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charts/chart18.xml" ContentType="application/vnd.openxmlformats-officedocument.drawingml.chart+xml"/>
  <Override PartName="/ppt/theme/themeOverride8.xml" ContentType="application/vnd.openxmlformats-officedocument.themeOverride+xml"/>
  <Override PartName="/ppt/charts/chart19.xml" ContentType="application/vnd.openxmlformats-officedocument.drawingml.chart+xml"/>
  <Override PartName="/ppt/theme/themeOverride9.xml" ContentType="application/vnd.openxmlformats-officedocument.themeOverride+xml"/>
  <Override PartName="/ppt/charts/chart20.xml" ContentType="application/vnd.openxmlformats-officedocument.drawingml.chart+xml"/>
  <Override PartName="/ppt/theme/themeOverride10.xml" ContentType="application/vnd.openxmlformats-officedocument.themeOverride+xml"/>
  <Override PartName="/ppt/charts/chart21.xml" ContentType="application/vnd.openxmlformats-officedocument.drawingml.chart+xml"/>
  <Override PartName="/ppt/theme/themeOverride11.xml" ContentType="application/vnd.openxmlformats-officedocument.themeOverride+xml"/>
  <Override PartName="/ppt/charts/chart22.xml" ContentType="application/vnd.openxmlformats-officedocument.drawingml.chart+xml"/>
  <Override PartName="/ppt/theme/themeOverride12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13.xml" ContentType="application/vnd.openxmlformats-officedocument.themeOverride+xml"/>
  <Override PartName="/ppt/charts/chart25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314" r:id="rId4"/>
    <p:sldId id="359" r:id="rId5"/>
    <p:sldId id="258" r:id="rId6"/>
    <p:sldId id="381" r:id="rId7"/>
    <p:sldId id="391" r:id="rId8"/>
    <p:sldId id="260" r:id="rId9"/>
    <p:sldId id="261" r:id="rId10"/>
    <p:sldId id="262" r:id="rId11"/>
    <p:sldId id="263" r:id="rId12"/>
    <p:sldId id="266" r:id="rId13"/>
    <p:sldId id="267" r:id="rId14"/>
    <p:sldId id="317" r:id="rId15"/>
    <p:sldId id="269" r:id="rId16"/>
    <p:sldId id="378" r:id="rId17"/>
    <p:sldId id="375" r:id="rId18"/>
    <p:sldId id="294" r:id="rId19"/>
    <p:sldId id="270" r:id="rId20"/>
    <p:sldId id="379" r:id="rId21"/>
    <p:sldId id="376" r:id="rId22"/>
    <p:sldId id="313" r:id="rId23"/>
    <p:sldId id="272" r:id="rId24"/>
    <p:sldId id="380" r:id="rId25"/>
    <p:sldId id="377" r:id="rId26"/>
    <p:sldId id="273" r:id="rId27"/>
    <p:sldId id="360" r:id="rId28"/>
    <p:sldId id="382" r:id="rId29"/>
    <p:sldId id="361" r:id="rId30"/>
    <p:sldId id="383" r:id="rId31"/>
    <p:sldId id="385" r:id="rId32"/>
    <p:sldId id="392" r:id="rId33"/>
    <p:sldId id="390" r:id="rId34"/>
    <p:sldId id="384" r:id="rId35"/>
    <p:sldId id="364" r:id="rId36"/>
    <p:sldId id="386" r:id="rId37"/>
    <p:sldId id="365" r:id="rId38"/>
    <p:sldId id="387" r:id="rId39"/>
    <p:sldId id="366" r:id="rId40"/>
    <p:sldId id="388" r:id="rId41"/>
    <p:sldId id="367" r:id="rId42"/>
    <p:sldId id="389" r:id="rId43"/>
    <p:sldId id="368" r:id="rId44"/>
    <p:sldId id="337" r:id="rId45"/>
    <p:sldId id="338" r:id="rId46"/>
    <p:sldId id="393" r:id="rId47"/>
    <p:sldId id="351" r:id="rId48"/>
    <p:sldId id="352" r:id="rId49"/>
    <p:sldId id="353" r:id="rId50"/>
    <p:sldId id="354" r:id="rId51"/>
    <p:sldId id="355" r:id="rId52"/>
  </p:sldIdLst>
  <p:sldSz cx="9144000" cy="6858000" type="screen4x3"/>
  <p:notesSz cx="6797675" cy="9928225"/>
  <p:custDataLst>
    <p:tags r:id="rId55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3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4E8542"/>
    <a:srgbClr val="4F81BD"/>
    <a:srgbClr val="FFCC66"/>
    <a:srgbClr val="FFCC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1" autoAdjust="0"/>
    <p:restoredTop sz="94786" autoAdjust="0"/>
  </p:normalViewPr>
  <p:slideViewPr>
    <p:cSldViewPr showGuides="1">
      <p:cViewPr varScale="1">
        <p:scale>
          <a:sx n="110" d="100"/>
          <a:sy n="110" d="100"/>
        </p:scale>
        <p:origin x="1494" y="108"/>
      </p:cViewPr>
      <p:guideLst>
        <p:guide orient="horz" pos="25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54" y="-84"/>
      </p:cViewPr>
      <p:guideLst>
        <p:guide orient="horz" pos="3127"/>
        <p:guide pos="2141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1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1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12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sit\lavoriamo\Situazione_donazioni_ppt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sit\lavoriamo\Situazione_donazioni_ppt.xlsx" TargetMode="External"/><Relationship Id="rId1" Type="http://schemas.openxmlformats.org/officeDocument/2006/relationships/themeOverride" Target="../theme/themeOverride1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sit\lavoriamo\Situazione_donazioni_ppt.xlsx" TargetMode="External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W:\lavoriamo\Situazione_donazioni_pp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W:\lavoriamo\Situazione_donazioni_pp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t-storage-01\sit\lavoriamo\Situazione_donazioni_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nt-storage-01\sit\lavoriamo\Situazione_donazioni_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W:\lavoriamo\Situazione_donazioni_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'Trend dx'!$C$12:$C$26</c:f>
              <c:numCache>
                <c:formatCode>General</c:formatCode>
                <c:ptCount val="15"/>
                <c:pt idx="0">
                  <c:v>30.4</c:v>
                </c:pt>
                <c:pt idx="1">
                  <c:v>33.6</c:v>
                </c:pt>
                <c:pt idx="2">
                  <c:v>35.799999999999997</c:v>
                </c:pt>
                <c:pt idx="3">
                  <c:v>34.4</c:v>
                </c:pt>
                <c:pt idx="4">
                  <c:v>37</c:v>
                </c:pt>
                <c:pt idx="5">
                  <c:v>38.700000000000003</c:v>
                </c:pt>
                <c:pt idx="6">
                  <c:v>40.4</c:v>
                </c:pt>
                <c:pt idx="7">
                  <c:v>38.9</c:v>
                </c:pt>
                <c:pt idx="8" formatCode="0.0">
                  <c:v>38.1</c:v>
                </c:pt>
                <c:pt idx="9" formatCode="0.0">
                  <c:v>37.6</c:v>
                </c:pt>
                <c:pt idx="10" formatCode="0.0">
                  <c:v>38.5</c:v>
                </c:pt>
                <c:pt idx="11" formatCode="0.0">
                  <c:v>38.200000000000003</c:v>
                </c:pt>
                <c:pt idx="12" formatCode="0.0">
                  <c:v>39.4</c:v>
                </c:pt>
                <c:pt idx="13">
                  <c:v>38.5</c:v>
                </c:pt>
                <c:pt idx="14">
                  <c:v>40.799999999999997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('Trend dx'!$A$12:$A$25;'Trend dx'!$A$26)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2002</c:v>
                      </c:pt>
                      <c:pt idx="1">
                        <c:v>2003</c:v>
                      </c:pt>
                      <c:pt idx="2">
                        <c:v>2004</c:v>
                      </c:pt>
                      <c:pt idx="3">
                        <c:v>2005</c:v>
                      </c:pt>
                      <c:pt idx="4">
                        <c:v>2006</c:v>
                      </c:pt>
                      <c:pt idx="5">
                        <c:v>2007</c:v>
                      </c:pt>
                      <c:pt idx="6">
                        <c:v>2008</c:v>
                      </c:pt>
                      <c:pt idx="7">
                        <c:v>2009</c:v>
                      </c:pt>
                      <c:pt idx="8">
                        <c:v>2010</c:v>
                      </c:pt>
                      <c:pt idx="9">
                        <c:v>2011</c:v>
                      </c:pt>
                      <c:pt idx="10">
                        <c:v>2012</c:v>
                      </c:pt>
                      <c:pt idx="11">
                        <c:v>2013</c:v>
                      </c:pt>
                      <c:pt idx="12">
                        <c:v>2014</c:v>
                      </c:pt>
                      <c:pt idx="13">
                        <c:v>2015</c:v>
                      </c:pt>
                      <c:pt idx="14">
                        <c:v>2016</c:v>
                      </c:pt>
                    </c:numCache>
                  </c:num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-130596112"/>
        <c:axId val="-130571632"/>
      </c:barChart>
      <c:catAx>
        <c:axId val="-13059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30571632"/>
        <c:crosses val="autoZero"/>
        <c:auto val="1"/>
        <c:lblAlgn val="ctr"/>
        <c:lblOffset val="100"/>
        <c:noMultiLvlLbl val="0"/>
      </c:catAx>
      <c:valAx>
        <c:axId val="-130571632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-1305961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284259259259273E-2"/>
          <c:y val="0.10222513597513598"/>
          <c:w val="0.92376323649199465"/>
          <c:h val="0.610278372591027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(ACC)'!$N$5:$N$23</c:f>
              <c:numCache>
                <c:formatCode>General</c:formatCode>
                <c:ptCount val="19"/>
                <c:pt idx="0">
                  <c:v>27</c:v>
                </c:pt>
                <c:pt idx="1">
                  <c:v>9</c:v>
                </c:pt>
                <c:pt idx="2">
                  <c:v>20</c:v>
                </c:pt>
                <c:pt idx="3">
                  <c:v>74</c:v>
                </c:pt>
                <c:pt idx="4">
                  <c:v>135</c:v>
                </c:pt>
                <c:pt idx="5">
                  <c:v>46</c:v>
                </c:pt>
                <c:pt idx="6">
                  <c:v>126</c:v>
                </c:pt>
                <c:pt idx="7">
                  <c:v>29</c:v>
                </c:pt>
                <c:pt idx="8">
                  <c:v>273</c:v>
                </c:pt>
                <c:pt idx="9">
                  <c:v>47</c:v>
                </c:pt>
                <c:pt idx="10" formatCode="0">
                  <c:v>109</c:v>
                </c:pt>
                <c:pt idx="11" formatCode="0">
                  <c:v>11</c:v>
                </c:pt>
                <c:pt idx="12" formatCode="0">
                  <c:v>9</c:v>
                </c:pt>
                <c:pt idx="13" formatCode="0">
                  <c:v>50</c:v>
                </c:pt>
                <c:pt idx="14" formatCode="0">
                  <c:v>36</c:v>
                </c:pt>
                <c:pt idx="15" formatCode="0">
                  <c:v>50</c:v>
                </c:pt>
                <c:pt idx="16" formatCode="0">
                  <c:v>180</c:v>
                </c:pt>
                <c:pt idx="17" formatCode="0">
                  <c:v>15</c:v>
                </c:pt>
                <c:pt idx="18" formatCode="0">
                  <c:v>128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68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(ACC)'!$N$5:$N$23</c:f>
              <c:numCache>
                <c:formatCode>General</c:formatCode>
                <c:ptCount val="19"/>
                <c:pt idx="0">
                  <c:v>22</c:v>
                </c:pt>
                <c:pt idx="1">
                  <c:v>8</c:v>
                </c:pt>
                <c:pt idx="2">
                  <c:v>23</c:v>
                </c:pt>
                <c:pt idx="3">
                  <c:v>78</c:v>
                </c:pt>
                <c:pt idx="4">
                  <c:v>163</c:v>
                </c:pt>
                <c:pt idx="5">
                  <c:v>39</c:v>
                </c:pt>
                <c:pt idx="6">
                  <c:v>136</c:v>
                </c:pt>
                <c:pt idx="7">
                  <c:v>35</c:v>
                </c:pt>
                <c:pt idx="8">
                  <c:v>252</c:v>
                </c:pt>
                <c:pt idx="9">
                  <c:v>43</c:v>
                </c:pt>
                <c:pt idx="10" formatCode="0">
                  <c:v>128</c:v>
                </c:pt>
                <c:pt idx="11" formatCode="0">
                  <c:v>3</c:v>
                </c:pt>
                <c:pt idx="12" formatCode="0">
                  <c:v>19</c:v>
                </c:pt>
                <c:pt idx="13" formatCode="0">
                  <c:v>51</c:v>
                </c:pt>
                <c:pt idx="14" formatCode="0">
                  <c:v>51</c:v>
                </c:pt>
                <c:pt idx="15" formatCode="0">
                  <c:v>64</c:v>
                </c:pt>
                <c:pt idx="16" formatCode="0">
                  <c:v>199</c:v>
                </c:pt>
                <c:pt idx="17" formatCode="0">
                  <c:v>20</c:v>
                </c:pt>
                <c:pt idx="18" formatCode="0">
                  <c:v>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-90754048"/>
        <c:axId val="-90762752"/>
      </c:barChart>
      <c:catAx>
        <c:axId val="-9075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-90762752"/>
        <c:crosses val="autoZero"/>
        <c:auto val="1"/>
        <c:lblAlgn val="ctr"/>
        <c:lblOffset val="100"/>
        <c:noMultiLvlLbl val="0"/>
      </c:catAx>
      <c:valAx>
        <c:axId val="-9076275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-907540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066873232138118"/>
          <c:y val="4.2053176719174377E-2"/>
          <c:w val="0.12383285505941811"/>
          <c:h val="4.4731997188924025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26504629629629E-2"/>
          <c:y val="9.8501070663811766E-2"/>
          <c:w val="0.90723043981481477"/>
          <c:h val="0.610278372591024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(ACC)'!$S$5:$S$23</c:f>
              <c:numCache>
                <c:formatCode>0.0</c:formatCode>
                <c:ptCount val="19"/>
                <c:pt idx="0">
                  <c:v>16.399999999999999</c:v>
                </c:pt>
                <c:pt idx="1">
                  <c:v>15.6</c:v>
                </c:pt>
                <c:pt idx="2">
                  <c:v>10.1</c:v>
                </c:pt>
                <c:pt idx="3">
                  <c:v>12.6</c:v>
                </c:pt>
                <c:pt idx="4" formatCode="General">
                  <c:v>30.4</c:v>
                </c:pt>
                <c:pt idx="5" formatCode="General">
                  <c:v>37.4</c:v>
                </c:pt>
                <c:pt idx="6">
                  <c:v>21.5</c:v>
                </c:pt>
                <c:pt idx="7" formatCode="General">
                  <c:v>18.2</c:v>
                </c:pt>
                <c:pt idx="8" formatCode="General">
                  <c:v>27.4</c:v>
                </c:pt>
                <c:pt idx="9" formatCode="General">
                  <c:v>30.3</c:v>
                </c:pt>
                <c:pt idx="10" formatCode="General">
                  <c:v>23.9</c:v>
                </c:pt>
                <c:pt idx="11" formatCode="General">
                  <c:v>21.3</c:v>
                </c:pt>
                <c:pt idx="12" formatCode="General">
                  <c:v>16.8</c:v>
                </c:pt>
                <c:pt idx="13" formatCode="General">
                  <c:v>12.2</c:v>
                </c:pt>
                <c:pt idx="14">
                  <c:v>21.6</c:v>
                </c:pt>
                <c:pt idx="15">
                  <c:v>9.8000000000000007</c:v>
                </c:pt>
                <c:pt idx="16" formatCode="General">
                  <c:v>48</c:v>
                </c:pt>
                <c:pt idx="17">
                  <c:v>16.7</c:v>
                </c:pt>
                <c:pt idx="18" formatCode="General">
                  <c:v>26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68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(ACC)'!$S$5:$S$23</c:f>
              <c:numCache>
                <c:formatCode>0.0</c:formatCode>
                <c:ptCount val="19"/>
                <c:pt idx="0">
                  <c:v>13.4</c:v>
                </c:pt>
                <c:pt idx="1">
                  <c:v>13.9</c:v>
                </c:pt>
                <c:pt idx="2">
                  <c:v>11.6</c:v>
                </c:pt>
                <c:pt idx="3">
                  <c:v>13.3</c:v>
                </c:pt>
                <c:pt idx="4" formatCode="General">
                  <c:v>36.6</c:v>
                </c:pt>
                <c:pt idx="5" formatCode="General">
                  <c:v>31.8</c:v>
                </c:pt>
                <c:pt idx="6">
                  <c:v>23.1</c:v>
                </c:pt>
                <c:pt idx="7" formatCode="General">
                  <c:v>22.1</c:v>
                </c:pt>
                <c:pt idx="8" formatCode="General">
                  <c:v>25.2</c:v>
                </c:pt>
                <c:pt idx="9" formatCode="General">
                  <c:v>27.7</c:v>
                </c:pt>
                <c:pt idx="10" formatCode="General">
                  <c:v>28.1</c:v>
                </c:pt>
                <c:pt idx="11" formatCode="General">
                  <c:v>5.8</c:v>
                </c:pt>
                <c:pt idx="12" formatCode="General">
                  <c:v>35.4</c:v>
                </c:pt>
                <c:pt idx="13" formatCode="General">
                  <c:v>12.5</c:v>
                </c:pt>
                <c:pt idx="14">
                  <c:v>30.7</c:v>
                </c:pt>
                <c:pt idx="15">
                  <c:v>12.6</c:v>
                </c:pt>
                <c:pt idx="16" formatCode="General">
                  <c:v>53</c:v>
                </c:pt>
                <c:pt idx="17">
                  <c:v>22.4</c:v>
                </c:pt>
                <c:pt idx="18" formatCode="General">
                  <c:v>29.6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-90763296"/>
        <c:axId val="-90757856"/>
      </c:barChart>
      <c:catAx>
        <c:axId val="-9076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-90757856"/>
        <c:crosses val="autoZero"/>
        <c:auto val="1"/>
        <c:lblAlgn val="ctr"/>
        <c:lblOffset val="100"/>
        <c:noMultiLvlLbl val="0"/>
      </c:catAx>
      <c:valAx>
        <c:axId val="-9075785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-907632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80594136608255"/>
          <c:y val="7.4211488327954782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676967592592592E-2"/>
          <c:y val="9.8501070663811766E-2"/>
          <c:w val="0.91457997685185199"/>
          <c:h val="0.6102783725910244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1B587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(ACC)'!$P$5:$P$23</c:f>
              <c:numCache>
                <c:formatCode>General</c:formatCode>
                <c:ptCount val="19"/>
                <c:pt idx="0">
                  <c:v>17</c:v>
                </c:pt>
                <c:pt idx="1">
                  <c:v>4</c:v>
                </c:pt>
                <c:pt idx="2">
                  <c:v>17</c:v>
                </c:pt>
                <c:pt idx="3">
                  <c:v>60</c:v>
                </c:pt>
                <c:pt idx="4">
                  <c:v>118</c:v>
                </c:pt>
                <c:pt idx="5">
                  <c:v>41</c:v>
                </c:pt>
                <c:pt idx="6">
                  <c:v>98</c:v>
                </c:pt>
                <c:pt idx="7">
                  <c:v>25</c:v>
                </c:pt>
                <c:pt idx="8">
                  <c:v>247</c:v>
                </c:pt>
                <c:pt idx="9">
                  <c:v>37</c:v>
                </c:pt>
                <c:pt idx="10" formatCode="0">
                  <c:v>100</c:v>
                </c:pt>
                <c:pt idx="11" formatCode="0">
                  <c:v>10</c:v>
                </c:pt>
                <c:pt idx="12" formatCode="0">
                  <c:v>9</c:v>
                </c:pt>
                <c:pt idx="13" formatCode="0">
                  <c:v>42</c:v>
                </c:pt>
                <c:pt idx="14" formatCode="0">
                  <c:v>31</c:v>
                </c:pt>
                <c:pt idx="15" formatCode="0">
                  <c:v>44</c:v>
                </c:pt>
                <c:pt idx="16" formatCode="0">
                  <c:v>141</c:v>
                </c:pt>
                <c:pt idx="17" formatCode="0">
                  <c:v>13</c:v>
                </c:pt>
                <c:pt idx="18" formatCode="0">
                  <c:v>111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CE5F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(ACC)'!$P$5:$P$23</c:f>
              <c:numCache>
                <c:formatCode>General</c:formatCode>
                <c:ptCount val="19"/>
                <c:pt idx="0">
                  <c:v>17</c:v>
                </c:pt>
                <c:pt idx="1">
                  <c:v>6</c:v>
                </c:pt>
                <c:pt idx="2">
                  <c:v>21</c:v>
                </c:pt>
                <c:pt idx="3">
                  <c:v>67</c:v>
                </c:pt>
                <c:pt idx="4">
                  <c:v>142</c:v>
                </c:pt>
                <c:pt idx="5">
                  <c:v>36</c:v>
                </c:pt>
                <c:pt idx="6">
                  <c:v>117</c:v>
                </c:pt>
                <c:pt idx="7">
                  <c:v>31</c:v>
                </c:pt>
                <c:pt idx="8">
                  <c:v>226</c:v>
                </c:pt>
                <c:pt idx="9">
                  <c:v>36</c:v>
                </c:pt>
                <c:pt idx="10" formatCode="0">
                  <c:v>121</c:v>
                </c:pt>
                <c:pt idx="11" formatCode="0">
                  <c:v>3</c:v>
                </c:pt>
                <c:pt idx="12" formatCode="0">
                  <c:v>18</c:v>
                </c:pt>
                <c:pt idx="13" formatCode="0">
                  <c:v>47</c:v>
                </c:pt>
                <c:pt idx="14" formatCode="0">
                  <c:v>48</c:v>
                </c:pt>
                <c:pt idx="15" formatCode="0">
                  <c:v>50</c:v>
                </c:pt>
                <c:pt idx="16" formatCode="0">
                  <c:v>167</c:v>
                </c:pt>
                <c:pt idx="17" formatCode="0">
                  <c:v>15</c:v>
                </c:pt>
                <c:pt idx="18" formatCode="0">
                  <c:v>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-90739904"/>
        <c:axId val="-90746976"/>
      </c:barChart>
      <c:catAx>
        <c:axId val="-9073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-90746976"/>
        <c:crosses val="autoZero"/>
        <c:auto val="1"/>
        <c:lblAlgn val="ctr"/>
        <c:lblOffset val="100"/>
        <c:noMultiLvlLbl val="0"/>
      </c:catAx>
      <c:valAx>
        <c:axId val="-9074697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-907399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2.4737162775984927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26504629629629E-2"/>
          <c:y val="9.8501070663811766E-2"/>
          <c:w val="0.90723043981481477"/>
          <c:h val="0.61027837259102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1B587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(ACC)'!$U$5:$U$23</c:f>
              <c:numCache>
                <c:formatCode>0.0</c:formatCode>
                <c:ptCount val="19"/>
                <c:pt idx="0">
                  <c:v>10.3</c:v>
                </c:pt>
                <c:pt idx="1">
                  <c:v>6.9</c:v>
                </c:pt>
                <c:pt idx="2">
                  <c:v>8.6</c:v>
                </c:pt>
                <c:pt idx="3">
                  <c:v>10.199999999999999</c:v>
                </c:pt>
                <c:pt idx="4" formatCode="General">
                  <c:v>26.5</c:v>
                </c:pt>
                <c:pt idx="5" formatCode="General">
                  <c:v>33.4</c:v>
                </c:pt>
                <c:pt idx="6">
                  <c:v>16.7</c:v>
                </c:pt>
                <c:pt idx="7" formatCode="General">
                  <c:v>15.7</c:v>
                </c:pt>
                <c:pt idx="8" formatCode="General">
                  <c:v>24.8</c:v>
                </c:pt>
                <c:pt idx="9" formatCode="General">
                  <c:v>23.8</c:v>
                </c:pt>
                <c:pt idx="10" formatCode="General">
                  <c:v>21.9</c:v>
                </c:pt>
                <c:pt idx="11" formatCode="General">
                  <c:v>19.399999999999999</c:v>
                </c:pt>
                <c:pt idx="12" formatCode="General">
                  <c:v>16.8</c:v>
                </c:pt>
                <c:pt idx="13" formatCode="General">
                  <c:v>10.3</c:v>
                </c:pt>
                <c:pt idx="14">
                  <c:v>18.600000000000001</c:v>
                </c:pt>
                <c:pt idx="15">
                  <c:v>8.6</c:v>
                </c:pt>
                <c:pt idx="16" formatCode="General">
                  <c:v>37.6</c:v>
                </c:pt>
                <c:pt idx="17">
                  <c:v>14.5</c:v>
                </c:pt>
                <c:pt idx="18" formatCode="General">
                  <c:v>22.5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CE5F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(ACC)'!$U$5:$U$23</c:f>
              <c:numCache>
                <c:formatCode>0.0</c:formatCode>
                <c:ptCount val="19"/>
                <c:pt idx="0">
                  <c:v>10.3</c:v>
                </c:pt>
                <c:pt idx="1">
                  <c:v>10.4</c:v>
                </c:pt>
                <c:pt idx="2">
                  <c:v>10.6</c:v>
                </c:pt>
                <c:pt idx="3">
                  <c:v>11.4</c:v>
                </c:pt>
                <c:pt idx="4" formatCode="General">
                  <c:v>31.9</c:v>
                </c:pt>
                <c:pt idx="5" formatCode="General">
                  <c:v>29.3</c:v>
                </c:pt>
                <c:pt idx="6">
                  <c:v>19.899999999999999</c:v>
                </c:pt>
                <c:pt idx="7" formatCode="General">
                  <c:v>19.600000000000001</c:v>
                </c:pt>
                <c:pt idx="8" formatCode="General">
                  <c:v>22.6</c:v>
                </c:pt>
                <c:pt idx="9" formatCode="General">
                  <c:v>23.2</c:v>
                </c:pt>
                <c:pt idx="10" formatCode="General">
                  <c:v>26.6</c:v>
                </c:pt>
                <c:pt idx="11" formatCode="General">
                  <c:v>5.8</c:v>
                </c:pt>
                <c:pt idx="12" formatCode="General">
                  <c:v>33.5</c:v>
                </c:pt>
                <c:pt idx="13" formatCode="General">
                  <c:v>11.5</c:v>
                </c:pt>
                <c:pt idx="14">
                  <c:v>28.9</c:v>
                </c:pt>
                <c:pt idx="15">
                  <c:v>9.8000000000000007</c:v>
                </c:pt>
                <c:pt idx="16" formatCode="General">
                  <c:v>44.5</c:v>
                </c:pt>
                <c:pt idx="17">
                  <c:v>16.8</c:v>
                </c:pt>
                <c:pt idx="18" formatCode="General">
                  <c:v>26.4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-90758944"/>
        <c:axId val="-90755680"/>
      </c:barChart>
      <c:catAx>
        <c:axId val="-9075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-90755680"/>
        <c:crosses val="autoZero"/>
        <c:auto val="1"/>
        <c:lblAlgn val="ctr"/>
        <c:lblOffset val="100"/>
        <c:noMultiLvlLbl val="0"/>
      </c:catAx>
      <c:valAx>
        <c:axId val="-90755680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-907589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TX!$B$1</c:f>
              <c:strCache>
                <c:ptCount val="1"/>
                <c:pt idx="0">
                  <c:v>Tot TX</c:v>
                </c:pt>
              </c:strCache>
            </c:strRef>
          </c:tx>
          <c:spPr>
            <a:solidFill>
              <a:srgbClr val="8064A2">
                <a:lumMod val="60000"/>
                <a:lumOff val="4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TX!$B$2:$B$26</c:f>
              <c:numCache>
                <c:formatCode>General</c:formatCode>
                <c:ptCount val="25"/>
                <c:pt idx="0">
                  <c:v>1083</c:v>
                </c:pt>
                <c:pt idx="1">
                  <c:v>1161</c:v>
                </c:pt>
                <c:pt idx="2">
                  <c:v>1498</c:v>
                </c:pt>
                <c:pt idx="3">
                  <c:v>1888</c:v>
                </c:pt>
                <c:pt idx="4">
                  <c:v>1977</c:v>
                </c:pt>
                <c:pt idx="5">
                  <c:v>2147</c:v>
                </c:pt>
                <c:pt idx="6">
                  <c:v>2162</c:v>
                </c:pt>
                <c:pt idx="7">
                  <c:v>2428</c:v>
                </c:pt>
                <c:pt idx="8">
                  <c:v>2386</c:v>
                </c:pt>
                <c:pt idx="9">
                  <c:v>2793</c:v>
                </c:pt>
                <c:pt idx="10">
                  <c:v>2846</c:v>
                </c:pt>
                <c:pt idx="11">
                  <c:v>2929</c:v>
                </c:pt>
                <c:pt idx="12">
                  <c:v>3382</c:v>
                </c:pt>
                <c:pt idx="13">
                  <c:v>3321</c:v>
                </c:pt>
                <c:pt idx="14">
                  <c:v>3331</c:v>
                </c:pt>
                <c:pt idx="15">
                  <c:v>3183</c:v>
                </c:pt>
                <c:pt idx="16">
                  <c:v>3088</c:v>
                </c:pt>
                <c:pt idx="17">
                  <c:v>3329</c:v>
                </c:pt>
                <c:pt idx="18">
                  <c:v>3080</c:v>
                </c:pt>
                <c:pt idx="19">
                  <c:v>3177</c:v>
                </c:pt>
                <c:pt idx="20">
                  <c:v>3109</c:v>
                </c:pt>
                <c:pt idx="21">
                  <c:v>3089</c:v>
                </c:pt>
                <c:pt idx="22">
                  <c:v>3250</c:v>
                </c:pt>
                <c:pt idx="23">
                  <c:v>3327</c:v>
                </c:pt>
                <c:pt idx="24">
                  <c:v>3694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-90752416"/>
        <c:axId val="-90749696"/>
      </c:barChart>
      <c:catAx>
        <c:axId val="-9075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90749696"/>
        <c:crosses val="autoZero"/>
        <c:auto val="1"/>
        <c:lblAlgn val="ctr"/>
        <c:lblOffset val="100"/>
        <c:noMultiLvlLbl val="0"/>
      </c:catAx>
      <c:valAx>
        <c:axId val="-90749696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-907524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TX!$C$1</c:f>
              <c:strCache>
                <c:ptCount val="1"/>
                <c:pt idx="0">
                  <c:v>TOT TX CAD</c:v>
                </c:pt>
              </c:strCache>
            </c:strRef>
          </c:tx>
          <c:spPr>
            <a:solidFill>
              <a:srgbClr val="B7931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TX!$C$2:$C$26</c:f>
              <c:numCache>
                <c:formatCode>General</c:formatCode>
                <c:ptCount val="25"/>
                <c:pt idx="0">
                  <c:v>1083</c:v>
                </c:pt>
                <c:pt idx="1">
                  <c:v>1161</c:v>
                </c:pt>
                <c:pt idx="2">
                  <c:v>1498</c:v>
                </c:pt>
                <c:pt idx="3">
                  <c:v>1888</c:v>
                </c:pt>
                <c:pt idx="4">
                  <c:v>1977</c:v>
                </c:pt>
                <c:pt idx="5">
                  <c:v>2147</c:v>
                </c:pt>
                <c:pt idx="6">
                  <c:v>2162</c:v>
                </c:pt>
                <c:pt idx="7">
                  <c:v>2428</c:v>
                </c:pt>
                <c:pt idx="8">
                  <c:v>2386</c:v>
                </c:pt>
                <c:pt idx="9">
                  <c:v>2627</c:v>
                </c:pt>
                <c:pt idx="10">
                  <c:v>2686</c:v>
                </c:pt>
                <c:pt idx="11">
                  <c:v>2756</c:v>
                </c:pt>
                <c:pt idx="12">
                  <c:v>3217</c:v>
                </c:pt>
                <c:pt idx="13">
                  <c:v>3177</c:v>
                </c:pt>
                <c:pt idx="14">
                  <c:v>3190</c:v>
                </c:pt>
                <c:pt idx="15">
                  <c:v>3043</c:v>
                </c:pt>
                <c:pt idx="16">
                  <c:v>2932</c:v>
                </c:pt>
                <c:pt idx="17">
                  <c:v>3163</c:v>
                </c:pt>
                <c:pt idx="18">
                  <c:v>2876</c:v>
                </c:pt>
                <c:pt idx="19">
                  <c:v>2948</c:v>
                </c:pt>
                <c:pt idx="20">
                  <c:v>2902</c:v>
                </c:pt>
                <c:pt idx="21">
                  <c:v>2841</c:v>
                </c:pt>
                <c:pt idx="22">
                  <c:v>2981</c:v>
                </c:pt>
                <c:pt idx="23">
                  <c:v>3002</c:v>
                </c:pt>
                <c:pt idx="24">
                  <c:v>3411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-90753504"/>
        <c:axId val="-90740992"/>
      </c:barChart>
      <c:catAx>
        <c:axId val="-9075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90740992"/>
        <c:crosses val="autoZero"/>
        <c:auto val="1"/>
        <c:lblAlgn val="ctr"/>
        <c:lblOffset val="100"/>
        <c:noMultiLvlLbl val="0"/>
      </c:catAx>
      <c:valAx>
        <c:axId val="-9074099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-907535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53884809907276E-2"/>
          <c:y val="3.2560922371451369E-2"/>
          <c:w val="0.96581453418203989"/>
          <c:h val="0.89328408251035618"/>
        </c:manualLayout>
      </c:layout>
      <c:barChart>
        <c:barDir val="col"/>
        <c:grouping val="stacked"/>
        <c:varyColors val="1"/>
        <c:ser>
          <c:idx val="1"/>
          <c:order val="0"/>
          <c:tx>
            <c:strRef>
              <c:f>TX!$D$1</c:f>
              <c:strCache>
                <c:ptCount val="1"/>
                <c:pt idx="0">
                  <c:v>Rene Cadavere</c:v>
                </c:pt>
              </c:strCache>
            </c:strRef>
          </c:tx>
          <c:spPr>
            <a:gradFill>
              <a:gsLst>
                <a:gs pos="0">
                  <a:srgbClr val="4E8542"/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TX!$D$2:$D$26</c:f>
              <c:numCache>
                <c:formatCode>General</c:formatCode>
                <c:ptCount val="25"/>
                <c:pt idx="0">
                  <c:v>611</c:v>
                </c:pt>
                <c:pt idx="1">
                  <c:v>678</c:v>
                </c:pt>
                <c:pt idx="2">
                  <c:v>839</c:v>
                </c:pt>
                <c:pt idx="3">
                  <c:v>1061</c:v>
                </c:pt>
                <c:pt idx="4">
                  <c:v>1147</c:v>
                </c:pt>
                <c:pt idx="5">
                  <c:v>1221</c:v>
                </c:pt>
                <c:pt idx="6">
                  <c:v>1207</c:v>
                </c:pt>
                <c:pt idx="7">
                  <c:v>1314</c:v>
                </c:pt>
                <c:pt idx="8">
                  <c:v>1308</c:v>
                </c:pt>
                <c:pt idx="9">
                  <c:v>1448</c:v>
                </c:pt>
                <c:pt idx="10">
                  <c:v>1470</c:v>
                </c:pt>
                <c:pt idx="11">
                  <c:v>1487</c:v>
                </c:pt>
                <c:pt idx="12">
                  <c:v>1746</c:v>
                </c:pt>
                <c:pt idx="13">
                  <c:v>1671</c:v>
                </c:pt>
                <c:pt idx="14">
                  <c:v>1667</c:v>
                </c:pt>
                <c:pt idx="15">
                  <c:v>1585</c:v>
                </c:pt>
                <c:pt idx="16">
                  <c:v>1533</c:v>
                </c:pt>
                <c:pt idx="17">
                  <c:v>1650</c:v>
                </c:pt>
                <c:pt idx="18">
                  <c:v>1512</c:v>
                </c:pt>
                <c:pt idx="19">
                  <c:v>1542</c:v>
                </c:pt>
                <c:pt idx="20">
                  <c:v>1589</c:v>
                </c:pt>
                <c:pt idx="21">
                  <c:v>1501</c:v>
                </c:pt>
                <c:pt idx="22">
                  <c:v>1587</c:v>
                </c:pt>
                <c:pt idx="23">
                  <c:v>1580</c:v>
                </c:pt>
                <c:pt idx="24">
                  <c:v>1796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Rene Vivente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TX!$E$2:$E$26</c:f>
              <c:numCache>
                <c:formatCode>General</c:formatCode>
                <c:ptCount val="25"/>
                <c:pt idx="9">
                  <c:v>134</c:v>
                </c:pt>
                <c:pt idx="10">
                  <c:v>126</c:v>
                </c:pt>
                <c:pt idx="11">
                  <c:v>142</c:v>
                </c:pt>
                <c:pt idx="12">
                  <c:v>145</c:v>
                </c:pt>
                <c:pt idx="13">
                  <c:v>116</c:v>
                </c:pt>
                <c:pt idx="14">
                  <c:v>108</c:v>
                </c:pt>
                <c:pt idx="15">
                  <c:v>112</c:v>
                </c:pt>
                <c:pt idx="16">
                  <c:v>137</c:v>
                </c:pt>
                <c:pt idx="17">
                  <c:v>152</c:v>
                </c:pt>
                <c:pt idx="18">
                  <c:v>191</c:v>
                </c:pt>
                <c:pt idx="19">
                  <c:v>214</c:v>
                </c:pt>
                <c:pt idx="20">
                  <c:v>192</c:v>
                </c:pt>
                <c:pt idx="21">
                  <c:v>227</c:v>
                </c:pt>
                <c:pt idx="22">
                  <c:v>251</c:v>
                </c:pt>
                <c:pt idx="23">
                  <c:v>302</c:v>
                </c:pt>
                <c:pt idx="24">
                  <c:v>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90752960"/>
        <c:axId val="-90737728"/>
      </c:barChart>
      <c:catAx>
        <c:axId val="-9075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90737728"/>
        <c:crosses val="autoZero"/>
        <c:auto val="1"/>
        <c:lblAlgn val="ctr"/>
        <c:lblOffset val="100"/>
        <c:noMultiLvlLbl val="0"/>
      </c:catAx>
      <c:valAx>
        <c:axId val="-907377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-90752960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050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050"/>
            </a:pPr>
            <a:endParaRPr lang="it-IT"/>
          </a:p>
        </c:txPr>
      </c:legendEntry>
      <c:layout>
        <c:manualLayout>
          <c:xMode val="edge"/>
          <c:yMode val="edge"/>
          <c:x val="1.3652040409814483E-2"/>
          <c:y val="6.2001636669984914E-2"/>
          <c:w val="0.16975249429100273"/>
          <c:h val="0.12656457312914626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TX!$F$1</c:f>
              <c:strCache>
                <c:ptCount val="1"/>
                <c:pt idx="0">
                  <c:v>Fegato Cadavere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TX!$F$2:$F$26</c:f>
              <c:numCache>
                <c:formatCode>General</c:formatCode>
                <c:ptCount val="25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476</c:v>
                </c:pt>
                <c:pt idx="6">
                  <c:v>549</c:v>
                </c:pt>
                <c:pt idx="7">
                  <c:v>685</c:v>
                </c:pt>
                <c:pt idx="8">
                  <c:v>728</c:v>
                </c:pt>
                <c:pt idx="9">
                  <c:v>796</c:v>
                </c:pt>
                <c:pt idx="10">
                  <c:v>830</c:v>
                </c:pt>
                <c:pt idx="11">
                  <c:v>867</c:v>
                </c:pt>
                <c:pt idx="12">
                  <c:v>1016</c:v>
                </c:pt>
                <c:pt idx="13">
                  <c:v>1053</c:v>
                </c:pt>
                <c:pt idx="14">
                  <c:v>1089</c:v>
                </c:pt>
                <c:pt idx="15">
                  <c:v>1041</c:v>
                </c:pt>
                <c:pt idx="16">
                  <c:v>996</c:v>
                </c:pt>
                <c:pt idx="17">
                  <c:v>1061</c:v>
                </c:pt>
                <c:pt idx="18">
                  <c:v>1002</c:v>
                </c:pt>
                <c:pt idx="19">
                  <c:v>1019</c:v>
                </c:pt>
                <c:pt idx="20">
                  <c:v>986</c:v>
                </c:pt>
                <c:pt idx="21">
                  <c:v>998</c:v>
                </c:pt>
                <c:pt idx="22">
                  <c:v>1057</c:v>
                </c:pt>
                <c:pt idx="23">
                  <c:v>1071</c:v>
                </c:pt>
                <c:pt idx="24">
                  <c:v>1213</c:v>
                </c:pt>
              </c:numCache>
            </c:numRef>
          </c:val>
        </c:ser>
        <c:ser>
          <c:idx val="0"/>
          <c:order val="1"/>
          <c:tx>
            <c:strRef>
              <c:f>TX!$G$1</c:f>
              <c:strCache>
                <c:ptCount val="1"/>
                <c:pt idx="0">
                  <c:v>Fegato Vivente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TX!$G$2:$G$26</c:f>
              <c:numCache>
                <c:formatCode>General</c:formatCode>
                <c:ptCount val="25"/>
                <c:pt idx="9">
                  <c:v>32</c:v>
                </c:pt>
                <c:pt idx="10">
                  <c:v>34</c:v>
                </c:pt>
                <c:pt idx="11">
                  <c:v>31</c:v>
                </c:pt>
                <c:pt idx="12">
                  <c:v>20</c:v>
                </c:pt>
                <c:pt idx="13">
                  <c:v>28</c:v>
                </c:pt>
                <c:pt idx="14">
                  <c:v>33</c:v>
                </c:pt>
                <c:pt idx="15">
                  <c:v>28</c:v>
                </c:pt>
                <c:pt idx="16">
                  <c:v>19</c:v>
                </c:pt>
                <c:pt idx="17">
                  <c:v>14</c:v>
                </c:pt>
                <c:pt idx="18">
                  <c:v>13</c:v>
                </c:pt>
                <c:pt idx="19">
                  <c:v>15</c:v>
                </c:pt>
                <c:pt idx="20">
                  <c:v>15</c:v>
                </c:pt>
                <c:pt idx="21">
                  <c:v>21</c:v>
                </c:pt>
                <c:pt idx="22">
                  <c:v>18</c:v>
                </c:pt>
                <c:pt idx="23">
                  <c:v>23</c:v>
                </c:pt>
                <c:pt idx="2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90748064"/>
        <c:axId val="-90738272"/>
      </c:barChart>
      <c:catAx>
        <c:axId val="-9074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90738272"/>
        <c:crosses val="autoZero"/>
        <c:auto val="1"/>
        <c:lblAlgn val="ctr"/>
        <c:lblOffset val="100"/>
        <c:noMultiLvlLbl val="0"/>
      </c:catAx>
      <c:valAx>
        <c:axId val="-9073827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-90748064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050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050"/>
            </a:pPr>
            <a:endParaRPr lang="it-IT"/>
          </a:p>
        </c:txPr>
      </c:legendEntry>
      <c:layout>
        <c:manualLayout>
          <c:xMode val="edge"/>
          <c:yMode val="edge"/>
          <c:x val="8.878571485308951E-3"/>
          <c:y val="3.8883939487651571E-2"/>
          <c:w val="0.19166586406710459"/>
          <c:h val="0.12656457312914626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TX!$I$1</c:f>
              <c:strCache>
                <c:ptCount val="1"/>
                <c:pt idx="0">
                  <c:v>Fegato intero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TX!$I$2:$I$26</c:f>
              <c:numCache>
                <c:formatCode>General</c:formatCode>
                <c:ptCount val="25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470</c:v>
                </c:pt>
                <c:pt idx="6">
                  <c:v>482</c:v>
                </c:pt>
                <c:pt idx="7">
                  <c:v>629</c:v>
                </c:pt>
                <c:pt idx="8">
                  <c:v>651</c:v>
                </c:pt>
                <c:pt idx="9">
                  <c:v>711</c:v>
                </c:pt>
                <c:pt idx="10">
                  <c:v>746</c:v>
                </c:pt>
                <c:pt idx="11">
                  <c:v>788</c:v>
                </c:pt>
                <c:pt idx="12">
                  <c:v>922</c:v>
                </c:pt>
                <c:pt idx="13">
                  <c:v>926</c:v>
                </c:pt>
                <c:pt idx="14">
                  <c:v>967</c:v>
                </c:pt>
                <c:pt idx="15">
                  <c:v>924</c:v>
                </c:pt>
                <c:pt idx="16">
                  <c:v>904</c:v>
                </c:pt>
                <c:pt idx="17">
                  <c:v>985</c:v>
                </c:pt>
                <c:pt idx="18">
                  <c:v>918</c:v>
                </c:pt>
                <c:pt idx="19">
                  <c:v>951</c:v>
                </c:pt>
                <c:pt idx="20">
                  <c:v>900</c:v>
                </c:pt>
                <c:pt idx="21">
                  <c:v>922</c:v>
                </c:pt>
                <c:pt idx="22">
                  <c:v>1000</c:v>
                </c:pt>
                <c:pt idx="23">
                  <c:v>993</c:v>
                </c:pt>
                <c:pt idx="24">
                  <c:v>1117</c:v>
                </c:pt>
              </c:numCache>
            </c:numRef>
          </c:val>
        </c:ser>
        <c:ser>
          <c:idx val="0"/>
          <c:order val="1"/>
          <c:tx>
            <c:strRef>
              <c:f>TX!$H$1</c:f>
              <c:strCache>
                <c:ptCount val="1"/>
                <c:pt idx="0">
                  <c:v>Fegato Split</c:v>
                </c:pt>
              </c:strCache>
            </c:strRef>
          </c:tx>
          <c:spPr>
            <a:gradFill>
              <a:gsLst>
                <a:gs pos="0">
                  <a:srgbClr val="CC9900"/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TX!$H$2:$H$26</c:f>
              <c:numCache>
                <c:formatCode>General</c:formatCode>
                <c:ptCount val="25"/>
                <c:pt idx="5">
                  <c:v>6</c:v>
                </c:pt>
                <c:pt idx="6">
                  <c:v>67</c:v>
                </c:pt>
                <c:pt idx="7">
                  <c:v>56</c:v>
                </c:pt>
                <c:pt idx="8">
                  <c:v>77</c:v>
                </c:pt>
                <c:pt idx="9">
                  <c:v>85</c:v>
                </c:pt>
                <c:pt idx="10">
                  <c:v>84</c:v>
                </c:pt>
                <c:pt idx="11">
                  <c:v>79</c:v>
                </c:pt>
                <c:pt idx="12">
                  <c:v>94</c:v>
                </c:pt>
                <c:pt idx="13">
                  <c:v>127</c:v>
                </c:pt>
                <c:pt idx="14">
                  <c:v>122</c:v>
                </c:pt>
                <c:pt idx="15">
                  <c:v>117</c:v>
                </c:pt>
                <c:pt idx="16">
                  <c:v>92</c:v>
                </c:pt>
                <c:pt idx="17">
                  <c:v>76</c:v>
                </c:pt>
                <c:pt idx="18">
                  <c:v>84</c:v>
                </c:pt>
                <c:pt idx="19">
                  <c:v>68</c:v>
                </c:pt>
                <c:pt idx="20">
                  <c:v>86</c:v>
                </c:pt>
                <c:pt idx="21">
                  <c:v>76</c:v>
                </c:pt>
                <c:pt idx="22">
                  <c:v>57</c:v>
                </c:pt>
                <c:pt idx="23">
                  <c:v>78</c:v>
                </c:pt>
                <c:pt idx="24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90761664"/>
        <c:axId val="-90760032"/>
      </c:barChart>
      <c:catAx>
        <c:axId val="-9076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90760032"/>
        <c:crosses val="autoZero"/>
        <c:auto val="1"/>
        <c:lblAlgn val="ctr"/>
        <c:lblOffset val="100"/>
        <c:noMultiLvlLbl val="0"/>
      </c:catAx>
      <c:valAx>
        <c:axId val="-9076003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-90761664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050" b="1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050" b="1"/>
            </a:pPr>
            <a:endParaRPr lang="it-IT"/>
          </a:p>
        </c:txPr>
      </c:legendEntry>
      <c:layout>
        <c:manualLayout>
          <c:xMode val="edge"/>
          <c:yMode val="edge"/>
          <c:x val="3.1882247056698558E-2"/>
          <c:y val="0.11416620732912644"/>
          <c:w val="0.13039940022589774"/>
          <c:h val="0.12656457312914618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TX!$J$1</c:f>
              <c:strCache>
                <c:ptCount val="1"/>
                <c:pt idx="0">
                  <c:v>TX Cuore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TX!$J$2:$J$26</c:f>
              <c:numCache>
                <c:formatCode>General</c:formatCode>
                <c:ptCount val="25"/>
                <c:pt idx="0">
                  <c:v>243</c:v>
                </c:pt>
                <c:pt idx="1">
                  <c:v>229</c:v>
                </c:pt>
                <c:pt idx="2">
                  <c:v>302</c:v>
                </c:pt>
                <c:pt idx="3">
                  <c:v>390</c:v>
                </c:pt>
                <c:pt idx="4">
                  <c:v>348</c:v>
                </c:pt>
                <c:pt idx="5">
                  <c:v>373</c:v>
                </c:pt>
                <c:pt idx="6">
                  <c:v>337</c:v>
                </c:pt>
                <c:pt idx="7">
                  <c:v>337</c:v>
                </c:pt>
                <c:pt idx="8">
                  <c:v>298</c:v>
                </c:pt>
                <c:pt idx="9">
                  <c:v>316</c:v>
                </c:pt>
                <c:pt idx="10">
                  <c:v>312</c:v>
                </c:pt>
                <c:pt idx="11">
                  <c:v>317</c:v>
                </c:pt>
                <c:pt idx="12">
                  <c:v>353</c:v>
                </c:pt>
                <c:pt idx="13">
                  <c:v>344</c:v>
                </c:pt>
                <c:pt idx="14">
                  <c:v>344</c:v>
                </c:pt>
                <c:pt idx="15">
                  <c:v>311</c:v>
                </c:pt>
                <c:pt idx="16">
                  <c:v>326</c:v>
                </c:pt>
                <c:pt idx="17">
                  <c:v>355</c:v>
                </c:pt>
                <c:pt idx="18">
                  <c:v>273</c:v>
                </c:pt>
                <c:pt idx="19">
                  <c:v>278</c:v>
                </c:pt>
                <c:pt idx="20">
                  <c:v>231</c:v>
                </c:pt>
                <c:pt idx="21">
                  <c:v>219</c:v>
                </c:pt>
                <c:pt idx="22">
                  <c:v>227</c:v>
                </c:pt>
                <c:pt idx="23">
                  <c:v>246</c:v>
                </c:pt>
                <c:pt idx="24">
                  <c:v>266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-90758400"/>
        <c:axId val="-90766560"/>
      </c:barChart>
      <c:catAx>
        <c:axId val="-9075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90766560"/>
        <c:crosses val="autoZero"/>
        <c:auto val="1"/>
        <c:lblAlgn val="ctr"/>
        <c:lblOffset val="100"/>
        <c:noMultiLvlLbl val="0"/>
      </c:catAx>
      <c:valAx>
        <c:axId val="-90766560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-907584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'Trend dx'!$A$12:$A$26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'Trend dx'!$B$12:$B$26</c:f>
              <c:numCache>
                <c:formatCode>General</c:formatCode>
                <c:ptCount val="15"/>
                <c:pt idx="0">
                  <c:v>1713</c:v>
                </c:pt>
                <c:pt idx="1">
                  <c:v>1892</c:v>
                </c:pt>
                <c:pt idx="2">
                  <c:v>2042</c:v>
                </c:pt>
                <c:pt idx="3">
                  <c:v>1961</c:v>
                </c:pt>
                <c:pt idx="4">
                  <c:v>2109</c:v>
                </c:pt>
                <c:pt idx="5">
                  <c:v>2203</c:v>
                </c:pt>
                <c:pt idx="6">
                  <c:v>2303</c:v>
                </c:pt>
                <c:pt idx="7">
                  <c:v>2322</c:v>
                </c:pt>
                <c:pt idx="8">
                  <c:v>2289</c:v>
                </c:pt>
                <c:pt idx="9">
                  <c:v>2271</c:v>
                </c:pt>
                <c:pt idx="10" formatCode="0">
                  <c:v>2271</c:v>
                </c:pt>
                <c:pt idx="11" formatCode="0">
                  <c:v>2270</c:v>
                </c:pt>
                <c:pt idx="12" formatCode="0">
                  <c:v>2349</c:v>
                </c:pt>
                <c:pt idx="13">
                  <c:v>2341</c:v>
                </c:pt>
                <c:pt idx="14">
                  <c:v>2478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-130573264"/>
        <c:axId val="-130595024"/>
      </c:barChart>
      <c:catAx>
        <c:axId val="-13057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30595024"/>
        <c:crosses val="autoZero"/>
        <c:auto val="1"/>
        <c:lblAlgn val="ctr"/>
        <c:lblOffset val="100"/>
        <c:noMultiLvlLbl val="0"/>
      </c:catAx>
      <c:valAx>
        <c:axId val="-130595024"/>
        <c:scaling>
          <c:orientation val="minMax"/>
          <c:max val="2500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-13057326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TX!$K$1</c:f>
              <c:strCache>
                <c:ptCount val="1"/>
                <c:pt idx="0">
                  <c:v>polmone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TX!$K$2:$K$26</c:f>
              <c:numCache>
                <c:formatCode>General</c:formatCode>
                <c:ptCount val="25"/>
                <c:pt idx="0">
                  <c:v>17</c:v>
                </c:pt>
                <c:pt idx="1">
                  <c:v>29</c:v>
                </c:pt>
                <c:pt idx="2">
                  <c:v>33</c:v>
                </c:pt>
                <c:pt idx="3">
                  <c:v>32</c:v>
                </c:pt>
                <c:pt idx="4">
                  <c:v>58</c:v>
                </c:pt>
                <c:pt idx="5">
                  <c:v>83</c:v>
                </c:pt>
                <c:pt idx="6">
                  <c:v>67</c:v>
                </c:pt>
                <c:pt idx="7">
                  <c:v>101</c:v>
                </c:pt>
                <c:pt idx="8">
                  <c:v>60</c:v>
                </c:pt>
                <c:pt idx="9">
                  <c:v>61</c:v>
                </c:pt>
                <c:pt idx="10">
                  <c:v>59</c:v>
                </c:pt>
                <c:pt idx="11">
                  <c:v>65</c:v>
                </c:pt>
                <c:pt idx="12">
                  <c:v>85</c:v>
                </c:pt>
                <c:pt idx="13">
                  <c:v>97</c:v>
                </c:pt>
                <c:pt idx="14">
                  <c:v>93</c:v>
                </c:pt>
                <c:pt idx="15">
                  <c:v>112</c:v>
                </c:pt>
                <c:pt idx="16">
                  <c:v>94</c:v>
                </c:pt>
                <c:pt idx="17">
                  <c:v>112</c:v>
                </c:pt>
                <c:pt idx="18">
                  <c:v>107</c:v>
                </c:pt>
                <c:pt idx="19">
                  <c:v>120</c:v>
                </c:pt>
                <c:pt idx="20">
                  <c:v>114</c:v>
                </c:pt>
                <c:pt idx="21">
                  <c:v>141</c:v>
                </c:pt>
                <c:pt idx="22">
                  <c:v>126</c:v>
                </c:pt>
                <c:pt idx="23">
                  <c:v>112</c:v>
                </c:pt>
                <c:pt idx="24">
                  <c:v>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-90743168"/>
        <c:axId val="-90747520"/>
      </c:barChart>
      <c:catAx>
        <c:axId val="-9074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90747520"/>
        <c:crosses val="autoZero"/>
        <c:auto val="1"/>
        <c:lblAlgn val="ctr"/>
        <c:lblOffset val="100"/>
        <c:noMultiLvlLbl val="0"/>
      </c:catAx>
      <c:valAx>
        <c:axId val="-90747520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-90743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TX!$L$1</c:f>
              <c:strCache>
                <c:ptCount val="1"/>
                <c:pt idx="0">
                  <c:v>Rene-Pancreas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TX!$L$2:$L$26</c:f>
              <c:numCache>
                <c:formatCode>General</c:formatCode>
                <c:ptCount val="25"/>
                <c:pt idx="0">
                  <c:v>19</c:v>
                </c:pt>
                <c:pt idx="1">
                  <c:v>13</c:v>
                </c:pt>
                <c:pt idx="2">
                  <c:v>22</c:v>
                </c:pt>
                <c:pt idx="3">
                  <c:v>19</c:v>
                </c:pt>
                <c:pt idx="4">
                  <c:v>26</c:v>
                </c:pt>
                <c:pt idx="5">
                  <c:v>25</c:v>
                </c:pt>
                <c:pt idx="6">
                  <c:v>44</c:v>
                </c:pt>
                <c:pt idx="7">
                  <c:v>35</c:v>
                </c:pt>
                <c:pt idx="8">
                  <c:v>42</c:v>
                </c:pt>
                <c:pt idx="9">
                  <c:v>61</c:v>
                </c:pt>
                <c:pt idx="10">
                  <c:v>50</c:v>
                </c:pt>
                <c:pt idx="11">
                  <c:v>53</c:v>
                </c:pt>
                <c:pt idx="12">
                  <c:v>55</c:v>
                </c:pt>
                <c:pt idx="13">
                  <c:v>53</c:v>
                </c:pt>
                <c:pt idx="14">
                  <c:v>63</c:v>
                </c:pt>
                <c:pt idx="15">
                  <c:v>58</c:v>
                </c:pt>
                <c:pt idx="16">
                  <c:v>47</c:v>
                </c:pt>
                <c:pt idx="17">
                  <c:v>58</c:v>
                </c:pt>
                <c:pt idx="18">
                  <c:v>27</c:v>
                </c:pt>
                <c:pt idx="19">
                  <c:v>41</c:v>
                </c:pt>
                <c:pt idx="20">
                  <c:v>53</c:v>
                </c:pt>
                <c:pt idx="21">
                  <c:v>43</c:v>
                </c:pt>
                <c:pt idx="22">
                  <c:v>29</c:v>
                </c:pt>
                <c:pt idx="23">
                  <c:v>31</c:v>
                </c:pt>
                <c:pt idx="24">
                  <c:v>56</c:v>
                </c:pt>
              </c:numCache>
            </c:numRef>
          </c:val>
        </c:ser>
        <c:ser>
          <c:idx val="0"/>
          <c:order val="1"/>
          <c:tx>
            <c:strRef>
              <c:f>TX!$M$1</c:f>
              <c:strCache>
                <c:ptCount val="1"/>
                <c:pt idx="0">
                  <c:v>Pancreas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TX!$M$2:$M$26</c:f>
              <c:numCache>
                <c:formatCode>General</c:formatCode>
                <c:ptCount val="25"/>
                <c:pt idx="0">
                  <c:v>19</c:v>
                </c:pt>
                <c:pt idx="1">
                  <c:v>13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  <c:pt idx="8">
                  <c:v>1</c:v>
                </c:pt>
                <c:pt idx="9">
                  <c:v>15</c:v>
                </c:pt>
                <c:pt idx="10">
                  <c:v>24</c:v>
                </c:pt>
                <c:pt idx="11">
                  <c:v>23</c:v>
                </c:pt>
                <c:pt idx="12">
                  <c:v>39</c:v>
                </c:pt>
                <c:pt idx="13">
                  <c:v>31</c:v>
                </c:pt>
                <c:pt idx="14">
                  <c:v>24</c:v>
                </c:pt>
                <c:pt idx="15">
                  <c:v>19</c:v>
                </c:pt>
                <c:pt idx="16">
                  <c:v>12</c:v>
                </c:pt>
                <c:pt idx="17">
                  <c:v>12</c:v>
                </c:pt>
                <c:pt idx="18">
                  <c:v>16</c:v>
                </c:pt>
                <c:pt idx="19">
                  <c:v>14</c:v>
                </c:pt>
                <c:pt idx="20">
                  <c:v>11</c:v>
                </c:pt>
                <c:pt idx="21">
                  <c:v>12</c:v>
                </c:pt>
                <c:pt idx="22">
                  <c:v>14</c:v>
                </c:pt>
                <c:pt idx="23">
                  <c:v>16</c:v>
                </c:pt>
                <c:pt idx="24">
                  <c:v>10</c:v>
                </c:pt>
              </c:numCache>
            </c:numRef>
          </c:val>
        </c:ser>
        <c:ser>
          <c:idx val="3"/>
          <c:order val="2"/>
          <c:tx>
            <c:strRef>
              <c:f>TX!$N$1</c:f>
              <c:strCache>
                <c:ptCount val="1"/>
                <c:pt idx="0">
                  <c:v>altri comb.</c:v>
                </c:pt>
              </c:strCache>
            </c:strRef>
          </c:tx>
          <c:invertIfNegative val="0"/>
          <c:dLbls>
            <c:dLbl>
              <c:idx val="20"/>
              <c:layout>
                <c:manualLayout>
                  <c:x val="1.8621971198702152E-3"/>
                  <c:y val="3.499562554680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TX!$N$2:$N$26</c:f>
              <c:numCache>
                <c:formatCode>General</c:formatCode>
                <c:ptCount val="25"/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0</c:v>
                </c:pt>
                <c:pt idx="23">
                  <c:v>3</c:v>
                </c:pt>
                <c:pt idx="2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90746432"/>
        <c:axId val="-90743712"/>
      </c:barChart>
      <c:catAx>
        <c:axId val="-907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90743712"/>
        <c:crosses val="autoZero"/>
        <c:auto val="1"/>
        <c:lblAlgn val="ctr"/>
        <c:lblOffset val="100"/>
        <c:noMultiLvlLbl val="0"/>
      </c:catAx>
      <c:valAx>
        <c:axId val="-907437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-9074643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101E-2"/>
          <c:w val="0.14390971364540683"/>
          <c:h val="0.25312914625829253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TX!$O$1</c:f>
              <c:strCache>
                <c:ptCount val="1"/>
                <c:pt idx="0">
                  <c:v>Intestino 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TX!$A$12:$A$26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TX!$O$12:$O$26</c:f>
              <c:numCache>
                <c:formatCode>General</c:formatCode>
                <c:ptCount val="15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</c:numCache>
            </c:numRef>
          </c:val>
        </c:ser>
        <c:ser>
          <c:idx val="2"/>
          <c:order val="1"/>
          <c:tx>
            <c:strRef>
              <c:f>TX!$P$1</c:f>
              <c:strCache>
                <c:ptCount val="1"/>
                <c:pt idx="0">
                  <c:v>intestino comb.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TX!$A$12:$A$26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TX!$P$12:$P$26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90763840"/>
        <c:axId val="-90766016"/>
      </c:barChart>
      <c:catAx>
        <c:axId val="-9076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90766016"/>
        <c:crosses val="autoZero"/>
        <c:auto val="1"/>
        <c:lblAlgn val="ctr"/>
        <c:lblOffset val="100"/>
        <c:noMultiLvlLbl val="0"/>
      </c:catAx>
      <c:valAx>
        <c:axId val="-90766016"/>
        <c:scaling>
          <c:orientation val="minMax"/>
          <c:max val="10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-9076384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'Liste Attesa'!$D$5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006600"/>
              </a:solidFill>
            </c:spPr>
          </c:dPt>
          <c:dLbls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'Liste Attesa'!$A$6:$A$11</c:f>
              <c:strCache>
                <c:ptCount val="6"/>
                <c:pt idx="0">
                  <c:v>CUORE</c:v>
                </c:pt>
                <c:pt idx="1">
                  <c:v> FEGATO</c:v>
                </c:pt>
                <c:pt idx="2">
                  <c:v> PANCREAS </c:v>
                </c:pt>
                <c:pt idx="3">
                  <c:v>POLMONE</c:v>
                </c:pt>
                <c:pt idx="4">
                  <c:v> RENE</c:v>
                </c:pt>
                <c:pt idx="5">
                  <c:v> INTESTINO</c:v>
                </c:pt>
              </c:strCache>
            </c:strRef>
          </c:cat>
          <c:val>
            <c:numRef>
              <c:f>'Liste Attesa'!$D$6:$D$11</c:f>
              <c:numCache>
                <c:formatCode>0.0%</c:formatCode>
                <c:ptCount val="6"/>
                <c:pt idx="0">
                  <c:v>8.2871703966319515E-2</c:v>
                </c:pt>
                <c:pt idx="1">
                  <c:v>0.11411477952581431</c:v>
                </c:pt>
                <c:pt idx="2">
                  <c:v>2.7808553068912032E-2</c:v>
                </c:pt>
                <c:pt idx="3">
                  <c:v>3.8555284732993571E-2</c:v>
                </c:pt>
                <c:pt idx="4">
                  <c:v>0.75260358962995788</c:v>
                </c:pt>
                <c:pt idx="5">
                  <c:v>1.3294925769997785E-3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</c:legend>
    <c:plotVisOnly val="1"/>
    <c:dispBlanksAs val="zero"/>
    <c:showDLblsOverMax val="0"/>
  </c:chart>
  <c:spPr>
    <a:ln>
      <a:solidFill>
        <a:schemeClr val="tx2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liste'!$A$5</c:f>
              <c:strCache>
                <c:ptCount val="1"/>
                <c:pt idx="0">
                  <c:v>Rene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('trend liste'!$B$4:$N$4,'trend liste'!$O$4)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'trend liste'!$B$5:$P$5</c:f>
              <c:numCache>
                <c:formatCode>General</c:formatCode>
                <c:ptCount val="15"/>
                <c:pt idx="0">
                  <c:v>6789</c:v>
                </c:pt>
                <c:pt idx="1">
                  <c:v>6816</c:v>
                </c:pt>
                <c:pt idx="2">
                  <c:v>6323</c:v>
                </c:pt>
                <c:pt idx="3">
                  <c:v>6213</c:v>
                </c:pt>
                <c:pt idx="4">
                  <c:v>6128</c:v>
                </c:pt>
                <c:pt idx="5">
                  <c:v>6407</c:v>
                </c:pt>
                <c:pt idx="6">
                  <c:v>6538</c:v>
                </c:pt>
                <c:pt idx="7">
                  <c:v>6624</c:v>
                </c:pt>
                <c:pt idx="8">
                  <c:v>6686</c:v>
                </c:pt>
                <c:pt idx="9">
                  <c:v>6542</c:v>
                </c:pt>
                <c:pt idx="10">
                  <c:v>6798</c:v>
                </c:pt>
                <c:pt idx="11">
                  <c:v>6707</c:v>
                </c:pt>
                <c:pt idx="12" formatCode="#,##0">
                  <c:v>6623</c:v>
                </c:pt>
                <c:pt idx="13">
                  <c:v>6945</c:v>
                </c:pt>
                <c:pt idx="14">
                  <c:v>6793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liste'!$A$6</c:f>
              <c:strCache>
                <c:ptCount val="1"/>
                <c:pt idx="0">
                  <c:v>Fegato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('trend liste'!$B$4:$N$4,'trend liste'!$O$4)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'trend liste'!$B$6:$P$6</c:f>
              <c:numCache>
                <c:formatCode>General</c:formatCode>
                <c:ptCount val="15"/>
                <c:pt idx="0">
                  <c:v>1220</c:v>
                </c:pt>
                <c:pt idx="1">
                  <c:v>1280</c:v>
                </c:pt>
                <c:pt idx="2">
                  <c:v>1374</c:v>
                </c:pt>
                <c:pt idx="3">
                  <c:v>1529</c:v>
                </c:pt>
                <c:pt idx="4">
                  <c:v>1593</c:v>
                </c:pt>
                <c:pt idx="5">
                  <c:v>1389</c:v>
                </c:pt>
                <c:pt idx="6">
                  <c:v>1395</c:v>
                </c:pt>
                <c:pt idx="7">
                  <c:v>1372</c:v>
                </c:pt>
                <c:pt idx="8">
                  <c:v>1171</c:v>
                </c:pt>
                <c:pt idx="9">
                  <c:v>1000</c:v>
                </c:pt>
                <c:pt idx="10">
                  <c:v>952</c:v>
                </c:pt>
                <c:pt idx="11">
                  <c:v>1001</c:v>
                </c:pt>
                <c:pt idx="12" formatCode="#,##0">
                  <c:v>1034</c:v>
                </c:pt>
                <c:pt idx="13">
                  <c:v>1016</c:v>
                </c:pt>
                <c:pt idx="14">
                  <c:v>1030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897872"/>
        <c:axId val="-128895696"/>
      </c:lineChart>
      <c:catAx>
        <c:axId val="-128897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-128895696"/>
        <c:crosses val="autoZero"/>
        <c:auto val="1"/>
        <c:lblAlgn val="ctr"/>
        <c:lblOffset val="100"/>
        <c:noMultiLvlLbl val="0"/>
      </c:catAx>
      <c:valAx>
        <c:axId val="-128895696"/>
        <c:scaling>
          <c:orientation val="minMax"/>
        </c:scaling>
        <c:delete val="1"/>
        <c:axPos val="l"/>
        <c:majorGridlines>
          <c:spPr>
            <a:ln>
              <a:prstDash val="sysDash"/>
            </a:ln>
          </c:spPr>
        </c:majorGridlines>
        <c:numFmt formatCode="General" sourceLinked="1"/>
        <c:majorTickMark val="out"/>
        <c:minorTickMark val="none"/>
        <c:tickLblPos val="none"/>
        <c:crossAx val="-128897872"/>
        <c:crosses val="autoZero"/>
        <c:crossBetween val="between"/>
        <c:majorUnit val="1000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liste'!$A$7</c:f>
              <c:strCache>
                <c:ptCount val="1"/>
                <c:pt idx="0">
                  <c:v>Cuore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'trend liste'!$B$4:$P$4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'trend liste'!$B$7:$P$7</c:f>
              <c:numCache>
                <c:formatCode>General</c:formatCode>
                <c:ptCount val="15"/>
                <c:pt idx="0">
                  <c:v>654</c:v>
                </c:pt>
                <c:pt idx="1">
                  <c:v>642</c:v>
                </c:pt>
                <c:pt idx="2">
                  <c:v>659</c:v>
                </c:pt>
                <c:pt idx="3">
                  <c:v>702</c:v>
                </c:pt>
                <c:pt idx="4">
                  <c:v>715</c:v>
                </c:pt>
                <c:pt idx="5">
                  <c:v>751</c:v>
                </c:pt>
                <c:pt idx="6">
                  <c:v>714</c:v>
                </c:pt>
                <c:pt idx="7">
                  <c:v>695</c:v>
                </c:pt>
                <c:pt idx="8">
                  <c:v>711</c:v>
                </c:pt>
                <c:pt idx="9">
                  <c:v>721</c:v>
                </c:pt>
                <c:pt idx="10">
                  <c:v>677</c:v>
                </c:pt>
                <c:pt idx="11">
                  <c:v>696</c:v>
                </c:pt>
                <c:pt idx="12">
                  <c:v>706</c:v>
                </c:pt>
                <c:pt idx="13">
                  <c:v>697</c:v>
                </c:pt>
                <c:pt idx="14">
                  <c:v>748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liste'!$A$8</c:f>
              <c:strCache>
                <c:ptCount val="1"/>
                <c:pt idx="0">
                  <c:v>Polmone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'trend liste'!$B$4:$P$4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'trend liste'!$B$8:$P$8</c:f>
              <c:numCache>
                <c:formatCode>General</c:formatCode>
                <c:ptCount val="15"/>
                <c:pt idx="0">
                  <c:v>261</c:v>
                </c:pt>
                <c:pt idx="1">
                  <c:v>232</c:v>
                </c:pt>
                <c:pt idx="2">
                  <c:v>256</c:v>
                </c:pt>
                <c:pt idx="3">
                  <c:v>260</c:v>
                </c:pt>
                <c:pt idx="4">
                  <c:v>288</c:v>
                </c:pt>
                <c:pt idx="5">
                  <c:v>266</c:v>
                </c:pt>
                <c:pt idx="6">
                  <c:v>292</c:v>
                </c:pt>
                <c:pt idx="7">
                  <c:v>302</c:v>
                </c:pt>
                <c:pt idx="8">
                  <c:v>343</c:v>
                </c:pt>
                <c:pt idx="9">
                  <c:v>382</c:v>
                </c:pt>
                <c:pt idx="10">
                  <c:v>361</c:v>
                </c:pt>
                <c:pt idx="11">
                  <c:v>360</c:v>
                </c:pt>
                <c:pt idx="12">
                  <c:v>367</c:v>
                </c:pt>
                <c:pt idx="13">
                  <c:v>375</c:v>
                </c:pt>
                <c:pt idx="14">
                  <c:v>348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'trend liste'!$A$9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'trend liste'!$B$4:$P$4</c:f>
              <c:numCache>
                <c:formatCode>General</c:formatCod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</c:numCache>
            </c:numRef>
          </c:cat>
          <c:val>
            <c:numRef>
              <c:f>'trend liste'!$B$9:$P$9</c:f>
              <c:numCache>
                <c:formatCode>General</c:formatCode>
                <c:ptCount val="15"/>
                <c:pt idx="0">
                  <c:v>238</c:v>
                </c:pt>
                <c:pt idx="1">
                  <c:v>204</c:v>
                </c:pt>
                <c:pt idx="2">
                  <c:v>196</c:v>
                </c:pt>
                <c:pt idx="3">
                  <c:v>175</c:v>
                </c:pt>
                <c:pt idx="4">
                  <c:v>208</c:v>
                </c:pt>
                <c:pt idx="5">
                  <c:v>218</c:v>
                </c:pt>
                <c:pt idx="6">
                  <c:v>204</c:v>
                </c:pt>
                <c:pt idx="7">
                  <c:v>214</c:v>
                </c:pt>
                <c:pt idx="8">
                  <c:v>240</c:v>
                </c:pt>
                <c:pt idx="9">
                  <c:v>236</c:v>
                </c:pt>
                <c:pt idx="10">
                  <c:v>195</c:v>
                </c:pt>
                <c:pt idx="11">
                  <c:v>201</c:v>
                </c:pt>
                <c:pt idx="12">
                  <c:v>221</c:v>
                </c:pt>
                <c:pt idx="13">
                  <c:v>243</c:v>
                </c:pt>
                <c:pt idx="14">
                  <c:v>251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8879920"/>
        <c:axId val="-128873392"/>
      </c:lineChart>
      <c:catAx>
        <c:axId val="-12887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-128873392"/>
        <c:crosses val="autoZero"/>
        <c:auto val="1"/>
        <c:lblAlgn val="ctr"/>
        <c:lblOffset val="100"/>
        <c:noMultiLvlLbl val="0"/>
      </c:catAx>
      <c:valAx>
        <c:axId val="-128873392"/>
        <c:scaling>
          <c:orientation val="minMax"/>
          <c:max val="100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-128879920"/>
        <c:crosses val="autoZero"/>
        <c:crossBetween val="between"/>
        <c:majorUnit val="200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Donatori Cadavere 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'Trend dx'!$A$2:$A$26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'Trend dx'!$H$2:$H$26</c:f>
              <c:numCache>
                <c:formatCode>General</c:formatCode>
                <c:ptCount val="25"/>
                <c:pt idx="0">
                  <c:v>5.8</c:v>
                </c:pt>
                <c:pt idx="1">
                  <c:v>6.2</c:v>
                </c:pt>
                <c:pt idx="2">
                  <c:v>7.9</c:v>
                </c:pt>
                <c:pt idx="3">
                  <c:v>10.1</c:v>
                </c:pt>
                <c:pt idx="4">
                  <c:v>11</c:v>
                </c:pt>
                <c:pt idx="5">
                  <c:v>11.6</c:v>
                </c:pt>
                <c:pt idx="6">
                  <c:v>12.3</c:v>
                </c:pt>
                <c:pt idx="7">
                  <c:v>13.7</c:v>
                </c:pt>
                <c:pt idx="8">
                  <c:v>14.2</c:v>
                </c:pt>
                <c:pt idx="9" formatCode="0.0">
                  <c:v>15.7</c:v>
                </c:pt>
                <c:pt idx="10">
                  <c:v>16.8</c:v>
                </c:pt>
                <c:pt idx="11">
                  <c:v>16.8</c:v>
                </c:pt>
                <c:pt idx="12">
                  <c:v>19.7</c:v>
                </c:pt>
                <c:pt idx="13">
                  <c:v>19.600000000000001</c:v>
                </c:pt>
                <c:pt idx="14">
                  <c:v>20</c:v>
                </c:pt>
                <c:pt idx="15">
                  <c:v>19.3</c:v>
                </c:pt>
                <c:pt idx="16">
                  <c:v>19.2</c:v>
                </c:pt>
                <c:pt idx="17">
                  <c:v>19.600000000000001</c:v>
                </c:pt>
                <c:pt idx="18" formatCode="0.0">
                  <c:v>18.2</c:v>
                </c:pt>
                <c:pt idx="19" formatCode="0.0">
                  <c:v>18.399999999999999</c:v>
                </c:pt>
                <c:pt idx="20" formatCode="0.0">
                  <c:v>18.899999999999999</c:v>
                </c:pt>
                <c:pt idx="21" formatCode="0.0">
                  <c:v>18.5</c:v>
                </c:pt>
                <c:pt idx="22" formatCode="0.0">
                  <c:v>19.7</c:v>
                </c:pt>
                <c:pt idx="23">
                  <c:v>19.2</c:v>
                </c:pt>
                <c:pt idx="24" formatCode="_-* #,##0.0_-;\-* #,##0.0_-;_-* &quot;-&quot;_-;_-@_-">
                  <c:v>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-130602096"/>
        <c:axId val="-130601008"/>
      </c:barChart>
      <c:catAx>
        <c:axId val="-13060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30601008"/>
        <c:crosses val="autoZero"/>
        <c:auto val="1"/>
        <c:lblAlgn val="ctr"/>
        <c:lblOffset val="100"/>
        <c:noMultiLvlLbl val="0"/>
      </c:catAx>
      <c:valAx>
        <c:axId val="-130601008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-13060209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Donatori Cadavere 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'Trend dx'!$A$2:$A$26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'Trend dx'!$I$2:$I$26</c:f>
              <c:numCache>
                <c:formatCode>General</c:formatCode>
                <c:ptCount val="25"/>
                <c:pt idx="0">
                  <c:v>329</c:v>
                </c:pt>
                <c:pt idx="1">
                  <c:v>360</c:v>
                </c:pt>
                <c:pt idx="2">
                  <c:v>445</c:v>
                </c:pt>
                <c:pt idx="3">
                  <c:v>576</c:v>
                </c:pt>
                <c:pt idx="4">
                  <c:v>629</c:v>
                </c:pt>
                <c:pt idx="5">
                  <c:v>667</c:v>
                </c:pt>
                <c:pt idx="6">
                  <c:v>707</c:v>
                </c:pt>
                <c:pt idx="7">
                  <c:v>788</c:v>
                </c:pt>
                <c:pt idx="8">
                  <c:v>821</c:v>
                </c:pt>
                <c:pt idx="9">
                  <c:v>911</c:v>
                </c:pt>
                <c:pt idx="10">
                  <c:v>945</c:v>
                </c:pt>
                <c:pt idx="11">
                  <c:v>947</c:v>
                </c:pt>
                <c:pt idx="12">
                  <c:v>1120</c:v>
                </c:pt>
                <c:pt idx="13">
                  <c:v>1118</c:v>
                </c:pt>
                <c:pt idx="14">
                  <c:v>1141</c:v>
                </c:pt>
                <c:pt idx="15">
                  <c:v>1098</c:v>
                </c:pt>
                <c:pt idx="16">
                  <c:v>1094</c:v>
                </c:pt>
                <c:pt idx="17">
                  <c:v>1168</c:v>
                </c:pt>
                <c:pt idx="18">
                  <c:v>1095</c:v>
                </c:pt>
                <c:pt idx="19">
                  <c:v>1113</c:v>
                </c:pt>
                <c:pt idx="20" formatCode="0">
                  <c:v>1123</c:v>
                </c:pt>
                <c:pt idx="21" formatCode="0">
                  <c:v>1102</c:v>
                </c:pt>
                <c:pt idx="22" formatCode="0">
                  <c:v>1174</c:v>
                </c:pt>
                <c:pt idx="23">
                  <c:v>1165</c:v>
                </c:pt>
                <c:pt idx="24" formatCode="_(* #,##0_);_(* \(#,##0\);_(* &quot;-&quot;_);_(@_)">
                  <c:v>1298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-130584144"/>
        <c:axId val="-130595568"/>
      </c:barChart>
      <c:catAx>
        <c:axId val="-13058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30595568"/>
        <c:crosses val="autoZero"/>
        <c:auto val="1"/>
        <c:lblAlgn val="ctr"/>
        <c:lblOffset val="100"/>
        <c:noMultiLvlLbl val="0"/>
      </c:catAx>
      <c:valAx>
        <c:axId val="-130595568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-1305841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Donatori Cadavere Utilizzati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'Trend dx'!$A$2:$A$26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'Trend dx'!$I$2:$I$26</c:f>
              <c:numCache>
                <c:formatCode>General</c:formatCode>
                <c:ptCount val="25"/>
                <c:pt idx="0">
                  <c:v>329</c:v>
                </c:pt>
                <c:pt idx="1">
                  <c:v>360</c:v>
                </c:pt>
                <c:pt idx="2">
                  <c:v>445</c:v>
                </c:pt>
                <c:pt idx="3">
                  <c:v>576</c:v>
                </c:pt>
                <c:pt idx="4">
                  <c:v>629</c:v>
                </c:pt>
                <c:pt idx="5">
                  <c:v>667</c:v>
                </c:pt>
                <c:pt idx="6">
                  <c:v>707</c:v>
                </c:pt>
                <c:pt idx="7">
                  <c:v>788</c:v>
                </c:pt>
                <c:pt idx="8">
                  <c:v>821</c:v>
                </c:pt>
                <c:pt idx="9">
                  <c:v>911</c:v>
                </c:pt>
                <c:pt idx="10">
                  <c:v>945</c:v>
                </c:pt>
                <c:pt idx="11">
                  <c:v>947</c:v>
                </c:pt>
                <c:pt idx="12">
                  <c:v>1120</c:v>
                </c:pt>
                <c:pt idx="13">
                  <c:v>1118</c:v>
                </c:pt>
                <c:pt idx="14">
                  <c:v>1141</c:v>
                </c:pt>
                <c:pt idx="15">
                  <c:v>1098</c:v>
                </c:pt>
                <c:pt idx="16">
                  <c:v>1094</c:v>
                </c:pt>
                <c:pt idx="17">
                  <c:v>1168</c:v>
                </c:pt>
                <c:pt idx="18">
                  <c:v>1095</c:v>
                </c:pt>
                <c:pt idx="19">
                  <c:v>1113</c:v>
                </c:pt>
                <c:pt idx="20" formatCode="0">
                  <c:v>1123</c:v>
                </c:pt>
                <c:pt idx="21" formatCode="0">
                  <c:v>1102</c:v>
                </c:pt>
                <c:pt idx="22" formatCode="0">
                  <c:v>1174</c:v>
                </c:pt>
                <c:pt idx="23" formatCode="0">
                  <c:v>1165</c:v>
                </c:pt>
                <c:pt idx="24">
                  <c:v>1298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Rene Vivente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'Trend dx'!$A$2:$A$26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TX!$E$2:$E$26</c:f>
              <c:numCache>
                <c:formatCode>General</c:formatCode>
                <c:ptCount val="25"/>
                <c:pt idx="9">
                  <c:v>134</c:v>
                </c:pt>
                <c:pt idx="10">
                  <c:v>126</c:v>
                </c:pt>
                <c:pt idx="11">
                  <c:v>142</c:v>
                </c:pt>
                <c:pt idx="12">
                  <c:v>145</c:v>
                </c:pt>
                <c:pt idx="13">
                  <c:v>116</c:v>
                </c:pt>
                <c:pt idx="14">
                  <c:v>108</c:v>
                </c:pt>
                <c:pt idx="15">
                  <c:v>112</c:v>
                </c:pt>
                <c:pt idx="16">
                  <c:v>137</c:v>
                </c:pt>
                <c:pt idx="17">
                  <c:v>152</c:v>
                </c:pt>
                <c:pt idx="18">
                  <c:v>191</c:v>
                </c:pt>
                <c:pt idx="19">
                  <c:v>214</c:v>
                </c:pt>
                <c:pt idx="20">
                  <c:v>192</c:v>
                </c:pt>
                <c:pt idx="21">
                  <c:v>227</c:v>
                </c:pt>
                <c:pt idx="22">
                  <c:v>251</c:v>
                </c:pt>
                <c:pt idx="23">
                  <c:v>302</c:v>
                </c:pt>
                <c:pt idx="24">
                  <c:v>276</c:v>
                </c:pt>
              </c:numCache>
            </c:numRef>
          </c:val>
        </c:ser>
        <c:ser>
          <c:idx val="2"/>
          <c:order val="2"/>
          <c:tx>
            <c:strRef>
              <c:f>TX!$G$1</c:f>
              <c:strCache>
                <c:ptCount val="1"/>
                <c:pt idx="0">
                  <c:v>Fegato Vivente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'Trend dx'!$A$2:$A$26</c:f>
              <c:numCache>
                <c:formatCode>General</c:formatCode>
                <c:ptCount val="25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</c:numCache>
            </c:numRef>
          </c:cat>
          <c:val>
            <c:numRef>
              <c:f>TX!$G$2:$G$26</c:f>
              <c:numCache>
                <c:formatCode>General</c:formatCode>
                <c:ptCount val="25"/>
                <c:pt idx="9">
                  <c:v>32</c:v>
                </c:pt>
                <c:pt idx="10">
                  <c:v>34</c:v>
                </c:pt>
                <c:pt idx="11">
                  <c:v>31</c:v>
                </c:pt>
                <c:pt idx="12">
                  <c:v>20</c:v>
                </c:pt>
                <c:pt idx="13">
                  <c:v>28</c:v>
                </c:pt>
                <c:pt idx="14">
                  <c:v>33</c:v>
                </c:pt>
                <c:pt idx="15">
                  <c:v>28</c:v>
                </c:pt>
                <c:pt idx="16">
                  <c:v>19</c:v>
                </c:pt>
                <c:pt idx="17">
                  <c:v>14</c:v>
                </c:pt>
                <c:pt idx="18">
                  <c:v>13</c:v>
                </c:pt>
                <c:pt idx="19">
                  <c:v>15</c:v>
                </c:pt>
                <c:pt idx="20">
                  <c:v>15</c:v>
                </c:pt>
                <c:pt idx="21">
                  <c:v>21</c:v>
                </c:pt>
                <c:pt idx="22">
                  <c:v>18</c:v>
                </c:pt>
                <c:pt idx="23">
                  <c:v>23</c:v>
                </c:pt>
                <c:pt idx="2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-130593936"/>
        <c:axId val="-130586864"/>
      </c:barChart>
      <c:catAx>
        <c:axId val="-13059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30586864"/>
        <c:crosses val="autoZero"/>
        <c:auto val="1"/>
        <c:lblAlgn val="ctr"/>
        <c:lblOffset val="100"/>
        <c:noMultiLvlLbl val="0"/>
      </c:catAx>
      <c:valAx>
        <c:axId val="-130586864"/>
        <c:scaling>
          <c:orientation val="minMax"/>
        </c:scaling>
        <c:delete val="1"/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-130593936"/>
        <c:crosses val="autoZero"/>
        <c:crossBetween val="between"/>
      </c:valAx>
    </c:plotArea>
    <c:legend>
      <c:legendPos val="l"/>
      <c:legendEntry>
        <c:idx val="0"/>
        <c:txPr>
          <a:bodyPr/>
          <a:lstStyle/>
          <a:p>
            <a:pPr>
              <a:defRPr sz="1050"/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sz="1050"/>
            </a:pPr>
            <a:endParaRPr lang="it-IT"/>
          </a:p>
        </c:txPr>
      </c:legendEntry>
      <c:legendEntry>
        <c:idx val="2"/>
        <c:txPr>
          <a:bodyPr/>
          <a:lstStyle/>
          <a:p>
            <a:pPr>
              <a:defRPr sz="1050"/>
            </a:pPr>
            <a:endParaRPr lang="it-IT"/>
          </a:p>
        </c:txPr>
      </c:legendEntry>
      <c:layout>
        <c:manualLayout>
          <c:xMode val="edge"/>
          <c:yMode val="edge"/>
          <c:x val="1.8955303611182084E-2"/>
          <c:y val="5.7424825274771552E-2"/>
          <c:w val="0.2831726886493286"/>
          <c:h val="0.19449635279385624"/>
        </c:manualLayout>
      </c:layout>
      <c:overlay val="1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0" i="0" u="none" strike="noStrike" baseline="0">
                <a:effectLst/>
              </a:rPr>
              <a:t>Attività di donazione da donatore a cuore fermo (DCD)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'Trapianti Cuore Fermo'!$Y$13</c:f>
              <c:strCache>
                <c:ptCount val="1"/>
                <c:pt idx="0">
                  <c:v>Segn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'Trapianti Cuore Fermo'!$X$14:$X$21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'Trapianti Cuore Fermo'!$Y$14:$Y$21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9</c:v>
                </c:pt>
                <c:pt idx="7">
                  <c:v>21</c:v>
                </c:pt>
              </c:numCache>
            </c:numRef>
          </c:val>
        </c:ser>
        <c:ser>
          <c:idx val="1"/>
          <c:order val="1"/>
          <c:tx>
            <c:strRef>
              <c:f>'Trapianti Cuore Fermo'!$Z$13</c:f>
              <c:strCache>
                <c:ptCount val="1"/>
                <c:pt idx="0">
                  <c:v>Util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'Trapianti Cuore Fermo'!$X$14:$X$21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'Trapianti Cuore Fermo'!$Z$14:$Z$21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6</c:v>
                </c:pt>
                <c:pt idx="7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28889712"/>
        <c:axId val="-128877200"/>
      </c:barChart>
      <c:catAx>
        <c:axId val="-12888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28877200"/>
        <c:crosses val="autoZero"/>
        <c:auto val="1"/>
        <c:lblAlgn val="ctr"/>
        <c:lblOffset val="100"/>
        <c:noMultiLvlLbl val="0"/>
      </c:catAx>
      <c:valAx>
        <c:axId val="-12887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2888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[Situazione_donazioni_ppt.xlsx]Trapianti Cuore Fermo!Tabella_pivot2</c:name>
    <c:fmtId val="2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/>
              <a:t>Attività di trapianto da donatore a cuore fermo (DCD)</a:t>
            </a:r>
          </a:p>
        </c:rich>
      </c:tx>
      <c:layout>
        <c:manualLayout>
          <c:xMode val="edge"/>
          <c:yMode val="edge"/>
          <c:x val="0.21566145045333568"/>
          <c:y val="5.6604103281863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'Trapianti Cuore Fermo'!$O$3:$O$4</c:f>
              <c:strCache>
                <c:ptCount val="1"/>
                <c:pt idx="0">
                  <c:v>FEGATO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'Trapianti Cuore Fermo'!$N$5:$N$13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'Trapianti Cuore Fermo'!$O$5:$O$13</c:f>
              <c:numCache>
                <c:formatCode>General</c:formatCode>
                <c:ptCount val="8"/>
                <c:pt idx="6">
                  <c:v>4</c:v>
                </c:pt>
                <c:pt idx="7">
                  <c:v>10</c:v>
                </c:pt>
              </c:numCache>
            </c:numRef>
          </c:val>
        </c:ser>
        <c:ser>
          <c:idx val="1"/>
          <c:order val="1"/>
          <c:tx>
            <c:strRef>
              <c:f>'Trapianti Cuore Fermo'!$P$3:$P$4</c:f>
              <c:strCache>
                <c:ptCount val="1"/>
                <c:pt idx="0">
                  <c:v>POLMONE DOPPIO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'Trapianti Cuore Fermo'!$N$5:$N$13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'Trapianti Cuore Fermo'!$P$5:$P$13</c:f>
              <c:numCache>
                <c:formatCode>General</c:formatCode>
                <c:ptCount val="8"/>
                <c:pt idx="5">
                  <c:v>1</c:v>
                </c:pt>
                <c:pt idx="6">
                  <c:v>1</c:v>
                </c:pt>
              </c:numCache>
            </c:numRef>
          </c:val>
        </c:ser>
        <c:ser>
          <c:idx val="2"/>
          <c:order val="2"/>
          <c:tx>
            <c:strRef>
              <c:f>'Trapianti Cuore Fermo'!$Q$3:$Q$4</c:f>
              <c:strCache>
                <c:ptCount val="1"/>
                <c:pt idx="0">
                  <c:v>RENE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'Trapianti Cuore Fermo'!$N$5:$N$13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'Trapianti Cuore Fermo'!$Q$5:$Q$13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6">
                  <c:v>6</c:v>
                </c:pt>
                <c:pt idx="7">
                  <c:v>24</c:v>
                </c:pt>
              </c:numCache>
            </c:numRef>
          </c:val>
        </c:ser>
        <c:ser>
          <c:idx val="3"/>
          <c:order val="3"/>
          <c:tx>
            <c:strRef>
              <c:f>'Trapianti Cuore Fermo'!$R$3:$R$4</c:f>
              <c:strCache>
                <c:ptCount val="1"/>
                <c:pt idx="0">
                  <c:v>RENE DOPPIO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'Trapianti Cuore Fermo'!$N$5:$N$13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'Trapianti Cuore Fermo'!$R$5:$R$13</c:f>
              <c:numCache>
                <c:formatCode>General</c:formatCode>
                <c:ptCount val="8"/>
                <c:pt idx="6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74548032"/>
        <c:axId val="-74571424"/>
      </c:barChart>
      <c:catAx>
        <c:axId val="-745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74571424"/>
        <c:crosses val="autoZero"/>
        <c:auto val="1"/>
        <c:lblAlgn val="ctr"/>
        <c:lblOffset val="100"/>
        <c:noMultiLvlLbl val="0"/>
      </c:catAx>
      <c:valAx>
        <c:axId val="-7457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7454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51600431793252E-2"/>
          <c:y val="9.8501070663811766E-2"/>
          <c:w val="0.91195505401844879"/>
          <c:h val="0.610278372591027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4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(ACC)'!$M$5:$M$23</c:f>
              <c:numCache>
                <c:formatCode>General</c:formatCode>
                <c:ptCount val="19"/>
                <c:pt idx="0">
                  <c:v>52</c:v>
                </c:pt>
                <c:pt idx="1">
                  <c:v>20</c:v>
                </c:pt>
                <c:pt idx="2">
                  <c:v>38</c:v>
                </c:pt>
                <c:pt idx="3">
                  <c:v>125</c:v>
                </c:pt>
                <c:pt idx="4">
                  <c:v>228</c:v>
                </c:pt>
                <c:pt idx="5">
                  <c:v>73</c:v>
                </c:pt>
                <c:pt idx="6">
                  <c:v>231</c:v>
                </c:pt>
                <c:pt idx="7">
                  <c:v>47</c:v>
                </c:pt>
                <c:pt idx="8">
                  <c:v>411</c:v>
                </c:pt>
                <c:pt idx="9">
                  <c:v>60</c:v>
                </c:pt>
                <c:pt idx="10" formatCode="0">
                  <c:v>196</c:v>
                </c:pt>
                <c:pt idx="11" formatCode="0">
                  <c:v>19</c:v>
                </c:pt>
                <c:pt idx="12" formatCode="0">
                  <c:v>12</c:v>
                </c:pt>
                <c:pt idx="13" formatCode="0">
                  <c:v>103</c:v>
                </c:pt>
                <c:pt idx="14" formatCode="0">
                  <c:v>57</c:v>
                </c:pt>
                <c:pt idx="15" formatCode="0">
                  <c:v>113</c:v>
                </c:pt>
                <c:pt idx="16" formatCode="0">
                  <c:v>332</c:v>
                </c:pt>
                <c:pt idx="17" formatCode="0">
                  <c:v>33</c:v>
                </c:pt>
                <c:pt idx="18" formatCode="0">
                  <c:v>191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BFD4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(ACC)'!$M$5:$M$23</c:f>
              <c:numCache>
                <c:formatCode>General</c:formatCode>
                <c:ptCount val="19"/>
                <c:pt idx="0">
                  <c:v>45</c:v>
                </c:pt>
                <c:pt idx="1">
                  <c:v>23</c:v>
                </c:pt>
                <c:pt idx="2">
                  <c:v>53</c:v>
                </c:pt>
                <c:pt idx="3">
                  <c:v>149</c:v>
                </c:pt>
                <c:pt idx="4">
                  <c:v>234</c:v>
                </c:pt>
                <c:pt idx="5">
                  <c:v>66</c:v>
                </c:pt>
                <c:pt idx="6">
                  <c:v>235</c:v>
                </c:pt>
                <c:pt idx="7">
                  <c:v>50</c:v>
                </c:pt>
                <c:pt idx="8">
                  <c:v>387</c:v>
                </c:pt>
                <c:pt idx="9">
                  <c:v>70</c:v>
                </c:pt>
                <c:pt idx="10" formatCode="0">
                  <c:v>227</c:v>
                </c:pt>
                <c:pt idx="11" formatCode="0">
                  <c:v>8</c:v>
                </c:pt>
                <c:pt idx="12" formatCode="0">
                  <c:v>23</c:v>
                </c:pt>
                <c:pt idx="13" formatCode="0">
                  <c:v>94</c:v>
                </c:pt>
                <c:pt idx="14" formatCode="0">
                  <c:v>68</c:v>
                </c:pt>
                <c:pt idx="15" formatCode="0">
                  <c:v>138</c:v>
                </c:pt>
                <c:pt idx="16" formatCode="0">
                  <c:v>358</c:v>
                </c:pt>
                <c:pt idx="17" formatCode="0">
                  <c:v>30</c:v>
                </c:pt>
                <c:pt idx="18" formatCode="0">
                  <c:v>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-90760576"/>
        <c:axId val="-90751328"/>
      </c:barChart>
      <c:catAx>
        <c:axId val="-9076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-90751328"/>
        <c:crosses val="autoZero"/>
        <c:auto val="1"/>
        <c:lblAlgn val="ctr"/>
        <c:lblOffset val="100"/>
        <c:noMultiLvlLbl val="0"/>
      </c:catAx>
      <c:valAx>
        <c:axId val="-9075132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-907605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4214429429743065"/>
          <c:y val="2.7210884353741478E-2"/>
          <c:w val="0.13268739948620589"/>
          <c:h val="4.4732005901859814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676967592592592E-2"/>
          <c:y val="9.8501070663811766E-2"/>
          <c:w val="0.91457997685185199"/>
          <c:h val="0.610278372591024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'Grafici DX'!$P$2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4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(ACC)'!$R$5:$R$23</c:f>
              <c:numCache>
                <c:formatCode>0.0</c:formatCode>
                <c:ptCount val="19"/>
                <c:pt idx="0">
                  <c:v>31.5</c:v>
                </c:pt>
                <c:pt idx="1">
                  <c:v>34.6</c:v>
                </c:pt>
                <c:pt idx="2">
                  <c:v>19.2</c:v>
                </c:pt>
                <c:pt idx="3">
                  <c:v>21.3</c:v>
                </c:pt>
                <c:pt idx="4" formatCode="General">
                  <c:v>51.3</c:v>
                </c:pt>
                <c:pt idx="5" formatCode="General">
                  <c:v>59.4</c:v>
                </c:pt>
                <c:pt idx="6">
                  <c:v>39.299999999999997</c:v>
                </c:pt>
                <c:pt idx="7" formatCode="General">
                  <c:v>29.5</c:v>
                </c:pt>
                <c:pt idx="8" formatCode="General">
                  <c:v>41.2</c:v>
                </c:pt>
                <c:pt idx="9" formatCode="General">
                  <c:v>38.6</c:v>
                </c:pt>
                <c:pt idx="10" formatCode="General">
                  <c:v>42.9</c:v>
                </c:pt>
                <c:pt idx="11" formatCode="General">
                  <c:v>36.799999999999997</c:v>
                </c:pt>
                <c:pt idx="12" formatCode="General">
                  <c:v>22.4</c:v>
                </c:pt>
                <c:pt idx="13" formatCode="General">
                  <c:v>25.2</c:v>
                </c:pt>
                <c:pt idx="14">
                  <c:v>34.299999999999997</c:v>
                </c:pt>
                <c:pt idx="15">
                  <c:v>22.2</c:v>
                </c:pt>
                <c:pt idx="16" formatCode="General">
                  <c:v>88.5</c:v>
                </c:pt>
                <c:pt idx="17">
                  <c:v>36.799999999999997</c:v>
                </c:pt>
                <c:pt idx="18" formatCode="General">
                  <c:v>38.799999999999997</c:v>
                </c:pt>
              </c:numCache>
            </c:numRef>
          </c:val>
        </c:ser>
        <c:ser>
          <c:idx val="0"/>
          <c:order val="1"/>
          <c:tx>
            <c:strRef>
              <c:f>'Grafici DX'!$Q$2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BFD4D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(ACC)'!$R$5:$R$23</c:f>
              <c:numCache>
                <c:formatCode>0.0</c:formatCode>
                <c:ptCount val="19"/>
                <c:pt idx="0">
                  <c:v>27.4</c:v>
                </c:pt>
                <c:pt idx="1">
                  <c:v>39.9</c:v>
                </c:pt>
                <c:pt idx="2">
                  <c:v>26.8</c:v>
                </c:pt>
                <c:pt idx="3">
                  <c:v>25.4</c:v>
                </c:pt>
                <c:pt idx="4" formatCode="General">
                  <c:v>52.6</c:v>
                </c:pt>
                <c:pt idx="5" formatCode="General">
                  <c:v>53.8</c:v>
                </c:pt>
                <c:pt idx="6">
                  <c:v>39.9</c:v>
                </c:pt>
                <c:pt idx="7" formatCode="General">
                  <c:v>31.6</c:v>
                </c:pt>
                <c:pt idx="8" formatCode="General">
                  <c:v>38.700000000000003</c:v>
                </c:pt>
                <c:pt idx="9" formatCode="General">
                  <c:v>45.1</c:v>
                </c:pt>
                <c:pt idx="10" formatCode="General">
                  <c:v>49.9</c:v>
                </c:pt>
                <c:pt idx="11" formatCode="General">
                  <c:v>15.4</c:v>
                </c:pt>
                <c:pt idx="12" formatCode="General">
                  <c:v>42.8</c:v>
                </c:pt>
                <c:pt idx="13" formatCode="General">
                  <c:v>23</c:v>
                </c:pt>
                <c:pt idx="14">
                  <c:v>40.9</c:v>
                </c:pt>
                <c:pt idx="15">
                  <c:v>27.1</c:v>
                </c:pt>
                <c:pt idx="16" formatCode="General">
                  <c:v>95.4</c:v>
                </c:pt>
                <c:pt idx="17">
                  <c:v>33.5</c:v>
                </c:pt>
                <c:pt idx="18" formatCode="General">
                  <c:v>44.6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-90764928"/>
        <c:axId val="-90744256"/>
      </c:barChart>
      <c:catAx>
        <c:axId val="-9076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-90744256"/>
        <c:crosses val="autoZero"/>
        <c:auto val="1"/>
        <c:lblAlgn val="ctr"/>
        <c:lblOffset val="100"/>
        <c:noMultiLvlLbl val="0"/>
      </c:catAx>
      <c:valAx>
        <c:axId val="-9074425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-907649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6159610685269117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0.94197</cdr:x>
      <cdr:y>0.05496</cdr:y>
    </cdr:from>
    <cdr:to>
      <cdr:x>1</cdr:x>
      <cdr:y>0.11224</cdr:y>
    </cdr:to>
    <cdr:sp macro="" textlink="">
      <cdr:nvSpPr>
        <cdr:cNvPr id="2" name="CasellaDiTesto 6"/>
        <cdr:cNvSpPr txBox="1"/>
      </cdr:nvSpPr>
      <cdr:spPr>
        <a:xfrm xmlns:a="http://schemas.openxmlformats.org/drawingml/2006/main">
          <a:off x="8519110" y="251073"/>
          <a:ext cx="524866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100" b="1" dirty="0" smtClean="0"/>
            <a:t>1581</a:t>
          </a:r>
          <a:endParaRPr lang="it-IT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9627-EE8F-45AD-93BE-C90AC8972852}" type="datetimeFigureOut">
              <a:rPr lang="it-IT" smtClean="0"/>
              <a:t>16/03/2017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EF98-6FB6-456E-BD0A-E9B49AC83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93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7" y="0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3731CA86-5183-4FBA-8ECE-A130D3829698}" type="datetimeFigureOut">
              <a:rPr lang="it-IT" smtClean="0"/>
              <a:pPr/>
              <a:t>16/03/2017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9430092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7" y="9430092"/>
            <a:ext cx="2945659" cy="496412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9C1E3A83-38AB-451C-8FE8-0FB21C60AC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3A83-38AB-451C-8FE8-0FB21C60AC54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244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E3A83-38AB-451C-8FE8-0FB21C60AC54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89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01830-6647-41FD-8FB2-2EADB57C91CA}" type="slidenum">
              <a:rPr lang="it-IT" smtClean="0"/>
              <a:pPr/>
              <a:t>26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7" y="4715908"/>
            <a:ext cx="4981815" cy="44677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23380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F0F1A-F780-4B1F-933A-10AA6F7FA8D7}" type="slidenum">
              <a:rPr lang="it-IT" smtClean="0"/>
              <a:pPr/>
              <a:t>30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1363"/>
            <a:ext cx="4941887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6" y="4690270"/>
            <a:ext cx="4981815" cy="44434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82668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yout dati 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SIT  al 15 Marzo 2017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41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364088" y="6581001"/>
            <a:ext cx="3779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charset="0"/>
              <a:buNone/>
            </a:pPr>
            <a:r>
              <a:rPr lang="it-IT" sz="1200" b="1" i="1" dirty="0" smtClean="0">
                <a:latin typeface="Calibri" pitchFamily="34" charset="0"/>
              </a:rPr>
              <a:t>*Dati  preliminari al 31 Dicembre 2016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7504" y="6591072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Fonte dati:</a:t>
            </a:r>
            <a:r>
              <a:rPr lang="it-IT" sz="1200" b="1" i="1" baseline="0" dirty="0" smtClean="0">
                <a:latin typeface="Calibri" pitchFamily="34" charset="0"/>
              </a:rPr>
              <a:t> Report CRT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364088" y="6581001"/>
            <a:ext cx="3779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b="1" i="1" dirty="0" smtClean="0">
                <a:latin typeface="Calibri" pitchFamily="34" charset="0"/>
              </a:rPr>
              <a:t>* Dati  definitivi al 31</a:t>
            </a:r>
            <a:r>
              <a:rPr lang="it-IT" sz="1200" b="1" i="1" baseline="0" dirty="0" smtClean="0">
                <a:latin typeface="Calibri" pitchFamily="34" charset="0"/>
              </a:rPr>
              <a:t> Dicembre </a:t>
            </a:r>
            <a:r>
              <a:rPr lang="it-IT" sz="1200" b="1" i="1" dirty="0" smtClean="0">
                <a:latin typeface="Calibri" pitchFamily="34" charset="0"/>
              </a:rPr>
              <a:t>2016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7504" y="6591072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Fonte dati:</a:t>
            </a:r>
            <a:r>
              <a:rPr lang="it-IT" sz="1200" b="1" i="1" baseline="0" dirty="0" smtClean="0">
                <a:latin typeface="Calibri" pitchFamily="34" charset="0"/>
              </a:rPr>
              <a:t> Report CRT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8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5364088" y="6581001"/>
            <a:ext cx="37799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200" b="1" i="1" dirty="0" smtClean="0">
                <a:latin typeface="Calibri" pitchFamily="34" charset="0"/>
              </a:rPr>
              <a:t>* Dati  preliminari al 31</a:t>
            </a:r>
            <a:r>
              <a:rPr lang="it-IT" sz="1200" b="1" i="1" baseline="0" dirty="0" smtClean="0">
                <a:latin typeface="Calibri" pitchFamily="34" charset="0"/>
              </a:rPr>
              <a:t> Dicembre </a:t>
            </a:r>
            <a:r>
              <a:rPr lang="it-IT" sz="1200" b="1" i="1" dirty="0" smtClean="0">
                <a:latin typeface="Calibri" pitchFamily="34" charset="0"/>
              </a:rPr>
              <a:t>2016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 userDrawn="1"/>
        </p:nvSpPr>
        <p:spPr bwMode="auto">
          <a:xfrm>
            <a:off x="107504" y="6591072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Fonte dati:</a:t>
            </a:r>
            <a:r>
              <a:rPr lang="it-IT" sz="1200" b="1" i="1" baseline="0" dirty="0" smtClean="0">
                <a:latin typeface="Calibri" pitchFamily="34" charset="0"/>
              </a:rPr>
              <a:t> Report CRT - anno 2016 </a:t>
            </a:r>
            <a:r>
              <a:rPr lang="it-IT" sz="1200" b="1" i="1" baseline="0" dirty="0" err="1" smtClean="0">
                <a:latin typeface="Calibri" pitchFamily="34" charset="0"/>
              </a:rPr>
              <a:t>CNTo</a:t>
            </a:r>
            <a:r>
              <a:rPr lang="it-IT" sz="1200" b="1" i="1" baseline="0" dirty="0" smtClean="0">
                <a:latin typeface="Calibri" pitchFamily="34" charset="0"/>
              </a:rPr>
              <a:t> 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9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44000" cy="668338"/>
            <a:chOff x="0" y="-16"/>
            <a:chExt cx="5760" cy="5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-16"/>
              <a:ext cx="5760" cy="543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tint val="10196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9" y="0"/>
              <a:ext cx="5262" cy="506"/>
            </a:xfrm>
            <a:prstGeom prst="rect">
              <a:avLst/>
            </a:prstGeom>
            <a:blipFill dpi="0" rotWithShape="1">
              <a:blip r:embed="rId7" cstate="print">
                <a:alphaModFix amt="60000"/>
              </a:blip>
              <a:srcRect/>
              <a:stretch>
                <a:fillRect b="-367939"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625" y="0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SIT – Sistema Informativo Trapianti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572250"/>
            <a:ext cx="9144000" cy="312738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tint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2" name="Immagine 18" descr="RNT-logo_trasparent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0" y="6572250"/>
            <a:ext cx="642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2" r:id="rId3"/>
    <p:sldLayoutId id="2147483653" r:id="rId4"/>
    <p:sldLayoutId id="214748365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Excel_97-20031.xls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Foglio_di_lavoro_di_Microsoft_Excel_97-20032.xls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Excel_97-20033.xls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emf"/><Relationship Id="rId5" Type="http://schemas.openxmlformats.org/officeDocument/2006/relationships/oleObject" Target="../embeddings/Foglio_di_lavoro_di_Microsoft_Excel_97-20034.xls"/><Relationship Id="rId4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Excel_97-20035.xls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emf"/><Relationship Id="rId5" Type="http://schemas.openxmlformats.org/officeDocument/2006/relationships/oleObject" Target="../embeddings/Foglio_di_lavoro_di_Microsoft_Excel_97-20036.xls"/><Relationship Id="rId4" Type="http://schemas.openxmlformats.org/officeDocument/2006/relationships/image" Target="../media/image3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Excel_97-20037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jpeg"/><Relationship Id="rId4" Type="http://schemas.openxmlformats.org/officeDocument/2006/relationships/image" Target="../media/image3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Excel_97-20038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8.jpeg"/><Relationship Id="rId4" Type="http://schemas.openxmlformats.org/officeDocument/2006/relationships/image" Target="../media/image37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Excel_97-20039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jpeg"/><Relationship Id="rId4" Type="http://schemas.openxmlformats.org/officeDocument/2006/relationships/image" Target="../media/image39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Excel_97-200310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2.jpeg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ttività </a:t>
            </a: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 </a:t>
            </a: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</a:t>
            </a: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31 Dicembre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2016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137851"/>
              </p:ext>
            </p:extLst>
          </p:nvPr>
        </p:nvGraphicFramePr>
        <p:xfrm>
          <a:off x="251518" y="1404000"/>
          <a:ext cx="8640000" cy="51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9247" y="1246065"/>
            <a:ext cx="3125431" cy="468423"/>
            <a:chOff x="303" y="977"/>
            <a:chExt cx="3256" cy="318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256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355" y="999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2015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2016*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198756"/>
              </p:ext>
            </p:extLst>
          </p:nvPr>
        </p:nvGraphicFramePr>
        <p:xfrm>
          <a:off x="252000" y="1404000"/>
          <a:ext cx="8640000" cy="51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9247" y="1246065"/>
            <a:ext cx="3482514" cy="468423"/>
            <a:chOff x="303" y="977"/>
            <a:chExt cx="3628" cy="318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55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355" y="999"/>
              <a:ext cx="3576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2015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2016*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569225"/>
              </p:ext>
            </p:extLst>
          </p:nvPr>
        </p:nvGraphicFramePr>
        <p:xfrm>
          <a:off x="251951" y="1404000"/>
          <a:ext cx="8640000" cy="51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1406" y="1285860"/>
            <a:ext cx="3306248" cy="469897"/>
            <a:chOff x="249" y="888"/>
            <a:chExt cx="3223" cy="319"/>
          </a:xfrm>
          <a:noFill/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425" y="888"/>
              <a:ext cx="3047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Donatori Utilizzati</a:t>
              </a:r>
            </a:p>
          </p:txBody>
        </p:sp>
        <p:sp>
          <p:nvSpPr>
            <p:cNvPr id="7" name="Rettangolo arrotondato 6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2015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2016*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934507"/>
              </p:ext>
            </p:extLst>
          </p:nvPr>
        </p:nvGraphicFramePr>
        <p:xfrm>
          <a:off x="252000" y="1404000"/>
          <a:ext cx="8640000" cy="51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2876" y="1193803"/>
            <a:ext cx="3500430" cy="469897"/>
            <a:chOff x="216" y="888"/>
            <a:chExt cx="3324" cy="319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32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PMP Donatori Utilizzati</a:t>
              </a: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2015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2016*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2" y="1801547"/>
            <a:ext cx="3808558" cy="4731661"/>
          </a:xfrm>
          <a:prstGeom prst="rect">
            <a:avLst/>
          </a:prstGeom>
        </p:spPr>
      </p:pic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Accertamenti di morte </a:t>
            </a:r>
            <a:r>
              <a:rPr lang="it-IT" sz="2400" b="1" dirty="0" smtClean="0">
                <a:latin typeface="+mj-lt"/>
              </a:rPr>
              <a:t>- 2015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2016*</a:t>
            </a:r>
            <a:endParaRPr lang="it-IT" sz="2400" b="1" dirty="0">
              <a:latin typeface="+mj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1695" y="1311516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2341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654304" y="1311516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2016: 2478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24" y="1823994"/>
            <a:ext cx="3808557" cy="4731661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4076700" y="1208261"/>
            <a:ext cx="914400" cy="615733"/>
            <a:chOff x="3901016" y="3008104"/>
            <a:chExt cx="914400" cy="914400"/>
          </a:xfrm>
        </p:grpSpPr>
        <p:sp>
          <p:nvSpPr>
            <p:cNvPr id="5" name="Callout con freccia a destra 4"/>
            <p:cNvSpPr/>
            <p:nvPr/>
          </p:nvSpPr>
          <p:spPr>
            <a:xfrm rot="16200000">
              <a:off x="3901016" y="3008104"/>
              <a:ext cx="914400" cy="914400"/>
            </a:xfrm>
            <a:prstGeom prst="rightArrow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CasellaDiTesto 1"/>
            <p:cNvSpPr txBox="1"/>
            <p:nvPr/>
          </p:nvSpPr>
          <p:spPr>
            <a:xfrm>
              <a:off x="3979747" y="3338824"/>
              <a:ext cx="761747" cy="54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+5,8%</a:t>
              </a:r>
              <a:endParaRPr lang="it-IT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83956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38,5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Accertamenti di morte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PMP </a:t>
            </a:r>
            <a:r>
              <a:rPr lang="it-IT" sz="2400" b="1" dirty="0" smtClean="0">
                <a:latin typeface="+mj-lt"/>
              </a:rPr>
              <a:t>- 2015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2016*</a:t>
            </a:r>
            <a:endParaRPr lang="it-IT" sz="2400" b="1" dirty="0"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93795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2016</a:t>
            </a:r>
            <a:r>
              <a:rPr lang="it-IT" sz="2000" b="1" i="1" smtClean="0">
                <a:latin typeface="Calibri" pitchFamily="34" charset="0"/>
              </a:rPr>
              <a:t>: 40,8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4" y="1823815"/>
            <a:ext cx="3808558" cy="473166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5" y="1823636"/>
            <a:ext cx="3808559" cy="473202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4076700" y="1208261"/>
            <a:ext cx="914400" cy="615733"/>
            <a:chOff x="3901016" y="3008104"/>
            <a:chExt cx="914400" cy="914400"/>
          </a:xfrm>
        </p:grpSpPr>
        <p:sp>
          <p:nvSpPr>
            <p:cNvPr id="11" name="Callout con freccia a destra 10"/>
            <p:cNvSpPr/>
            <p:nvPr/>
          </p:nvSpPr>
          <p:spPr>
            <a:xfrm rot="16200000">
              <a:off x="3901016" y="3008104"/>
              <a:ext cx="914400" cy="914400"/>
            </a:xfrm>
            <a:prstGeom prst="rightArrow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979747" y="3338824"/>
              <a:ext cx="761747" cy="54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+6,0%</a:t>
              </a:r>
              <a:endParaRPr lang="it-IT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83956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38,5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Accertamenti di morte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PMP </a:t>
            </a:r>
            <a:r>
              <a:rPr lang="it-IT" sz="2400" b="1" dirty="0" smtClean="0">
                <a:latin typeface="+mj-lt"/>
              </a:rPr>
              <a:t>- 2015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2016*</a:t>
            </a:r>
            <a:endParaRPr lang="it-IT" sz="2400" b="1" dirty="0">
              <a:latin typeface="+mj-lt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293795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2016: 40,8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4" y="1823815"/>
            <a:ext cx="3808558" cy="473166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5" y="1823815"/>
            <a:ext cx="3808559" cy="4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Accertamenti di morte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PMP </a:t>
            </a:r>
            <a:r>
              <a:rPr lang="it-IT" sz="2400" b="1" dirty="0" smtClean="0">
                <a:latin typeface="+mj-lt"/>
              </a:rPr>
              <a:t>2016*</a:t>
            </a:r>
            <a:endParaRPr lang="it-IT" sz="2400" b="1" dirty="0">
              <a:latin typeface="+mj-lt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249184" y="1204264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2016: 40,8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60" y="1741227"/>
            <a:ext cx="3824779" cy="47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827584" y="1344627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1374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- 2015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2016*</a:t>
            </a:r>
            <a:endParaRPr lang="it-IT" sz="2800" b="1" dirty="0">
              <a:latin typeface="+mj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076056" y="1384648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2016: 1480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73" y="1827234"/>
            <a:ext cx="3808559" cy="47320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01" y="1805544"/>
            <a:ext cx="3808557" cy="4731659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4076700" y="1208261"/>
            <a:ext cx="914400" cy="615733"/>
            <a:chOff x="3901016" y="3008104"/>
            <a:chExt cx="914400" cy="914400"/>
          </a:xfrm>
        </p:grpSpPr>
        <p:sp>
          <p:nvSpPr>
            <p:cNvPr id="11" name="Callout con freccia a destra 10"/>
            <p:cNvSpPr/>
            <p:nvPr/>
          </p:nvSpPr>
          <p:spPr>
            <a:xfrm rot="16200000">
              <a:off x="3901016" y="3008104"/>
              <a:ext cx="914400" cy="914400"/>
            </a:xfrm>
            <a:prstGeom prst="rightArrow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979747" y="3338824"/>
              <a:ext cx="761747" cy="54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+7,6%</a:t>
              </a:r>
              <a:endParaRPr lang="it-IT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83956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22,6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PMP - 2015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2016*</a:t>
            </a:r>
            <a:endParaRPr lang="it-IT" sz="2800" b="1" dirty="0"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93795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2016: 24,3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4" y="1823816"/>
            <a:ext cx="3808557" cy="473165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5" y="1823815"/>
            <a:ext cx="3808559" cy="4731662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4076700" y="1208261"/>
            <a:ext cx="914400" cy="615733"/>
            <a:chOff x="3901016" y="3008104"/>
            <a:chExt cx="914400" cy="914400"/>
          </a:xfrm>
        </p:grpSpPr>
        <p:sp>
          <p:nvSpPr>
            <p:cNvPr id="12" name="Callout con freccia a destra 11"/>
            <p:cNvSpPr/>
            <p:nvPr/>
          </p:nvSpPr>
          <p:spPr>
            <a:xfrm rot="16200000">
              <a:off x="3901016" y="3008104"/>
              <a:ext cx="914400" cy="914400"/>
            </a:xfrm>
            <a:prstGeom prst="rightArrow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979747" y="3338824"/>
              <a:ext cx="761747" cy="54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+7,5%</a:t>
              </a:r>
              <a:endParaRPr lang="it-IT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" y="1319214"/>
            <a:ext cx="3429567" cy="469900"/>
            <a:chOff x="216" y="911"/>
            <a:chExt cx="3233" cy="296"/>
          </a:xfrm>
          <a:noFill/>
        </p:grpSpPr>
        <p:sp>
          <p:nvSpPr>
            <p:cNvPr id="3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127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Accertamenti di morte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" name="Rettangolo arrotondato 3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2002 – 2016*</a:t>
            </a:r>
            <a:endParaRPr lang="it-IT" sz="3200" b="1" dirty="0">
              <a:latin typeface="+mn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172725"/>
              </p:ext>
            </p:extLst>
          </p:nvPr>
        </p:nvGraphicFramePr>
        <p:xfrm>
          <a:off x="899592" y="1916832"/>
          <a:ext cx="7272808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83956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22,6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PMP - 2015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2016*</a:t>
            </a:r>
            <a:endParaRPr lang="it-IT" sz="2800" b="1" dirty="0"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93795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2016: 24,3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4" y="1823816"/>
            <a:ext cx="3808556" cy="473165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5" y="1823815"/>
            <a:ext cx="3808558" cy="4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PMP 2016*</a:t>
            </a:r>
            <a:endParaRPr lang="it-IT" sz="2800" b="1" dirty="0"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309312" y="1204264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2016: 24,3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01" y="1732577"/>
            <a:ext cx="3824779" cy="47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904643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1165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- 2015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2016*</a:t>
            </a:r>
            <a:endParaRPr lang="it-IT" sz="2800" b="1" dirty="0"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20072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2016: 1298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7" y="1763508"/>
            <a:ext cx="3808559" cy="473202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4" y="1763687"/>
            <a:ext cx="3808558" cy="4731661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4076700" y="1208261"/>
            <a:ext cx="957498" cy="615733"/>
            <a:chOff x="3901016" y="3008104"/>
            <a:chExt cx="957498" cy="914400"/>
          </a:xfrm>
        </p:grpSpPr>
        <p:sp>
          <p:nvSpPr>
            <p:cNvPr id="11" name="Callout con freccia a destra 10"/>
            <p:cNvSpPr/>
            <p:nvPr/>
          </p:nvSpPr>
          <p:spPr>
            <a:xfrm rot="16200000">
              <a:off x="3901016" y="3008104"/>
              <a:ext cx="914400" cy="914400"/>
            </a:xfrm>
            <a:prstGeom prst="rightArrow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979747" y="3338824"/>
              <a:ext cx="878767" cy="54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+11,4%</a:t>
              </a:r>
              <a:endParaRPr lang="it-IT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83956" y="137631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19,2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PMP - 2015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2016*</a:t>
            </a:r>
            <a:endParaRPr lang="it-IT" sz="2800" b="1" dirty="0"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93795" y="137631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2016: 21,4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4" y="1823815"/>
            <a:ext cx="3808557" cy="473166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5" y="1823815"/>
            <a:ext cx="3808558" cy="4731662"/>
          </a:xfrm>
          <a:prstGeom prst="rect">
            <a:avLst/>
          </a:prstGeom>
        </p:spPr>
      </p:pic>
      <p:grpSp>
        <p:nvGrpSpPr>
          <p:cNvPr id="12" name="Gruppo 11"/>
          <p:cNvGrpSpPr/>
          <p:nvPr/>
        </p:nvGrpSpPr>
        <p:grpSpPr>
          <a:xfrm>
            <a:off x="4076700" y="1208261"/>
            <a:ext cx="957498" cy="615733"/>
            <a:chOff x="3901016" y="3008104"/>
            <a:chExt cx="957498" cy="914400"/>
          </a:xfrm>
        </p:grpSpPr>
        <p:sp>
          <p:nvSpPr>
            <p:cNvPr id="14" name="Callout con freccia a destra 13"/>
            <p:cNvSpPr/>
            <p:nvPr/>
          </p:nvSpPr>
          <p:spPr>
            <a:xfrm rot="16200000">
              <a:off x="3901016" y="3008104"/>
              <a:ext cx="914400" cy="914400"/>
            </a:xfrm>
            <a:prstGeom prst="rightArrowCallou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3979747" y="3338824"/>
              <a:ext cx="878767" cy="548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/>
                <a:t>+11,5%</a:t>
              </a:r>
              <a:endParaRPr lang="it-IT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83956" y="137631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2015: 19,2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PMP - 2015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2016*</a:t>
            </a:r>
            <a:endParaRPr lang="it-IT" sz="2800" b="1" dirty="0"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93795" y="137631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2016: 21,4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84" y="1823816"/>
            <a:ext cx="3808557" cy="473165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5" y="1823815"/>
            <a:ext cx="3808558" cy="473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PMP 2016*</a:t>
            </a:r>
            <a:endParaRPr lang="it-IT" sz="2800" b="1" dirty="0">
              <a:latin typeface="+mj-lt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49184" y="1204264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2016: 21,4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1745416"/>
            <a:ext cx="3824779" cy="47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2784" y="1313651"/>
            <a:ext cx="3286116" cy="495386"/>
            <a:chOff x="216" y="888"/>
            <a:chExt cx="3256" cy="550"/>
          </a:xfrm>
          <a:noFill/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2015: 30,5 %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Rettangolo arrotondato 15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</a:t>
            </a:r>
            <a:r>
              <a:rPr lang="it-IT" sz="2800" b="1" dirty="0" smtClean="0">
                <a:latin typeface="+mj-lt"/>
              </a:rPr>
              <a:t>Opposizioni 2015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2016*</a:t>
            </a:r>
            <a:endParaRPr lang="it-IT" sz="2800" b="1" dirty="0">
              <a:latin typeface="+mj-lt"/>
            </a:endParaRPr>
          </a:p>
        </p:txBody>
      </p:sp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5434716" y="1264392"/>
            <a:ext cx="3286116" cy="495386"/>
            <a:chOff x="216" y="888"/>
            <a:chExt cx="3256" cy="550"/>
          </a:xfrm>
          <a:noFill/>
        </p:grpSpPr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2016:  32,8 %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5" name="Rettangolo arrotondato 24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1" y="1836333"/>
            <a:ext cx="3808559" cy="473166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96" y="1836334"/>
            <a:ext cx="3808556" cy="4731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3296" y="1170993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Trapianto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al 31 Dicembre 2016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0" y="642938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j-lt"/>
              </a:rPr>
              <a:t>Attività di trapianto </a:t>
            </a:r>
            <a:r>
              <a:rPr lang="it-IT" sz="3200" b="1" dirty="0" smtClean="0">
                <a:latin typeface="+mj-lt"/>
              </a:rPr>
              <a:t>1992-2016*</a:t>
            </a:r>
            <a:endParaRPr lang="it-IT" sz="3200" b="1" dirty="0">
              <a:latin typeface="+mj-lt"/>
            </a:endParaRPr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271462" y="1428750"/>
            <a:ext cx="5202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2400" b="1" dirty="0">
                <a:latin typeface="Calibri" pitchFamily="34" charset="0"/>
              </a:rPr>
              <a:t>N° Totale trapianti </a:t>
            </a:r>
            <a:r>
              <a:rPr lang="it-IT" sz="2400" b="1" dirty="0" smtClean="0">
                <a:latin typeface="Calibri" pitchFamily="34" charset="0"/>
              </a:rPr>
              <a:t>(cadavere + vivente)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12725" y="1428750"/>
            <a:ext cx="5145088" cy="469900"/>
          </a:xfrm>
          <a:prstGeom prst="roundRect">
            <a:avLst/>
          </a:prstGeom>
          <a:noFill/>
          <a:ln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670987"/>
              </p:ext>
            </p:extLst>
          </p:nvPr>
        </p:nvGraphicFramePr>
        <p:xfrm>
          <a:off x="576262" y="2226440"/>
          <a:ext cx="7991475" cy="406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01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0" y="642938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j-lt"/>
              </a:rPr>
              <a:t>Attività di trapianto </a:t>
            </a:r>
            <a:r>
              <a:rPr lang="it-IT" sz="3200" b="1" dirty="0" smtClean="0">
                <a:latin typeface="+mj-lt"/>
              </a:rPr>
              <a:t>1992-2016*</a:t>
            </a:r>
            <a:endParaRPr lang="it-IT" sz="3200" b="1" dirty="0">
              <a:latin typeface="+mj-lt"/>
            </a:endParaRPr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271463" y="1428750"/>
            <a:ext cx="508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 dirty="0">
                <a:latin typeface="Calibri" pitchFamily="34" charset="0"/>
              </a:rPr>
              <a:t>N° Totale trapianti </a:t>
            </a:r>
            <a:r>
              <a:rPr lang="it-IT" sz="2400" b="1" dirty="0" smtClean="0">
                <a:latin typeface="Calibri" pitchFamily="34" charset="0"/>
              </a:rPr>
              <a:t>donatore cadavere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12725" y="1428750"/>
            <a:ext cx="5145088" cy="469900"/>
          </a:xfrm>
          <a:prstGeom prst="roundRect">
            <a:avLst/>
          </a:prstGeom>
          <a:noFill/>
          <a:ln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674081"/>
              </p:ext>
            </p:extLst>
          </p:nvPr>
        </p:nvGraphicFramePr>
        <p:xfrm>
          <a:off x="122528" y="2226440"/>
          <a:ext cx="8945272" cy="406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7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2002 – 2016*</a:t>
            </a:r>
            <a:endParaRPr lang="it-IT" sz="3200" b="1" dirty="0"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1" y="1319214"/>
            <a:ext cx="3309312" cy="469900"/>
            <a:chOff x="216" y="911"/>
            <a:chExt cx="3233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057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 Accertamenti di morte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" name="Rettangolo arrotondato 10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6484164"/>
              </p:ext>
            </p:extLst>
          </p:nvPr>
        </p:nvGraphicFramePr>
        <p:xfrm>
          <a:off x="964072" y="2346696"/>
          <a:ext cx="7215856" cy="398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000125" y="612552"/>
            <a:ext cx="728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Trapianto di RENE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5" name="Rettangolo arrotondato 14"/>
          <p:cNvSpPr>
            <a:spLocks noChangeArrowheads="1"/>
          </p:cNvSpPr>
          <p:nvPr/>
        </p:nvSpPr>
        <p:spPr bwMode="auto">
          <a:xfrm>
            <a:off x="285751" y="1428750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1412776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455316"/>
              </p:ext>
            </p:extLst>
          </p:nvPr>
        </p:nvGraphicFramePr>
        <p:xfrm>
          <a:off x="663680" y="2024809"/>
          <a:ext cx="8173064" cy="4290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811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tangolo arrotondato 66"/>
          <p:cNvSpPr>
            <a:spLocks noChangeArrowheads="1"/>
          </p:cNvSpPr>
          <p:nvPr/>
        </p:nvSpPr>
        <p:spPr bwMode="auto">
          <a:xfrm>
            <a:off x="179512" y="1196752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0" y="685800"/>
            <a:ext cx="9267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Trapianto di RENE  CADAVERE – Attività per centro trapianti</a:t>
            </a:r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928194"/>
              </p:ext>
            </p:extLst>
          </p:nvPr>
        </p:nvGraphicFramePr>
        <p:xfrm>
          <a:off x="4660900" y="1905000"/>
          <a:ext cx="1919288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" name="Foglio di lavoro" r:id="rId3" imgW="1628902" imgH="3409830" progId="Excel.Sheet.8">
                  <p:embed/>
                </p:oleObj>
              </mc:Choice>
              <mc:Fallback>
                <p:oleObj name="Foglio di lavoro" r:id="rId3" imgW="1628902" imgH="34098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1905000"/>
                        <a:ext cx="1919288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asellaDiTesto 65"/>
          <p:cNvSpPr txBox="1"/>
          <p:nvPr/>
        </p:nvSpPr>
        <p:spPr>
          <a:xfrm>
            <a:off x="217289" y="1196752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7" name="Rettangolo arrotondato 106"/>
          <p:cNvSpPr>
            <a:spLocks noChangeArrowheads="1"/>
          </p:cNvSpPr>
          <p:nvPr/>
        </p:nvSpPr>
        <p:spPr bwMode="auto">
          <a:xfrm>
            <a:off x="5774560" y="1340768"/>
            <a:ext cx="2494298" cy="4160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2016: 1796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26538"/>
              </p:ext>
            </p:extLst>
          </p:nvPr>
        </p:nvGraphicFramePr>
        <p:xfrm>
          <a:off x="6916992" y="2123513"/>
          <a:ext cx="1919287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" name="Foglio di lavoro" r:id="rId5" imgW="1628902" imgH="3248100" progId="Excel.Sheet.8">
                  <p:embed/>
                </p:oleObj>
              </mc:Choice>
              <mc:Fallback>
                <p:oleObj name="Foglio di lavoro" r:id="rId5" imgW="1628902" imgH="3248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992" y="2123513"/>
                        <a:ext cx="1919287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23815"/>
            <a:ext cx="3808557" cy="473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7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tangolo arrotondato 66"/>
          <p:cNvSpPr>
            <a:spLocks noChangeArrowheads="1"/>
          </p:cNvSpPr>
          <p:nvPr/>
        </p:nvSpPr>
        <p:spPr bwMode="auto">
          <a:xfrm>
            <a:off x="179512" y="1196752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0" y="685800"/>
            <a:ext cx="9267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Trapianto di RENE 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VIVENTE–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Attività per centro trapianti</a:t>
            </a:r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839842"/>
              </p:ext>
            </p:extLst>
          </p:nvPr>
        </p:nvGraphicFramePr>
        <p:xfrm>
          <a:off x="4660900" y="1905000"/>
          <a:ext cx="1919288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6" name="Foglio di lavoro" r:id="rId3" imgW="1628708" imgH="2924089" progId="Excel.Sheet.8">
                  <p:embed/>
                </p:oleObj>
              </mc:Choice>
              <mc:Fallback>
                <p:oleObj name="Foglio di lavoro" r:id="rId3" imgW="1628708" imgH="292408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1905000"/>
                        <a:ext cx="1919288" cy="371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asellaDiTesto 65"/>
          <p:cNvSpPr txBox="1"/>
          <p:nvPr/>
        </p:nvSpPr>
        <p:spPr>
          <a:xfrm>
            <a:off x="217289" y="1196752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7" name="Rettangolo arrotondato 106"/>
          <p:cNvSpPr>
            <a:spLocks noChangeArrowheads="1"/>
          </p:cNvSpPr>
          <p:nvPr/>
        </p:nvSpPr>
        <p:spPr bwMode="auto">
          <a:xfrm>
            <a:off x="5774560" y="1340768"/>
            <a:ext cx="2494298" cy="4160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2016: 276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28780"/>
              </p:ext>
            </p:extLst>
          </p:nvPr>
        </p:nvGraphicFramePr>
        <p:xfrm>
          <a:off x="6916738" y="1908175"/>
          <a:ext cx="1919287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" name="Foglio di lavoro" r:id="rId5" imgW="1628708" imgH="1790727" progId="Excel.Sheet.8">
                  <p:embed/>
                </p:oleObj>
              </mc:Choice>
              <mc:Fallback>
                <p:oleObj name="Foglio di lavoro" r:id="rId5" imgW="1628708" imgH="179072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1908175"/>
                        <a:ext cx="1919287" cy="227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23816"/>
            <a:ext cx="3808555" cy="47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tangolo arrotondato 66"/>
          <p:cNvSpPr>
            <a:spLocks noChangeArrowheads="1"/>
          </p:cNvSpPr>
          <p:nvPr/>
        </p:nvSpPr>
        <p:spPr bwMode="auto">
          <a:xfrm>
            <a:off x="179512" y="1196752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0" y="685800"/>
            <a:ext cx="9267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Trapianto di RENE 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CAD.+VIV.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– Attività per centro trapianti</a:t>
            </a:r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969132"/>
              </p:ext>
            </p:extLst>
          </p:nvPr>
        </p:nvGraphicFramePr>
        <p:xfrm>
          <a:off x="4660900" y="1905000"/>
          <a:ext cx="1919288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2" name="Foglio di lavoro" r:id="rId3" imgW="1628902" imgH="3409830" progId="Excel.Sheet.8">
                  <p:embed/>
                </p:oleObj>
              </mc:Choice>
              <mc:Fallback>
                <p:oleObj name="Foglio di lavoro" r:id="rId3" imgW="1628902" imgH="340983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1905000"/>
                        <a:ext cx="1919288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CasellaDiTesto 65"/>
          <p:cNvSpPr txBox="1"/>
          <p:nvPr/>
        </p:nvSpPr>
        <p:spPr>
          <a:xfrm>
            <a:off x="217289" y="1196752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7" name="Rettangolo arrotondato 106"/>
          <p:cNvSpPr>
            <a:spLocks noChangeArrowheads="1"/>
          </p:cNvSpPr>
          <p:nvPr/>
        </p:nvSpPr>
        <p:spPr bwMode="auto">
          <a:xfrm>
            <a:off x="5774560" y="1340768"/>
            <a:ext cx="2494298" cy="41607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2016: 2072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922098"/>
              </p:ext>
            </p:extLst>
          </p:nvPr>
        </p:nvGraphicFramePr>
        <p:xfrm>
          <a:off x="6916738" y="1908175"/>
          <a:ext cx="1919287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3" name="Foglio di lavoro" r:id="rId5" imgW="1628902" imgH="3086100" progId="Excel.Sheet.8">
                  <p:embed/>
                </p:oleObj>
              </mc:Choice>
              <mc:Fallback>
                <p:oleObj name="Foglio di lavoro" r:id="rId5" imgW="1628902" imgH="3086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1908175"/>
                        <a:ext cx="1919287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23816"/>
            <a:ext cx="3808556" cy="47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13" name="Rettangolo arrotondato 12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476682"/>
              </p:ext>
            </p:extLst>
          </p:nvPr>
        </p:nvGraphicFramePr>
        <p:xfrm>
          <a:off x="783936" y="1997551"/>
          <a:ext cx="8057152" cy="444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3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138994"/>
              </p:ext>
            </p:extLst>
          </p:nvPr>
        </p:nvGraphicFramePr>
        <p:xfrm>
          <a:off x="122528" y="2166312"/>
          <a:ext cx="8898944" cy="42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o 7"/>
          <p:cNvGrpSpPr/>
          <p:nvPr/>
        </p:nvGrpSpPr>
        <p:grpSpPr>
          <a:xfrm>
            <a:off x="363040" y="1341025"/>
            <a:ext cx="1549946" cy="584775"/>
            <a:chOff x="285751" y="1412776"/>
            <a:chExt cx="1549946" cy="584775"/>
          </a:xfrm>
        </p:grpSpPr>
        <p:sp>
          <p:nvSpPr>
            <p:cNvPr id="9" name="Rettangolo arrotondato 8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327922" y="2286568"/>
            <a:ext cx="294627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latin typeface="+mn-lt"/>
              </a:rPr>
              <a:t>Solo donazioni da cadavere</a:t>
            </a:r>
            <a:endParaRPr lang="it-IT" sz="1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50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85800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Trapianto di FEGATO CADAVERE – Attività per centro trapianti</a:t>
            </a:r>
          </a:p>
        </p:txBody>
      </p:sp>
      <p:graphicFrame>
        <p:nvGraphicFramePr>
          <p:cNvPr id="18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297657"/>
              </p:ext>
            </p:extLst>
          </p:nvPr>
        </p:nvGraphicFramePr>
        <p:xfrm>
          <a:off x="6135688" y="1865313"/>
          <a:ext cx="2160587" cy="424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" name="Foglio di lavoro" r:id="rId3" imgW="1705087" imgH="3410123" progId="Excel.Sheet.8">
                  <p:embed/>
                </p:oleObj>
              </mc:Choice>
              <mc:Fallback>
                <p:oleObj name="Foglio di lavoro" r:id="rId3" imgW="1705087" imgH="341012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688" y="1865313"/>
                        <a:ext cx="2160587" cy="424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uppo 45"/>
          <p:cNvGrpSpPr/>
          <p:nvPr/>
        </p:nvGrpSpPr>
        <p:grpSpPr>
          <a:xfrm>
            <a:off x="107504" y="1196752"/>
            <a:ext cx="1549946" cy="584775"/>
            <a:chOff x="285751" y="1404065"/>
            <a:chExt cx="1549946" cy="584775"/>
          </a:xfrm>
        </p:grpSpPr>
        <p:sp>
          <p:nvSpPr>
            <p:cNvPr id="47" name="Rettangolo arrotondato 46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323528" y="1404065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pSp>
        <p:nvGrpSpPr>
          <p:cNvPr id="20" name="Gruppo 48"/>
          <p:cNvGrpSpPr/>
          <p:nvPr/>
        </p:nvGrpSpPr>
        <p:grpSpPr>
          <a:xfrm>
            <a:off x="5873312" y="1158865"/>
            <a:ext cx="2486752" cy="461665"/>
            <a:chOff x="285751" y="1297105"/>
            <a:chExt cx="1549946" cy="788001"/>
          </a:xfrm>
        </p:grpSpPr>
        <p:sp>
          <p:nvSpPr>
            <p:cNvPr id="50" name="Rettangolo arrotondato 49"/>
            <p:cNvSpPr>
              <a:spLocks noChangeArrowheads="1"/>
            </p:cNvSpPr>
            <p:nvPr/>
          </p:nvSpPr>
          <p:spPr bwMode="auto">
            <a:xfrm>
              <a:off x="285751" y="1416407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323528" y="1297105"/>
              <a:ext cx="1512169" cy="7880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it-IT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Anno 2016: 1213</a:t>
              </a:r>
              <a:endPara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29" name="Immagin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9" y="1823815"/>
            <a:ext cx="3808558" cy="473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CUORE – </a:t>
            </a: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846303"/>
              </p:ext>
            </p:extLst>
          </p:nvPr>
        </p:nvGraphicFramePr>
        <p:xfrm>
          <a:off x="0" y="2106184"/>
          <a:ext cx="9021472" cy="426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56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0" y="717698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Trapianto di CUORE – Attività per centro trapianti</a:t>
            </a:r>
          </a:p>
        </p:txBody>
      </p:sp>
      <p:graphicFrame>
        <p:nvGraphicFramePr>
          <p:cNvPr id="174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183207"/>
              </p:ext>
            </p:extLst>
          </p:nvPr>
        </p:nvGraphicFramePr>
        <p:xfrm>
          <a:off x="5584825" y="2106613"/>
          <a:ext cx="2133600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8" name="Foglio di lavoro" r:id="rId3" imgW="1447979" imgH="2600425" progId="Excel.Sheet.8">
                  <p:embed/>
                </p:oleObj>
              </mc:Choice>
              <mc:Fallback>
                <p:oleObj name="Foglio di lavoro" r:id="rId3" imgW="1447979" imgH="260042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2106613"/>
                        <a:ext cx="2133600" cy="379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ttangolo arrotondato 36"/>
          <p:cNvSpPr>
            <a:spLocks noChangeArrowheads="1"/>
          </p:cNvSpPr>
          <p:nvPr/>
        </p:nvSpPr>
        <p:spPr bwMode="auto">
          <a:xfrm>
            <a:off x="179512" y="1196752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179512" y="1196752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39" name="Rettangolo arrotondato 38"/>
          <p:cNvSpPr>
            <a:spLocks noChangeArrowheads="1"/>
          </p:cNvSpPr>
          <p:nvPr/>
        </p:nvSpPr>
        <p:spPr bwMode="auto">
          <a:xfrm>
            <a:off x="5454528" y="1412824"/>
            <a:ext cx="2304256" cy="43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2016: 266</a:t>
            </a:r>
            <a:endParaRPr lang="it-I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5" y="1805723"/>
            <a:ext cx="3808558" cy="4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POLMONE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140861"/>
              </p:ext>
            </p:extLst>
          </p:nvPr>
        </p:nvGraphicFramePr>
        <p:xfrm>
          <a:off x="122528" y="2106184"/>
          <a:ext cx="8898944" cy="417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42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 1992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– 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18433" y="1285860"/>
            <a:ext cx="3353435" cy="469900"/>
            <a:chOff x="249" y="911"/>
            <a:chExt cx="3269" cy="296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62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Donatori Utilizzati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857191"/>
              </p:ext>
            </p:extLst>
          </p:nvPr>
        </p:nvGraphicFramePr>
        <p:xfrm>
          <a:off x="543424" y="1985928"/>
          <a:ext cx="7997024" cy="435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99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0" y="685800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Trapianto di POLMONE – Attività per centro trapianti</a:t>
            </a:r>
          </a:p>
        </p:txBody>
      </p:sp>
      <p:graphicFrame>
        <p:nvGraphicFramePr>
          <p:cNvPr id="1945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688105"/>
              </p:ext>
            </p:extLst>
          </p:nvPr>
        </p:nvGraphicFramePr>
        <p:xfrm>
          <a:off x="5724525" y="2166312"/>
          <a:ext cx="2705100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Foglio di lavoro" r:id="rId3" imgW="1752779" imgH="1628715" progId="Excel.Sheet.8">
                  <p:embed/>
                </p:oleObj>
              </mc:Choice>
              <mc:Fallback>
                <p:oleObj name="Foglio di lavoro" r:id="rId3" imgW="1752779" imgH="162871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166312"/>
                        <a:ext cx="2705100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ttangolo arrotondato 30"/>
          <p:cNvSpPr>
            <a:spLocks noChangeArrowheads="1"/>
          </p:cNvSpPr>
          <p:nvPr/>
        </p:nvSpPr>
        <p:spPr bwMode="auto">
          <a:xfrm>
            <a:off x="35496" y="1196752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5496" y="1196752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Incluse tutte le combinazioni</a:t>
            </a:r>
          </a:p>
        </p:txBody>
      </p:sp>
      <p:sp>
        <p:nvSpPr>
          <p:cNvPr id="36" name="Rettangolo arrotondato 35"/>
          <p:cNvSpPr>
            <a:spLocks noChangeArrowheads="1"/>
          </p:cNvSpPr>
          <p:nvPr/>
        </p:nvSpPr>
        <p:spPr bwMode="auto">
          <a:xfrm>
            <a:off x="5940152" y="1488851"/>
            <a:ext cx="2304255" cy="4375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5796136" y="1464766"/>
            <a:ext cx="244827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2016: 147</a:t>
            </a:r>
            <a:endParaRPr lang="it-IT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5" y="1805723"/>
            <a:ext cx="3808558" cy="4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PANCREAS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5592"/>
              </p:ext>
            </p:extLst>
          </p:nvPr>
        </p:nvGraphicFramePr>
        <p:xfrm>
          <a:off x="62400" y="1805544"/>
          <a:ext cx="8959072" cy="4410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4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Trapianto di PANCREAS – Attività per centro trapianti</a:t>
            </a:r>
          </a:p>
        </p:txBody>
      </p:sp>
      <p:graphicFrame>
        <p:nvGraphicFramePr>
          <p:cNvPr id="2150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543301"/>
              </p:ext>
            </p:extLst>
          </p:nvPr>
        </p:nvGraphicFramePr>
        <p:xfrm>
          <a:off x="5661025" y="2160588"/>
          <a:ext cx="2701925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" name="Foglio di lavoro" r:id="rId3" imgW="1752779" imgH="1790727" progId="Excel.Sheet.8">
                  <p:embed/>
                </p:oleObj>
              </mc:Choice>
              <mc:Fallback>
                <p:oleObj name="Foglio di lavoro" r:id="rId3" imgW="1752779" imgH="179072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2160588"/>
                        <a:ext cx="2701925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ttangolo arrotondato 37"/>
          <p:cNvSpPr>
            <a:spLocks noChangeArrowheads="1"/>
          </p:cNvSpPr>
          <p:nvPr/>
        </p:nvSpPr>
        <p:spPr bwMode="auto">
          <a:xfrm>
            <a:off x="5661612" y="1384878"/>
            <a:ext cx="2362417" cy="43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5315143" y="1357858"/>
            <a:ext cx="30985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 2016:  67</a:t>
            </a:r>
            <a:endParaRPr lang="it-IT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85" y="1823994"/>
            <a:ext cx="3808558" cy="4731661"/>
          </a:xfrm>
          <a:prstGeom prst="rect">
            <a:avLst/>
          </a:prstGeom>
        </p:spPr>
      </p:pic>
      <p:sp>
        <p:nvSpPr>
          <p:cNvPr id="46" name="Rettangolo arrotondato 45"/>
          <p:cNvSpPr>
            <a:spLocks noChangeArrowheads="1"/>
          </p:cNvSpPr>
          <p:nvPr/>
        </p:nvSpPr>
        <p:spPr bwMode="auto">
          <a:xfrm>
            <a:off x="182656" y="1211813"/>
            <a:ext cx="1641716" cy="6121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Incluse tutte le combinazioni</a:t>
            </a:r>
          </a:p>
        </p:txBody>
      </p:sp>
    </p:spTree>
    <p:extLst>
      <p:ext uri="{BB962C8B-B14F-4D97-AF65-F5344CB8AC3E}">
        <p14:creationId xmlns:p14="http://schemas.microsoft.com/office/powerpoint/2010/main" val="25237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INTESTINO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2002-2016*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558386"/>
              </p:ext>
            </p:extLst>
          </p:nvPr>
        </p:nvGraphicFramePr>
        <p:xfrm>
          <a:off x="242784" y="1865672"/>
          <a:ext cx="8598304" cy="435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7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5098" y="1916832"/>
            <a:ext cx="807249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Liste di attesa al</a:t>
            </a:r>
            <a:endParaRPr lang="it-IT" sz="6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31 Dicembre 2016</a:t>
            </a: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700277"/>
              </p:ext>
            </p:extLst>
          </p:nvPr>
        </p:nvGraphicFramePr>
        <p:xfrm>
          <a:off x="323528" y="2708920"/>
          <a:ext cx="1944218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15137"/>
                <a:gridCol w="729081"/>
              </a:tblGrid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Rene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6793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1030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Cuore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748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Polmone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348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Pancreas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251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Intestino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  12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27584" y="1268760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PAZIENTI in lista  d’attesa in ITALIA al 31/12/2016 : </a:t>
            </a:r>
          </a:p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3779912" y="1988840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9026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08795" y="4797152"/>
            <a:ext cx="1566113" cy="715089"/>
          </a:xfrm>
          <a:prstGeom prst="bracketPair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Iscrizioni rene</a:t>
            </a:r>
          </a:p>
          <a:p>
            <a:pPr algn="ctr"/>
            <a:r>
              <a:rPr lang="it-IT" b="1" dirty="0" smtClean="0"/>
              <a:t>8355**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242784" y="5517232"/>
            <a:ext cx="229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** Per il rene ogni paziente può avere   più di una iscrizione</a:t>
            </a:r>
            <a:endParaRPr lang="it-IT" sz="1200" b="1" i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35596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Liste di Attesa al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31 Dicembre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2016*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851569"/>
              </p:ext>
            </p:extLst>
          </p:nvPr>
        </p:nvGraphicFramePr>
        <p:xfrm>
          <a:off x="2428954" y="3166120"/>
          <a:ext cx="641032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/>
          <p:nvPr/>
        </p:nvSpPr>
        <p:spPr>
          <a:xfrm>
            <a:off x="1043604" y="611980"/>
            <a:ext cx="7344817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</a:rPr>
              <a:t>Andamento Liste di Attesa 2002 -</a:t>
            </a:r>
            <a:r>
              <a:rPr lang="it-IT" sz="3200" b="1" i="0" u="none" strike="noStrike" kern="1200" cap="none" spc="0" baseline="0" dirty="0" smtClean="0">
                <a:solidFill>
                  <a:srgbClr val="0D0D0D"/>
                </a:solidFill>
                <a:uFillTx/>
                <a:latin typeface="Calibri"/>
              </a:rPr>
              <a:t>2016*</a:t>
            </a:r>
            <a:endParaRPr lang="it-IT" sz="3200" b="1" i="0" u="none" strike="noStrike" kern="1200" cap="none" spc="0" baseline="0" dirty="0">
              <a:solidFill>
                <a:srgbClr val="0D0D0D"/>
              </a:solidFill>
              <a:uFillTx/>
              <a:latin typeface="Calibri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2627784" y="1196748"/>
            <a:ext cx="3857625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Pazienti iscritti in lista  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871268"/>
              </p:ext>
            </p:extLst>
          </p:nvPr>
        </p:nvGraphicFramePr>
        <p:xfrm>
          <a:off x="723808" y="1196748"/>
          <a:ext cx="7455872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252097"/>
              </p:ext>
            </p:extLst>
          </p:nvPr>
        </p:nvGraphicFramePr>
        <p:xfrm>
          <a:off x="723808" y="3486149"/>
          <a:ext cx="7455872" cy="286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29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9"/>
          <p:cNvGrpSpPr/>
          <p:nvPr/>
        </p:nvGrpSpPr>
        <p:grpSpPr>
          <a:xfrm>
            <a:off x="285604" y="1398400"/>
            <a:ext cx="1584176" cy="570260"/>
            <a:chOff x="202755" y="1268760"/>
            <a:chExt cx="1584176" cy="570260"/>
          </a:xfrm>
        </p:grpSpPr>
        <p:sp>
          <p:nvSpPr>
            <p:cNvPr id="3" name="Rettangolo arrotondato 2"/>
            <p:cNvSpPr>
              <a:spLocks noChangeArrowheads="1"/>
            </p:cNvSpPr>
            <p:nvPr/>
          </p:nvSpPr>
          <p:spPr bwMode="auto">
            <a:xfrm>
              <a:off x="202755" y="1283395"/>
              <a:ext cx="1584176" cy="5556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221805" y="1268760"/>
              <a:ext cx="1525502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28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Rene </a:t>
              </a:r>
              <a:endParaRPr lang="it-IT" sz="28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 </a:t>
            </a:r>
            <a:r>
              <a:rPr lang="it-IT" sz="1200" b="1" i="1" dirty="0" smtClean="0">
                <a:solidFill>
                  <a:schemeClr val="bg1"/>
                </a:solidFill>
              </a:rPr>
              <a:t>dal 1/1/2016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31/12/2016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sz="500" b="1" u="none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bg1"/>
                </a:solidFill>
              </a:rPr>
              <a:t>9047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61780" y="379224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3,1 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778930" y="3755516"/>
            <a:ext cx="2919946" cy="6593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accent3">
                    <a:lumMod val="50000"/>
                  </a:schemeClr>
                </a:solidFill>
              </a:rPr>
              <a:t>Pazienti ancora iscritti al 31/12/2016</a:t>
            </a:r>
            <a:endParaRPr lang="it-IT" sz="1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6793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095721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233408" y="3734210"/>
            <a:ext cx="2065962" cy="970563"/>
          </a:xfrm>
          <a:prstGeom prst="roundRect">
            <a:avLst/>
          </a:prstGeom>
          <a:ln w="635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u="none" dirty="0" smtClean="0">
                <a:solidFill>
                  <a:schemeClr val="accent3">
                    <a:lumMod val="50000"/>
                  </a:schemeClr>
                </a:solidFill>
              </a:rPr>
              <a:t> Pazienti USCITI DI LISTA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dal 1/1/2016 </a:t>
            </a:r>
            <a:r>
              <a:rPr lang="it-IT" sz="1100" b="1" i="1" dirty="0">
                <a:solidFill>
                  <a:schemeClr val="accent3">
                    <a:lumMod val="50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31/12/2016</a:t>
            </a:r>
            <a:endParaRPr lang="it-IT" sz="11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</a:rPr>
              <a:t>2254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2,4 anni</a:t>
            </a:r>
            <a:endParaRPr lang="it-IT" sz="14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u="none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ISL*: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25,9%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ISLT**: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19,8%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dirty="0">
                <a:solidFill>
                  <a:schemeClr val="accent3">
                    <a:lumMod val="50000"/>
                  </a:schemeClr>
                </a:solidFill>
              </a:rPr>
              <a:t>TRAPIANTI</a:t>
            </a:r>
            <a:r>
              <a:rPr lang="it-IT" sz="1400" b="1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1796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091014"/>
            <a:ext cx="1923037" cy="309640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1,8 %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1160" y="5803343"/>
            <a:ext cx="1264388" cy="297554"/>
          </a:xfrm>
          <a:prstGeom prst="roundRect">
            <a:avLst/>
          </a:prstGeom>
          <a:ln w="3175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u="none" dirty="0" smtClean="0"/>
              <a:t> </a:t>
            </a:r>
            <a:r>
              <a:rPr lang="it-IT" sz="1200" b="1" u="none" dirty="0" smtClean="0">
                <a:solidFill>
                  <a:schemeClr val="accent3">
                    <a:lumMod val="50000"/>
                  </a:schemeClr>
                </a:solidFill>
              </a:rPr>
              <a:t>DECESSI</a:t>
            </a:r>
            <a:r>
              <a:rPr lang="it-IT" sz="12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164</a:t>
            </a:r>
            <a:endParaRPr lang="it-IT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7" y="5154910"/>
            <a:ext cx="1264388" cy="51414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u="none" dirty="0" smtClean="0"/>
              <a:t> </a:t>
            </a: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Altra causa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294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26220" y="649048"/>
            <a:ext cx="9144000" cy="1868603"/>
            <a:chOff x="26220" y="649048"/>
            <a:chExt cx="9144000" cy="1868603"/>
          </a:xfrm>
        </p:grpSpPr>
        <p:sp>
          <p:nvSpPr>
            <p:cNvPr id="2" name="Text Box 25"/>
            <p:cNvSpPr txBox="1">
              <a:spLocks noChangeArrowheads="1"/>
            </p:cNvSpPr>
            <p:nvPr/>
          </p:nvSpPr>
          <p:spPr bwMode="auto">
            <a:xfrm>
              <a:off x="26220" y="649048"/>
              <a:ext cx="914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3200" b="1" u="none" dirty="0"/>
                <a:t>Flussi Lista di attesa </a:t>
              </a:r>
              <a:r>
                <a:rPr lang="it-IT" sz="3200" b="1" u="none" dirty="0" smtClean="0"/>
                <a:t>1/</a:t>
              </a:r>
              <a:r>
                <a:rPr lang="it-IT" sz="3200" b="1" dirty="0" smtClean="0"/>
                <a:t>1</a:t>
              </a:r>
              <a:r>
                <a:rPr lang="it-IT" sz="3200" b="1" u="none" dirty="0" smtClean="0"/>
                <a:t>/2016 </a:t>
              </a:r>
              <a:r>
                <a:rPr lang="it-IT" sz="3200" b="1" u="none" dirty="0"/>
                <a:t>– </a:t>
              </a:r>
              <a:r>
                <a:rPr lang="it-IT" sz="3200" b="1" u="none" dirty="0" smtClean="0"/>
                <a:t>31/12/2016</a:t>
              </a:r>
              <a:endParaRPr lang="it-IT" sz="3200" b="1" u="none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3140045" y="468096"/>
              <a:ext cx="1179164" cy="2919945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483768" y="1484784"/>
              <a:ext cx="25202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Pazienti iscritti al 1/1/2016</a:t>
              </a:r>
              <a:endParaRPr lang="it-IT" sz="1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6945</a:t>
              </a:r>
              <a:endParaRPr lang="it-IT" sz="2400" dirty="0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148064" y="1340768"/>
            <a:ext cx="2304256" cy="1179162"/>
            <a:chOff x="5148064" y="1340768"/>
            <a:chExt cx="2304256" cy="117916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10612" y="994246"/>
              <a:ext cx="1179160" cy="1872208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148064" y="1340768"/>
              <a:ext cx="230425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Ingressi in lista nel periodo </a:t>
              </a:r>
            </a:p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dal 1/1/2016 al 31/12/2016</a:t>
              </a:r>
            </a:p>
            <a:p>
              <a:pPr algn="ctr">
                <a:defRPr/>
              </a:pPr>
              <a:endParaRPr lang="it-IT" sz="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2102</a:t>
              </a:r>
              <a:endParaRPr lang="it-IT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5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/2016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31/12/2016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984807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</a:t>
            </a:r>
            <a:r>
              <a:rPr lang="it-IT" sz="1200" b="1" i="1" dirty="0">
                <a:solidFill>
                  <a:schemeClr val="bg1"/>
                </a:solidFill>
              </a:rPr>
              <a:t>nel </a:t>
            </a:r>
            <a:r>
              <a:rPr lang="it-IT" sz="1200" b="1" i="1" dirty="0" smtClean="0">
                <a:solidFill>
                  <a:schemeClr val="bg1"/>
                </a:solidFill>
              </a:rPr>
              <a:t>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1/1/2016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31/12/2016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2481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67544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50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1,5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55516"/>
            <a:ext cx="2919946" cy="659335"/>
          </a:xfrm>
          <a:prstGeom prst="roundRect">
            <a:avLst/>
          </a:prstGeom>
          <a:solidFill>
            <a:srgbClr val="E8C7A6"/>
          </a:solidFill>
          <a:ln>
            <a:solidFill>
              <a:srgbClr val="984807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984807"/>
                </a:solidFill>
              </a:rPr>
              <a:t>Pazienti ancora </a:t>
            </a:r>
            <a:r>
              <a:rPr lang="it-IT" sz="1200" b="1" dirty="0">
                <a:solidFill>
                  <a:srgbClr val="984807"/>
                </a:solidFill>
              </a:rPr>
              <a:t>iscritti al </a:t>
            </a:r>
            <a:r>
              <a:rPr lang="it-IT" sz="1200" b="1" dirty="0" smtClean="0">
                <a:solidFill>
                  <a:srgbClr val="984807"/>
                </a:solidFill>
              </a:rPr>
              <a:t>31/12/2016</a:t>
            </a:r>
            <a:endParaRPr lang="it-IT" sz="1200" dirty="0">
              <a:solidFill>
                <a:srgbClr val="984807"/>
              </a:solidFill>
            </a:endParaRPr>
          </a:p>
          <a:p>
            <a:pPr algn="ctr">
              <a:defRPr/>
            </a:pPr>
            <a:r>
              <a:rPr lang="it-IT" sz="1200" dirty="0">
                <a:solidFill>
                  <a:srgbClr val="984807"/>
                </a:solidFill>
              </a:rPr>
              <a:t> </a:t>
            </a:r>
            <a:r>
              <a:rPr lang="it-IT" sz="2400" b="1" dirty="0" smtClean="0">
                <a:solidFill>
                  <a:srgbClr val="984807"/>
                </a:solidFill>
              </a:rPr>
              <a:t>1030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8480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993954" cy="970563"/>
          </a:xfrm>
          <a:prstGeom prst="roundRect">
            <a:avLst/>
          </a:prstGeom>
          <a:ln w="635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6">
                    <a:lumMod val="50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6">
                    <a:lumMod val="50000"/>
                  </a:schemeClr>
                </a:solidFill>
              </a:rPr>
              <a:t>USCITI DI LISTA </a:t>
            </a:r>
            <a:r>
              <a:rPr lang="it-IT" sz="1100" b="1" i="1" dirty="0" smtClean="0">
                <a:solidFill>
                  <a:srgbClr val="984807"/>
                </a:solidFill>
              </a:rPr>
              <a:t>dal 1/1/2016 </a:t>
            </a:r>
            <a:r>
              <a:rPr lang="it-IT" sz="1100" b="1" i="1" dirty="0">
                <a:solidFill>
                  <a:srgbClr val="984807"/>
                </a:solidFill>
              </a:rPr>
              <a:t>al </a:t>
            </a:r>
            <a:r>
              <a:rPr lang="it-IT" sz="1100" b="1" i="1" dirty="0" smtClean="0">
                <a:solidFill>
                  <a:srgbClr val="984807"/>
                </a:solidFill>
              </a:rPr>
              <a:t>31/12/2016</a:t>
            </a:r>
            <a:r>
              <a:rPr lang="it-IT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1451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0,5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119,4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48,9,%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1213</a:t>
            </a:r>
            <a:endParaRPr lang="it-IT" sz="32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897113" y="61672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4,1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7587" y="5729174"/>
            <a:ext cx="1465837" cy="435648"/>
          </a:xfrm>
          <a:prstGeom prst="roundRect">
            <a:avLst/>
          </a:prstGeom>
          <a:ln w="381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DECESSI</a:t>
            </a:r>
            <a:r>
              <a:rPr lang="it-IT" sz="12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101</a:t>
            </a:r>
            <a:endParaRPr lang="it-IT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36399"/>
            <a:ext cx="1597776" cy="351168"/>
          </a:xfrm>
          <a:prstGeom prst="roundRect">
            <a:avLst/>
          </a:prstGeom>
          <a:ln w="254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Altra causa: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137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Fegato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304256" cy="1176883"/>
            <a:chOff x="2267744" y="1340768"/>
            <a:chExt cx="2304256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6" y="778037"/>
              <a:ext cx="1176882" cy="2302346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rgbClr val="984807"/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267744" y="1340768"/>
              <a:ext cx="223224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984807"/>
                  </a:solidFill>
                </a:rPr>
                <a:t>Pazienti iscritti  al  1/1/2016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1016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004048" y="1340768"/>
            <a:ext cx="2376264" cy="1176880"/>
            <a:chOff x="5004048" y="1340768"/>
            <a:chExt cx="2376264" cy="117688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03739" y="885092"/>
              <a:ext cx="1176880" cy="2088232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984807"/>
                </a:solidFill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5004048" y="1340768"/>
              <a:ext cx="237626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984807"/>
                  </a:solidFill>
                </a:rPr>
                <a:t>Ingressi in lista nel periodo dal 1/1/2016 al 31/12/2016</a:t>
              </a:r>
            </a:p>
            <a:p>
              <a:pPr algn="ctr">
                <a:defRPr/>
              </a:pPr>
              <a:r>
                <a:rPr lang="it-IT" sz="400" b="1" i="1" dirty="0" smtClean="0">
                  <a:solidFill>
                    <a:srgbClr val="984807"/>
                  </a:solidFill>
                </a:rPr>
                <a:t> </a:t>
              </a:r>
              <a:endParaRPr lang="it-IT" sz="3600" b="1" i="1" dirty="0" smtClean="0">
                <a:solidFill>
                  <a:srgbClr val="984807"/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1465</a:t>
              </a:r>
              <a:endParaRPr lang="it-IT" sz="2400" b="1" dirty="0">
                <a:solidFill>
                  <a:srgbClr val="98480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/2016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31/12/2016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1/1/2016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31/12/2016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  <a:r>
              <a:rPr lang="it-IT" sz="2400" b="1" i="1" dirty="0" smtClean="0">
                <a:solidFill>
                  <a:schemeClr val="bg1"/>
                </a:solidFill>
              </a:rPr>
              <a:t>1109</a:t>
            </a:r>
            <a:endParaRPr lang="it-IT" sz="24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5670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rgbClr val="FF0000"/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3,1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22549"/>
            <a:ext cx="2919946" cy="7252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</a:rPr>
              <a:t>Pazienti ancora iscritti al 31/12/2016</a:t>
            </a:r>
            <a:endParaRPr lang="it-IT" sz="1200" b="1" i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748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85893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195736" y="5586958"/>
            <a:ext cx="3492532" cy="827469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0,9 anni</a:t>
            </a:r>
            <a:endParaRPr lang="it-IT" sz="12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38,2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24,0 %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C00000"/>
                </a:solidFill>
              </a:rPr>
              <a:t>TRAPIANTI: </a:t>
            </a:r>
            <a:r>
              <a:rPr lang="it-IT" sz="2000" b="1" dirty="0" smtClean="0">
                <a:solidFill>
                  <a:srgbClr val="C00000"/>
                </a:solidFill>
              </a:rPr>
              <a:t>266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148164"/>
            <a:ext cx="1789687" cy="309640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6,2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4296"/>
            <a:ext cx="1529910" cy="435648"/>
          </a:xfrm>
          <a:prstGeom prst="roundRect">
            <a:avLst/>
          </a:prstGeom>
          <a:ln w="381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rgbClr val="C00000"/>
                </a:solidFill>
              </a:rPr>
              <a:t>DECESSI: </a:t>
            </a:r>
            <a:r>
              <a:rPr lang="it-IT" sz="2000" b="1" dirty="0" smtClean="0">
                <a:solidFill>
                  <a:srgbClr val="C00000"/>
                </a:solidFill>
              </a:rPr>
              <a:t>69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rgbClr val="C00000"/>
                </a:solidFill>
              </a:rPr>
              <a:t>Altra causa</a:t>
            </a:r>
            <a:r>
              <a:rPr lang="it-IT" sz="1400" b="1" dirty="0" smtClean="0">
                <a:solidFill>
                  <a:srgbClr val="C00000"/>
                </a:solidFill>
              </a:rPr>
              <a:t>: 26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172712"/>
            <a:ext cx="36195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Cuore</a:t>
            </a:r>
            <a:endParaRPr lang="it-IT" sz="28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362259" y="3715160"/>
            <a:ext cx="1915501" cy="970563"/>
          </a:xfrm>
          <a:prstGeom prst="roundRect">
            <a:avLst/>
          </a:prstGeom>
          <a:ln w="635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rgbClr val="C00000"/>
                </a:solidFill>
              </a:rPr>
              <a:t>Pazienti </a:t>
            </a:r>
            <a:r>
              <a:rPr lang="it-IT" sz="1100" b="1" i="1" dirty="0" smtClean="0">
                <a:solidFill>
                  <a:srgbClr val="C00000"/>
                </a:solidFill>
              </a:rPr>
              <a:t>USCITI DI LISTA dal 1/1/2016 </a:t>
            </a:r>
            <a:r>
              <a:rPr lang="it-IT" sz="1100" b="1" i="1" dirty="0">
                <a:solidFill>
                  <a:srgbClr val="C00000"/>
                </a:solidFill>
              </a:rPr>
              <a:t>al </a:t>
            </a:r>
            <a:r>
              <a:rPr lang="it-IT" sz="1100" b="1" i="1" dirty="0" smtClean="0">
                <a:solidFill>
                  <a:srgbClr val="C00000"/>
                </a:solidFill>
              </a:rPr>
              <a:t>31/12/2016</a:t>
            </a:r>
            <a:r>
              <a:rPr lang="it-IT" sz="11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361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2195736" y="1340769"/>
            <a:ext cx="2592287" cy="1176881"/>
            <a:chOff x="2195736" y="1340769"/>
            <a:chExt cx="2592287" cy="117688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903439" y="633066"/>
              <a:ext cx="1176881" cy="2592287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411760" y="1412776"/>
              <a:ext cx="230139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C00000"/>
                  </a:solidFill>
                </a:rPr>
                <a:t>Pazienti iscritti  al  1/1/2016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697</a:t>
              </a:r>
              <a:endParaRPr lang="it-IT" sz="2400" dirty="0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5292080" y="1340770"/>
            <a:ext cx="2088232" cy="1176878"/>
            <a:chOff x="5292080" y="1340770"/>
            <a:chExt cx="2088232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79315" y="916651"/>
              <a:ext cx="1176878" cy="2025115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5292080" y="1412776"/>
              <a:ext cx="20882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C00000"/>
                  </a:solidFill>
                </a:rPr>
                <a:t>Ingressi in lista nel periodo dal 1/1/2016 al 31/12/2016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412</a:t>
              </a:r>
              <a:endParaRPr lang="it-IT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7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1992 </a:t>
            </a:r>
            <a:r>
              <a:rPr lang="it-IT" sz="3200" b="1" dirty="0" smtClean="0">
                <a:latin typeface="+mn-lt"/>
              </a:rPr>
              <a:t>– 2016*</a:t>
            </a:r>
            <a:endParaRPr lang="it-IT" sz="3200" b="1" dirty="0">
              <a:latin typeface="+mn-lt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1768" y="1285860"/>
            <a:ext cx="3340100" cy="469900"/>
            <a:chOff x="216" y="911"/>
            <a:chExt cx="3256" cy="296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 Donatori Utilizzati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021234"/>
              </p:ext>
            </p:extLst>
          </p:nvPr>
        </p:nvGraphicFramePr>
        <p:xfrm>
          <a:off x="543424" y="2046056"/>
          <a:ext cx="7997024" cy="425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/2016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31/12/2016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1/1/2016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31/12/2016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571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2352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2,4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940086" y="3722549"/>
            <a:ext cx="2919946" cy="7252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5">
                    <a:lumMod val="75000"/>
                  </a:schemeClr>
                </a:solidFill>
              </a:rPr>
              <a:t>31/12/2016</a:t>
            </a:r>
            <a:endParaRPr lang="it-IT" sz="12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348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241877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293536" y="3734210"/>
            <a:ext cx="1977087" cy="970563"/>
          </a:xfrm>
          <a:prstGeom prst="roundRect">
            <a:avLst/>
          </a:prstGeom>
          <a:ln w="635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rgbClr val="C00000"/>
                </a:solidFill>
              </a:rPr>
              <a:t> </a:t>
            </a: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1/1/2016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31/12/2016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223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051720" y="5586958"/>
            <a:ext cx="3492532" cy="827469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 ,5 anni</a:t>
            </a:r>
            <a:endParaRPr lang="it-IT" sz="12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39,2%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25,7%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147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030785" y="6129114"/>
            <a:ext cx="1930559" cy="309640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9,8 %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5048"/>
            <a:ext cx="1529910" cy="396044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DECESSI: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56</a:t>
            </a:r>
            <a:endParaRPr lang="it-IT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Altra causa: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20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172712"/>
            <a:ext cx="36195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Polmone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232248" cy="1176882"/>
            <a:chOff x="2267744" y="1340768"/>
            <a:chExt cx="2232248" cy="117688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795427" y="813085"/>
              <a:ext cx="1176882" cy="2232248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483768" y="1412776"/>
              <a:ext cx="18002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Pazienti iscritti  al  1/1/2016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375</a:t>
              </a: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004048" y="1340770"/>
            <a:ext cx="2376264" cy="1176878"/>
            <a:chOff x="5004048" y="1340770"/>
            <a:chExt cx="2376264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574093" y="914741"/>
              <a:ext cx="1176878" cy="2028935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004048" y="1445875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Ingressi in lista nel periodo dal 1/1/2016 al 31/12/2016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196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82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/2016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31/12/2016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1/1/2016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31/12/2016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329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84700" y="3937587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3,5 anni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12094" y="3722549"/>
            <a:ext cx="2919946" cy="7252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6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6">
                    <a:lumMod val="75000"/>
                  </a:schemeClr>
                </a:solidFill>
              </a:rPr>
              <a:t>31/12/2016</a:t>
            </a:r>
            <a:endParaRPr lang="it-IT" sz="12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251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233408" y="3734210"/>
            <a:ext cx="2011658" cy="970563"/>
          </a:xfrm>
          <a:prstGeom prst="roundRect">
            <a:avLst/>
          </a:prstGeom>
          <a:ln w="635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  Pazienti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1/1/2016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31/12/2016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78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907704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1,0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27,6 %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20,4 %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67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102793" y="61291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1,8%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06473"/>
            <a:ext cx="1529910" cy="3960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DECESSI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it-IT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 Altra causa: 5</a:t>
            </a:r>
            <a:endParaRPr lang="it-IT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Pancreas</a:t>
            </a:r>
            <a:endParaRPr lang="it-IT" sz="2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448675" y="4133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pSp>
        <p:nvGrpSpPr>
          <p:cNvPr id="38" name="Gruppo 37"/>
          <p:cNvGrpSpPr/>
          <p:nvPr/>
        </p:nvGrpSpPr>
        <p:grpSpPr>
          <a:xfrm>
            <a:off x="2195736" y="1340768"/>
            <a:ext cx="2448272" cy="1176883"/>
            <a:chOff x="2195736" y="1340768"/>
            <a:chExt cx="2448272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4" y="778036"/>
              <a:ext cx="1176883" cy="2302347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195736" y="1527756"/>
              <a:ext cx="244827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Pazienti iscritti  al  1/1/2016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243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292080" y="1340770"/>
            <a:ext cx="1944216" cy="1176878"/>
            <a:chOff x="5292080" y="1340770"/>
            <a:chExt cx="1944216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75749" y="957101"/>
              <a:ext cx="1176878" cy="194421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5292080" y="1412776"/>
              <a:ext cx="194421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Ingressi in lista nel periodo dal 1/1/2016 al 31/12/2016</a:t>
              </a: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86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57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451242"/>
              </p:ext>
            </p:extLst>
          </p:nvPr>
        </p:nvGraphicFramePr>
        <p:xfrm>
          <a:off x="81466" y="1883592"/>
          <a:ext cx="9043976" cy="456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</a:t>
            </a:r>
            <a:r>
              <a:rPr lang="it-IT" sz="3200" b="1" dirty="0" smtClean="0">
                <a:latin typeface="+mn-lt"/>
              </a:rPr>
              <a:t>complessiva di </a:t>
            </a:r>
            <a:r>
              <a:rPr lang="it-IT" sz="3200" b="1" dirty="0">
                <a:latin typeface="+mn-lt"/>
              </a:rPr>
              <a:t>donazione  1992 </a:t>
            </a:r>
            <a:r>
              <a:rPr lang="it-IT" sz="3200" b="1" dirty="0" smtClean="0">
                <a:latin typeface="+mn-lt"/>
              </a:rPr>
              <a:t>– 2016*</a:t>
            </a:r>
            <a:endParaRPr lang="it-IT" sz="3200" b="1" dirty="0">
              <a:latin typeface="+mn-lt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31768" y="1285860"/>
            <a:ext cx="2776620" cy="469900"/>
            <a:chOff x="216" y="911"/>
            <a:chExt cx="2975" cy="296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2975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Cadavere + Vivente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2942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8179680" y="2145214"/>
            <a:ext cx="60128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100" b="1" dirty="0" smtClean="0"/>
              <a:t>1489</a:t>
            </a:r>
            <a:endParaRPr lang="it-IT" sz="12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818912" y="2265470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1443</a:t>
            </a:r>
            <a:endParaRPr lang="it-IT" sz="1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458144" y="2445854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1350</a:t>
            </a:r>
            <a:endParaRPr lang="it-IT" sz="12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970720" y="2887848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1120</a:t>
            </a:r>
            <a:endParaRPr lang="it-IT" sz="12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670080" y="3047134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1005</a:t>
            </a:r>
            <a:endParaRPr lang="it-IT" sz="12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309312" y="3167390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1077</a:t>
            </a:r>
            <a:endParaRPr lang="it-IT" sz="12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774560" y="2626238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1250</a:t>
            </a:r>
            <a:endParaRPr lang="it-IT" sz="12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413792" y="2806622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1238</a:t>
            </a:r>
            <a:endParaRPr lang="it-IT" sz="12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5060842" y="2566110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1282</a:t>
            </a:r>
            <a:endParaRPr lang="it-IT" sz="1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692256" y="2746494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1262</a:t>
            </a:r>
            <a:endParaRPr lang="it-IT" sz="12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331488" y="2566110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1285</a:t>
            </a:r>
            <a:endParaRPr lang="it-IT" sz="12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435968" y="2566110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1299</a:t>
            </a:r>
            <a:endParaRPr lang="it-IT" sz="12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157504" y="2566110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1330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796736" y="2505982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1342</a:t>
            </a:r>
            <a:endParaRPr lang="it-IT" sz="12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075200" y="2445854"/>
            <a:ext cx="47320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100" b="1" dirty="0" smtClean="0"/>
              <a:t>1334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13982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 smtClean="0">
                <a:latin typeface="+mn-lt"/>
              </a:rPr>
              <a:t>Donazione e trapianto a cuore fermo 2008 – 2016*</a:t>
            </a:r>
            <a:endParaRPr lang="it-IT" sz="3200" b="1" dirty="0">
              <a:latin typeface="+mn-lt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377165"/>
              </p:ext>
            </p:extLst>
          </p:nvPr>
        </p:nvGraphicFramePr>
        <p:xfrm>
          <a:off x="1638300" y="1324520"/>
          <a:ext cx="5791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680756"/>
              </p:ext>
            </p:extLst>
          </p:nvPr>
        </p:nvGraphicFramePr>
        <p:xfrm>
          <a:off x="1748974" y="3849896"/>
          <a:ext cx="5680526" cy="2672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95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790542"/>
              </p:ext>
            </p:extLst>
          </p:nvPr>
        </p:nvGraphicFramePr>
        <p:xfrm>
          <a:off x="252000" y="1404000"/>
          <a:ext cx="8640000" cy="51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2015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2016*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3309312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Accertamenti di morte</a:t>
              </a: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471051"/>
              </p:ext>
            </p:extLst>
          </p:nvPr>
        </p:nvGraphicFramePr>
        <p:xfrm>
          <a:off x="252000" y="1404000"/>
          <a:ext cx="8640000" cy="51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72877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2015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2016*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3670080" cy="469900"/>
            <a:chOff x="216" y="911"/>
            <a:chExt cx="3256" cy="296"/>
          </a:xfrm>
          <a:noFill/>
        </p:grpSpPr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Accertamenti di morte</a:t>
              </a: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38f7aa327d2b6ae6522aa6a84e4558733ddf3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16680</TotalTime>
  <Words>1287</Words>
  <Application>Microsoft Office PowerPoint</Application>
  <PresentationFormat>Presentazione su schermo (4:3)</PresentationFormat>
  <Paragraphs>288</Paragraphs>
  <Slides>51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6" baseType="lpstr">
      <vt:lpstr>Arial</vt:lpstr>
      <vt:lpstr>Arial Black</vt:lpstr>
      <vt:lpstr>Calibri</vt:lpstr>
      <vt:lpstr>Tema di Office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Ricci</dc:creator>
  <cp:lastModifiedBy>Ricci Andrea</cp:lastModifiedBy>
  <cp:revision>1413</cp:revision>
  <cp:lastPrinted>2017-02-14T10:41:02Z</cp:lastPrinted>
  <dcterms:created xsi:type="dcterms:W3CDTF">2010-02-26T10:22:50Z</dcterms:created>
  <dcterms:modified xsi:type="dcterms:W3CDTF">2017-03-16T11:59:34Z</dcterms:modified>
</cp:coreProperties>
</file>