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6" r:id="rId3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Trapianti</a:t>
            </a:r>
            <a:r>
              <a:rPr lang="it-IT" baseline="0" dirty="0" smtClean="0"/>
              <a:t> registrati</a:t>
            </a:r>
            <a:r>
              <a:rPr lang="it-IT" dirty="0" smtClean="0"/>
              <a:t>     </a:t>
            </a:r>
            <a:endParaRPr lang="it-IT" dirty="0"/>
          </a:p>
          <a:p>
            <a:pPr>
              <a:defRPr/>
            </a:pPr>
            <a:r>
              <a:rPr lang="it-IT" dirty="0"/>
              <a:t>(n=58451) </a:t>
            </a:r>
          </a:p>
          <a:p>
            <a:pPr>
              <a:defRPr/>
            </a:pPr>
            <a:endParaRPr lang="it-IT" dirty="0"/>
          </a:p>
        </c:rich>
      </c:tx>
      <c:layout>
        <c:manualLayout>
          <c:xMode val="edge"/>
          <c:yMode val="edge"/>
          <c:x val="0.1109688687673617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974209079392274E-2"/>
          <c:y val="0.15217395726502972"/>
          <c:w val="0.88946459412780643"/>
          <c:h val="0.6793478260869565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Totali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983663451145561E-3"/>
                  <c:y val="-0.223811975583070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626263117745568E-4"/>
                  <c:y val="-8.62925208642807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342075672412984E-3"/>
                  <c:y val="-0.109390456123192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521525033051412E-3"/>
                  <c:y val="-0.109875686769906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887502891098427E-3"/>
                  <c:y val="-0.125015331519758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195082837199832E-3"/>
                  <c:y val="-0.1584975585097190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499370116539815E-4"/>
                  <c:y val="-0.1947941380832685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258229204762493E-3"/>
                  <c:y val="-0.213912813157680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6824843023545197E-3"/>
                  <c:y val="-0.265931443605176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8036564234496009E-4"/>
                  <c:y val="-0.309215599041718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5737101469799368E-3"/>
                  <c:y val="-0.2813623770963318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5.6162555144725346E-3"/>
                  <c:y val="-0.280488980265764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5.7826103762896874E-3"/>
                  <c:y val="-0.30300455039764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8166817100331301E-3"/>
                  <c:y val="-0.3227055905990877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8.3162645785450628E-5"/>
                  <c:y val="-0.352693864057054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5736805767337962E-3"/>
                  <c:y val="-0.334642740074196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0192934990465048E-3"/>
                  <c:y val="-0.343862431912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4649064213592133E-3"/>
                  <c:y val="-0.330760774212497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6376350604248024E-3"/>
                  <c:y val="-0.320376355805128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6439826412135705E-3"/>
                  <c:y val="-0.310186126667474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2.3348118605243107E-3"/>
                  <c:y val="-0.319697122909011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1.2985253630822813E-3"/>
                  <c:y val="-0.3321193431883517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1.9893545823930214E-3"/>
                  <c:y val="-0.351335261915036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2.6801838017037616E-3"/>
                  <c:y val="-0.333284026917658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9.4159180296502498E-3"/>
                  <c:y val="-0.338427674639198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25"/>
                <c:pt idx="0">
                  <c:v>&lt;1991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1808</c:v>
                </c:pt>
                <c:pt idx="1">
                  <c:v>425</c:v>
                </c:pt>
                <c:pt idx="2">
                  <c:v>579</c:v>
                </c:pt>
                <c:pt idx="3">
                  <c:v>616</c:v>
                </c:pt>
                <c:pt idx="4">
                  <c:v>838</c:v>
                </c:pt>
                <c:pt idx="5">
                  <c:v>1025</c:v>
                </c:pt>
                <c:pt idx="6">
                  <c:v>1491</c:v>
                </c:pt>
                <c:pt idx="7">
                  <c:v>1756</c:v>
                </c:pt>
                <c:pt idx="8">
                  <c:v>2410</c:v>
                </c:pt>
                <c:pt idx="9">
                  <c:v>2594</c:v>
                </c:pt>
                <c:pt idx="10">
                  <c:v>2475</c:v>
                </c:pt>
                <c:pt idx="11">
                  <c:v>2456</c:v>
                </c:pt>
                <c:pt idx="12">
                  <c:v>2854</c:v>
                </c:pt>
                <c:pt idx="13">
                  <c:v>2875</c:v>
                </c:pt>
                <c:pt idx="14">
                  <c:v>3252</c:v>
                </c:pt>
                <c:pt idx="15">
                  <c:v>3130</c:v>
                </c:pt>
                <c:pt idx="16">
                  <c:v>3161</c:v>
                </c:pt>
                <c:pt idx="17">
                  <c:v>3142</c:v>
                </c:pt>
                <c:pt idx="18">
                  <c:v>3039</c:v>
                </c:pt>
                <c:pt idx="19">
                  <c:v>2892</c:v>
                </c:pt>
                <c:pt idx="20">
                  <c:v>2962</c:v>
                </c:pt>
                <c:pt idx="21">
                  <c:v>3072</c:v>
                </c:pt>
                <c:pt idx="22">
                  <c:v>3210</c:v>
                </c:pt>
                <c:pt idx="23">
                  <c:v>3214</c:v>
                </c:pt>
                <c:pt idx="24">
                  <c:v>3175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2515072"/>
        <c:axId val="89920000"/>
      </c:barChart>
      <c:catAx>
        <c:axId val="32515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it-IT" sz="1800"/>
                  <a:t>ANNI</a:t>
                </a:r>
              </a:p>
            </c:rich>
          </c:tx>
          <c:layout>
            <c:manualLayout>
              <c:xMode val="edge"/>
              <c:yMode val="edge"/>
              <c:x val="0.52331606217616566"/>
              <c:y val="0.933423913043478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="1">
                <a:latin typeface="+mn-lt"/>
              </a:defRPr>
            </a:pPr>
            <a:endParaRPr lang="it-IT"/>
          </a:p>
        </c:txPr>
        <c:crossAx val="8992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920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it-IT"/>
          </a:p>
        </c:txPr>
        <c:crossAx val="32515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Numero </a:t>
            </a:r>
            <a:r>
              <a:rPr lang="it-IT" dirty="0"/>
              <a:t>Trapianti per principali </a:t>
            </a:r>
            <a:r>
              <a:rPr lang="it-IT" dirty="0" smtClean="0"/>
              <a:t>patologie</a:t>
            </a:r>
            <a:endParaRPr lang="it-IT" dirty="0"/>
          </a:p>
        </c:rich>
      </c:tx>
      <c:layout>
        <c:manualLayout>
          <c:xMode val="edge"/>
          <c:yMode val="edge"/>
          <c:x val="0.21592308334937577"/>
          <c:y val="4.7820676229546777E-2"/>
        </c:manualLayout>
      </c:layout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11792450225566"/>
          <c:y val="0.2183372870358021"/>
          <c:w val="0.61459439610823463"/>
          <c:h val="0.7657872946368347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1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cat>
            <c:strRef>
              <c:f>Foglio1!$A$2:$A$8</c:f>
              <c:strCache>
                <c:ptCount val="7"/>
                <c:pt idx="0">
                  <c:v>LAM</c:v>
                </c:pt>
                <c:pt idx="1">
                  <c:v>LAL</c:v>
                </c:pt>
                <c:pt idx="2">
                  <c:v>LY</c:v>
                </c:pt>
                <c:pt idx="3">
                  <c:v>MM/PCD</c:v>
                </c:pt>
                <c:pt idx="4">
                  <c:v>LLC</c:v>
                </c:pt>
                <c:pt idx="5">
                  <c:v>Solid Tumour</c:v>
                </c:pt>
                <c:pt idx="6">
                  <c:v>Autoimmune Diseas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112</c:v>
                </c:pt>
                <c:pt idx="1">
                  <c:v>16</c:v>
                </c:pt>
                <c:pt idx="2">
                  <c:v>1155</c:v>
                </c:pt>
                <c:pt idx="3">
                  <c:v>1517</c:v>
                </c:pt>
                <c:pt idx="4">
                  <c:v>6</c:v>
                </c:pt>
                <c:pt idx="5">
                  <c:v>246</c:v>
                </c:pt>
                <c:pt idx="6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2173913043478"/>
          <c:y val="8.1349206349206352E-2"/>
          <c:w val="0.85326086956521741"/>
          <c:h val="0.75396825396825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NUMERO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58455080308434E-2"/>
                  <c:y val="-3.11875573679579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893739437178743E-3"/>
                  <c:y val="8.27800495050606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7198346354779819E-3"/>
                  <c:y val="-6.56337157982095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8937497394005964E-3"/>
                  <c:y val="2.50014326720632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415778868014593E-3"/>
                  <c:y val="-4.65853518012765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763625559415019E-3"/>
                  <c:y val="4.207608257700279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2.2366788618749522E-3"/>
                  <c:y val="5.795394430180289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7201885074333862E-4"/>
                  <c:y val="4.07155628371841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Sheet1!$B$1:$Z$1</c:f>
              <c:strCache>
                <c:ptCount val="25"/>
                <c:pt idx="0">
                  <c:v>&lt;1991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Sheet1!$B$2:$Z$2</c:f>
              <c:numCache>
                <c:formatCode>General</c:formatCode>
                <c:ptCount val="25"/>
                <c:pt idx="0">
                  <c:v>2083</c:v>
                </c:pt>
                <c:pt idx="1">
                  <c:v>368</c:v>
                </c:pt>
                <c:pt idx="2">
                  <c:v>445</c:v>
                </c:pt>
                <c:pt idx="3">
                  <c:v>472</c:v>
                </c:pt>
                <c:pt idx="4">
                  <c:v>532</c:v>
                </c:pt>
                <c:pt idx="5">
                  <c:v>558</c:v>
                </c:pt>
                <c:pt idx="6">
                  <c:v>669</c:v>
                </c:pt>
                <c:pt idx="7">
                  <c:v>743</c:v>
                </c:pt>
                <c:pt idx="8">
                  <c:v>784</c:v>
                </c:pt>
                <c:pt idx="9">
                  <c:v>885</c:v>
                </c:pt>
                <c:pt idx="10">
                  <c:v>1055</c:v>
                </c:pt>
                <c:pt idx="11">
                  <c:v>1066</c:v>
                </c:pt>
                <c:pt idx="12">
                  <c:v>1160</c:v>
                </c:pt>
                <c:pt idx="13">
                  <c:v>1214</c:v>
                </c:pt>
                <c:pt idx="14">
                  <c:v>1315</c:v>
                </c:pt>
                <c:pt idx="15">
                  <c:v>1299</c:v>
                </c:pt>
                <c:pt idx="16">
                  <c:v>1420</c:v>
                </c:pt>
                <c:pt idx="17">
                  <c:v>1450</c:v>
                </c:pt>
                <c:pt idx="18">
                  <c:v>1490</c:v>
                </c:pt>
                <c:pt idx="19">
                  <c:v>1495</c:v>
                </c:pt>
                <c:pt idx="20">
                  <c:v>1600</c:v>
                </c:pt>
                <c:pt idx="21">
                  <c:v>1687</c:v>
                </c:pt>
                <c:pt idx="22">
                  <c:v>1762</c:v>
                </c:pt>
                <c:pt idx="23">
                  <c:v>1716</c:v>
                </c:pt>
                <c:pt idx="24">
                  <c:v>1754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1340928"/>
        <c:axId val="35301632"/>
      </c:barChart>
      <c:catAx>
        <c:axId val="41340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46355547571099748"/>
              <c:y val="0.9348749951749065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="1"/>
            </a:pPr>
            <a:endParaRPr lang="it-IT"/>
          </a:p>
        </c:txPr>
        <c:crossAx val="353016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5301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1"/>
            </a:pPr>
            <a:endParaRPr lang="it-IT"/>
          </a:p>
        </c:txPr>
        <c:crossAx val="4134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5"/>
      <c:rotY val="7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23255813953489"/>
          <c:y val="0.24760601915184677"/>
          <c:w val="0.59720930232558134"/>
          <c:h val="0.6060191518467852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NUMERO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cat>
            <c:strRef>
              <c:f>Sheet1!$B$1:$M$1</c:f>
              <c:strCache>
                <c:ptCount val="12"/>
                <c:pt idx="0">
                  <c:v>LAM</c:v>
                </c:pt>
                <c:pt idx="1">
                  <c:v>LAL</c:v>
                </c:pt>
                <c:pt idx="2">
                  <c:v>LLC</c:v>
                </c:pt>
                <c:pt idx="3">
                  <c:v>LMC</c:v>
                </c:pt>
                <c:pt idx="4">
                  <c:v>MM/PCD</c:v>
                </c:pt>
                <c:pt idx="5">
                  <c:v>LY</c:v>
                </c:pt>
                <c:pt idx="6">
                  <c:v>ST</c:v>
                </c:pt>
                <c:pt idx="7">
                  <c:v>MDS/MPS</c:v>
                </c:pt>
                <c:pt idx="8">
                  <c:v>IE</c:v>
                </c:pt>
                <c:pt idx="9">
                  <c:v>AA</c:v>
                </c:pt>
                <c:pt idx="10">
                  <c:v>ID</c:v>
                </c:pt>
                <c:pt idx="11">
                  <c:v>Thal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657</c:v>
                </c:pt>
                <c:pt idx="1">
                  <c:v>318</c:v>
                </c:pt>
                <c:pt idx="2">
                  <c:v>18</c:v>
                </c:pt>
                <c:pt idx="3">
                  <c:v>38</c:v>
                </c:pt>
                <c:pt idx="4">
                  <c:v>73</c:v>
                </c:pt>
                <c:pt idx="5">
                  <c:v>229</c:v>
                </c:pt>
                <c:pt idx="6">
                  <c:v>7</c:v>
                </c:pt>
                <c:pt idx="7">
                  <c:v>227</c:v>
                </c:pt>
                <c:pt idx="8">
                  <c:v>5</c:v>
                </c:pt>
                <c:pt idx="9">
                  <c:v>59</c:v>
                </c:pt>
                <c:pt idx="10">
                  <c:v>24</c:v>
                </c:pt>
                <c:pt idx="11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99478714161596"/>
          <c:y val="0.28668478260869562"/>
          <c:w val="0.85925282363162481"/>
          <c:h val="0.57880434782608692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HLA id. sib.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6.2824733365443031E-3"/>
                  <c:y val="-3.33310346955756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332378868239295E-3"/>
                  <c:y val="-5.39839407090009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452694623212411E-2"/>
                  <c:y val="-6.30602142330394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7594105201469477E-3"/>
                  <c:y val="-1.80321047271958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9349361477505358E-3"/>
                  <c:y val="-5.2271967262360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8480812366921153E-3"/>
                  <c:y val="-3.06954733210040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1547971336266523E-3"/>
                  <c:y val="-6.39019328709611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685</c:v>
                </c:pt>
                <c:pt idx="1">
                  <c:v>700</c:v>
                </c:pt>
                <c:pt idx="2">
                  <c:v>717</c:v>
                </c:pt>
                <c:pt idx="3">
                  <c:v>638</c:v>
                </c:pt>
                <c:pt idx="4">
                  <c:v>618</c:v>
                </c:pt>
                <c:pt idx="5">
                  <c:v>600</c:v>
                </c:pt>
                <c:pt idx="6">
                  <c:v>589</c:v>
                </c:pt>
                <c:pt idx="7">
                  <c:v>569</c:v>
                </c:pt>
                <c:pt idx="8">
                  <c:v>507</c:v>
                </c:pt>
                <c:pt idx="9">
                  <c:v>513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Unrelated Donor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48884230456018E-2"/>
                  <c:y val="-5.9934617925470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981196801765308E-3"/>
                  <c:y val="-5.20818573245007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849745912349513E-3"/>
                  <c:y val="-5.43371988233498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57577133915696E-2"/>
                  <c:y val="-6.879224534085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942527292671378E-2"/>
                  <c:y val="-7.331415187945742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455</c:v>
                </c:pt>
                <c:pt idx="1">
                  <c:v>508</c:v>
                </c:pt>
                <c:pt idx="2">
                  <c:v>517</c:v>
                </c:pt>
                <c:pt idx="3">
                  <c:v>653</c:v>
                </c:pt>
                <c:pt idx="4">
                  <c:v>663</c:v>
                </c:pt>
                <c:pt idx="5">
                  <c:v>751</c:v>
                </c:pt>
                <c:pt idx="6">
                  <c:v>754</c:v>
                </c:pt>
                <c:pt idx="7">
                  <c:v>790</c:v>
                </c:pt>
                <c:pt idx="8">
                  <c:v>761</c:v>
                </c:pt>
                <c:pt idx="9">
                  <c:v>737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Fam. Mismatch /Aplo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20680808467183E-3"/>
                  <c:y val="-5.80055727795958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451551808635949E-3"/>
                  <c:y val="-6.34947512338657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300819822591011E-3"/>
                  <c:y val="-6.19728877250869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3876747336494315E-3"/>
                  <c:y val="-5.3196539196183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949768567383946E-2"/>
                  <c:y val="-5.64303761516027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430311830995409E-2"/>
                  <c:y val="-5.96626386975995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9107375500468979E-3"/>
                  <c:y val="-5.7054039084399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9975924611053184E-3"/>
                  <c:y val="-6.35217129952392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8220668335018413E-3"/>
                  <c:y val="-6.0723003444178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0401120138914326E-3"/>
                  <c:y val="-6.7190677355017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122</c:v>
                </c:pt>
                <c:pt idx="1">
                  <c:v>168</c:v>
                </c:pt>
                <c:pt idx="2">
                  <c:v>180</c:v>
                </c:pt>
                <c:pt idx="3">
                  <c:v>151</c:v>
                </c:pt>
                <c:pt idx="4">
                  <c:v>188</c:v>
                </c:pt>
                <c:pt idx="5">
                  <c:v>225</c:v>
                </c:pt>
                <c:pt idx="6">
                  <c:v>317</c:v>
                </c:pt>
                <c:pt idx="7">
                  <c:v>391</c:v>
                </c:pt>
                <c:pt idx="8">
                  <c:v>422</c:v>
                </c:pt>
                <c:pt idx="9">
                  <c:v>496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Fam. Match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44798676689424E-3"/>
                  <c:y val="-4.50168918387039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683715317389427E-3"/>
                  <c:y val="-3.922936279872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017604977789628E-3"/>
                  <c:y val="-4.8794096846332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886154088374388E-3"/>
                  <c:y val="-5.4826643352813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492976865726746E-3"/>
                  <c:y val="-4.30049933969278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5277947780300041E-3"/>
                  <c:y val="-5.20812669209647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0294367006965581E-3"/>
                  <c:y val="-6.0369154926296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28</c:v>
                </c:pt>
                <c:pt idx="1">
                  <c:v>29</c:v>
                </c:pt>
                <c:pt idx="2">
                  <c:v>25</c:v>
                </c:pt>
                <c:pt idx="3">
                  <c:v>31</c:v>
                </c:pt>
                <c:pt idx="4">
                  <c:v>18</c:v>
                </c:pt>
                <c:pt idx="5">
                  <c:v>19</c:v>
                </c:pt>
                <c:pt idx="6">
                  <c:v>26</c:v>
                </c:pt>
                <c:pt idx="7">
                  <c:v>8</c:v>
                </c:pt>
                <c:pt idx="8">
                  <c:v>23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55712"/>
        <c:axId val="36966912"/>
      </c:barChart>
      <c:catAx>
        <c:axId val="34355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it-IT" sz="1600"/>
                  <a:t>ANNI</a:t>
                </a:r>
              </a:p>
            </c:rich>
          </c:tx>
          <c:layout>
            <c:manualLayout>
              <c:xMode val="edge"/>
              <c:yMode val="edge"/>
              <c:x val="0.50912250217202437"/>
              <c:y val="0.9361413043478259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it-IT"/>
          </a:p>
        </c:txPr>
        <c:crossAx val="3696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966912"/>
        <c:scaling>
          <c:orientation val="minMax"/>
          <c:max val="10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it-IT" sz="1600"/>
                  <a:t>N. TRAPIANTI </a:t>
                </a:r>
              </a:p>
            </c:rich>
          </c:tx>
          <c:layout>
            <c:manualLayout>
              <c:xMode val="edge"/>
              <c:yMode val="edge"/>
              <c:x val="6.9504778453518675E-3"/>
              <c:y val="0.466032608695652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it-IT"/>
          </a:p>
        </c:txPr>
        <c:crossAx val="34355712"/>
        <c:crosses val="autoZero"/>
        <c:crossBetween val="between"/>
        <c:majorUnit val="500"/>
        <c:minorUnit val="500"/>
      </c:valAx>
    </c:plotArea>
    <c:legend>
      <c:legendPos val="r"/>
      <c:layout>
        <c:manualLayout>
          <c:xMode val="edge"/>
          <c:yMode val="edge"/>
          <c:x val="0.37460452174660386"/>
          <c:y val="7.6948332602749928E-2"/>
          <c:w val="0.62180708956866426"/>
          <c:h val="0.19429347826086954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90555095277547"/>
          <c:y val="0.20380434782608695"/>
          <c:w val="0.76056338028169024"/>
          <c:h val="0.6589673913043477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BM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3819230259973131E-3"/>
                  <c:y val="-6.6256246989206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5302274442859158E-3"/>
                  <c:y val="-9.00330348890587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3645302055737067E-3"/>
                  <c:y val="-5.21932191474738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855833795361924E-2"/>
                  <c:y val="-6.82929309823665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3761348996488896E-3"/>
                  <c:y val="-5.9258619473098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0389380751867967E-3"/>
                  <c:y val="-6.69340926849792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2162400079742719E-3"/>
                  <c:y val="-9.13919319867628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7075435977624895E-3"/>
                  <c:y val="-4.8457229956278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027347601800907E-2"/>
                  <c:y val="-6.9448509651527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5476487060877053E-3"/>
                  <c:y val="-6.73424499957753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472</c:v>
                </c:pt>
                <c:pt idx="1">
                  <c:v>522</c:v>
                </c:pt>
                <c:pt idx="2">
                  <c:v>503</c:v>
                </c:pt>
                <c:pt idx="3">
                  <c:v>482</c:v>
                </c:pt>
                <c:pt idx="4">
                  <c:v>471</c:v>
                </c:pt>
                <c:pt idx="5">
                  <c:v>542</c:v>
                </c:pt>
                <c:pt idx="6">
                  <c:v>662</c:v>
                </c:pt>
                <c:pt idx="7">
                  <c:v>718</c:v>
                </c:pt>
                <c:pt idx="8">
                  <c:v>721</c:v>
                </c:pt>
                <c:pt idx="9">
                  <c:v>744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PBSC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740</c:v>
                </c:pt>
                <c:pt idx="1">
                  <c:v>790</c:v>
                </c:pt>
                <c:pt idx="2">
                  <c:v>840</c:v>
                </c:pt>
                <c:pt idx="3">
                  <c:v>855</c:v>
                </c:pt>
                <c:pt idx="4">
                  <c:v>888</c:v>
                </c:pt>
                <c:pt idx="5">
                  <c:v>911</c:v>
                </c:pt>
                <c:pt idx="6">
                  <c:v>914</c:v>
                </c:pt>
                <c:pt idx="7">
                  <c:v>942</c:v>
                </c:pt>
                <c:pt idx="8">
                  <c:v>927</c:v>
                </c:pt>
                <c:pt idx="9">
                  <c:v>965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CB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050413043674644E-3"/>
                  <c:y val="-5.8850203361985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07385430796735E-3"/>
                  <c:y val="-6.4150069732819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649361960421376E-3"/>
                  <c:y val="-6.25184785439825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548377621060809E-3"/>
                  <c:y val="-4.63509938995765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490354150685173E-3"/>
                  <c:y val="-6.24507057344692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2147326537806986E-3"/>
                  <c:y val="-6.3673998412826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656225565141118E-3"/>
                  <c:y val="-7.03311002279738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5079211468525013E-3"/>
                  <c:y val="-6.8701111892213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6736183855647937E-3"/>
                  <c:y val="-7.03988730374849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153317281277773E-3"/>
                  <c:y val="-8.77234804038151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69</c:v>
                </c:pt>
                <c:pt idx="1">
                  <c:v>95</c:v>
                </c:pt>
                <c:pt idx="2">
                  <c:v>87</c:v>
                </c:pt>
                <c:pt idx="3">
                  <c:v>141</c:v>
                </c:pt>
                <c:pt idx="4">
                  <c:v>120</c:v>
                </c:pt>
                <c:pt idx="5">
                  <c:v>126</c:v>
                </c:pt>
                <c:pt idx="6">
                  <c:v>92</c:v>
                </c:pt>
                <c:pt idx="7">
                  <c:v>84</c:v>
                </c:pt>
                <c:pt idx="8">
                  <c:v>59</c:v>
                </c:pt>
                <c:pt idx="9">
                  <c:v>44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BM+PBSC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598319557936271E-3"/>
                  <c:y val="-6.76133648328824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070159681481089E-3"/>
                  <c:y val="-6.76133648328824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3768971083225092E-3"/>
                  <c:y val="-6.6798370665003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326080985349634E-3"/>
                  <c:y val="-6.8836657511240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553061657475437E-3"/>
                  <c:y val="-6.8836657511240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1995809548460743E-3"/>
                  <c:y val="-4.49920968018724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11</c:v>
                </c:pt>
                <c:pt idx="1">
                  <c:v>12</c:v>
                </c:pt>
                <c:pt idx="2">
                  <c:v>12</c:v>
                </c:pt>
                <c:pt idx="3">
                  <c:v>8</c:v>
                </c:pt>
                <c:pt idx="4">
                  <c:v>14</c:v>
                </c:pt>
                <c:pt idx="5">
                  <c:v>18</c:v>
                </c:pt>
                <c:pt idx="6">
                  <c:v>18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18528"/>
        <c:axId val="35306816"/>
      </c:barChart>
      <c:catAx>
        <c:axId val="34518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45733222866611428"/>
              <c:y val="0.932065217391304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it-IT"/>
          </a:p>
        </c:txPr>
        <c:crossAx val="3530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306816"/>
        <c:scaling>
          <c:orientation val="minMax"/>
          <c:max val="10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N. TRAPIANTI</a:t>
                </a:r>
              </a:p>
            </c:rich>
          </c:tx>
          <c:layout>
            <c:manualLayout>
              <c:xMode val="edge"/>
              <c:yMode val="edge"/>
              <c:x val="1.2427506213753107E-2"/>
              <c:y val="0.422554347826086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it-IT"/>
          </a:p>
        </c:txPr>
        <c:crossAx val="34518528"/>
        <c:crosses val="autoZero"/>
        <c:crossBetween val="between"/>
        <c:majorUnit val="200"/>
        <c:minorUnit val="100"/>
      </c:valAx>
    </c:plotArea>
    <c:legend>
      <c:legendPos val="r"/>
      <c:layout>
        <c:manualLayout>
          <c:xMode val="edge"/>
          <c:yMode val="edge"/>
          <c:x val="0.86164043082021535"/>
          <c:y val="0.16576086956521735"/>
          <c:w val="0.13835956917978456"/>
          <c:h val="0.38451086956521741"/>
        </c:manualLayout>
      </c:layout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07434270172258"/>
          <c:y val="0.15289256198347109"/>
          <c:w val="0.85766092475068001"/>
          <c:h val="0.64600550964187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185</c:v>
                </c:pt>
                <c:pt idx="1">
                  <c:v>210</c:v>
                </c:pt>
                <c:pt idx="2">
                  <c:v>186</c:v>
                </c:pt>
                <c:pt idx="3">
                  <c:v>195</c:v>
                </c:pt>
                <c:pt idx="4">
                  <c:v>200</c:v>
                </c:pt>
                <c:pt idx="5">
                  <c:v>226</c:v>
                </c:pt>
                <c:pt idx="6">
                  <c:v>252</c:v>
                </c:pt>
                <c:pt idx="7">
                  <c:v>240</c:v>
                </c:pt>
                <c:pt idx="8">
                  <c:v>252</c:v>
                </c:pt>
                <c:pt idx="9">
                  <c:v>230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PBSC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203</c:v>
                </c:pt>
                <c:pt idx="1">
                  <c:v>217</c:v>
                </c:pt>
                <c:pt idx="2">
                  <c:v>248</c:v>
                </c:pt>
                <c:pt idx="3">
                  <c:v>332</c:v>
                </c:pt>
                <c:pt idx="4">
                  <c:v>349</c:v>
                </c:pt>
                <c:pt idx="5">
                  <c:v>410</c:v>
                </c:pt>
                <c:pt idx="6">
                  <c:v>415</c:v>
                </c:pt>
                <c:pt idx="7">
                  <c:v>456</c:v>
                </c:pt>
                <c:pt idx="8">
                  <c:v>453</c:v>
                </c:pt>
                <c:pt idx="9">
                  <c:v>467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CB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60</c:v>
                </c:pt>
                <c:pt idx="1">
                  <c:v>81</c:v>
                </c:pt>
                <c:pt idx="2">
                  <c:v>79</c:v>
                </c:pt>
                <c:pt idx="3">
                  <c:v>125</c:v>
                </c:pt>
                <c:pt idx="4">
                  <c:v>112</c:v>
                </c:pt>
                <c:pt idx="5">
                  <c:v>115</c:v>
                </c:pt>
                <c:pt idx="6">
                  <c:v>84</c:v>
                </c:pt>
                <c:pt idx="7">
                  <c:v>90</c:v>
                </c:pt>
                <c:pt idx="8">
                  <c:v>55</c:v>
                </c:pt>
                <c:pt idx="9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2482688"/>
        <c:axId val="36903680"/>
      </c:barChart>
      <c:catAx>
        <c:axId val="42482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50045330915684494"/>
              <c:y val="0.889807162534435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it-IT"/>
          </a:p>
        </c:txPr>
        <c:crossAx val="369036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6903680"/>
        <c:scaling>
          <c:orientation val="minMax"/>
          <c:max val="6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N. TRAPIANTI</a:t>
                </a:r>
              </a:p>
            </c:rich>
          </c:tx>
          <c:layout>
            <c:manualLayout>
              <c:xMode val="edge"/>
              <c:yMode val="edge"/>
              <c:x val="0"/>
              <c:y val="0.341597796143250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it-IT"/>
          </a:p>
        </c:txPr>
        <c:crossAx val="42482688"/>
        <c:crosses val="autoZero"/>
        <c:crossBetween val="between"/>
        <c:majorUnit val="200"/>
        <c:minorUnit val="100"/>
      </c:valAx>
    </c:plotArea>
    <c:legend>
      <c:legendPos val="r"/>
      <c:layout>
        <c:manualLayout>
          <c:xMode val="edge"/>
          <c:yMode val="edge"/>
          <c:x val="0.1586582048957389"/>
          <c:y val="0.17079889807162538"/>
          <c:w val="0.59202175883952857"/>
          <c:h val="6.6115702479338845E-2"/>
        </c:manualLayout>
      </c:layout>
      <c:overlay val="0"/>
      <c:txPr>
        <a:bodyPr/>
        <a:lstStyle/>
        <a:p>
          <a:pPr>
            <a:defRPr sz="1600" b="1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0.5001</cdr:x>
      <cdr:y>0.16381</cdr:y>
    </cdr:from>
    <cdr:to>
      <cdr:x>0.56545</cdr:x>
      <cdr:y>0.28441</cdr:y>
    </cdr:to>
    <cdr:sp macro="" textlink="">
      <cdr:nvSpPr>
        <cdr:cNvPr id="9" name="CasellaDiTesto 8"/>
        <cdr:cNvSpPr txBox="1"/>
      </cdr:nvSpPr>
      <cdr:spPr>
        <a:xfrm xmlns:a="http://schemas.openxmlformats.org/drawingml/2006/main">
          <a:off x="4103172" y="792088"/>
          <a:ext cx="536178" cy="5831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it-IT" sz="1600" b="1" dirty="0" smtClean="0"/>
            <a:t>LAM</a:t>
          </a:r>
        </a:p>
        <a:p xmlns:a="http://schemas.openxmlformats.org/drawingml/2006/main">
          <a:pPr algn="ctr"/>
          <a:r>
            <a:rPr lang="it-IT" sz="1600" b="1" dirty="0" smtClean="0"/>
            <a:t>(n=112)</a:t>
          </a:r>
          <a:endParaRPr lang="it-IT" sz="1600" b="1" dirty="0"/>
        </a:p>
      </cdr:txBody>
    </cdr:sp>
  </cdr:relSizeAnchor>
  <cdr:relSizeAnchor xmlns:cdr="http://schemas.openxmlformats.org/drawingml/2006/chartDrawing">
    <cdr:from>
      <cdr:x>0.61219</cdr:x>
      <cdr:y>0.1787</cdr:y>
    </cdr:from>
    <cdr:to>
      <cdr:x>0.71621</cdr:x>
      <cdr:y>0.33939</cdr:y>
    </cdr:to>
    <cdr:sp macro="" textlink="">
      <cdr:nvSpPr>
        <cdr:cNvPr id="10" name="CasellaDiTesto 9"/>
        <cdr:cNvSpPr txBox="1"/>
      </cdr:nvSpPr>
      <cdr:spPr>
        <a:xfrm xmlns:a="http://schemas.openxmlformats.org/drawingml/2006/main">
          <a:off x="5022861" y="864096"/>
          <a:ext cx="853455" cy="776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it-IT" sz="1600" b="1" dirty="0" smtClean="0"/>
            <a:t>LAL</a:t>
          </a:r>
        </a:p>
        <a:p xmlns:a="http://schemas.openxmlformats.org/drawingml/2006/main">
          <a:pPr algn="ctr"/>
          <a:r>
            <a:rPr lang="it-IT" sz="1600" b="1" dirty="0" smtClean="0"/>
            <a:t>(n=16)</a:t>
          </a:r>
          <a:endParaRPr lang="it-IT" sz="1600" b="1" dirty="0"/>
        </a:p>
      </cdr:txBody>
    </cdr:sp>
  </cdr:relSizeAnchor>
  <cdr:relSizeAnchor xmlns:cdr="http://schemas.openxmlformats.org/drawingml/2006/chartDrawing">
    <cdr:from>
      <cdr:x>0.80266</cdr:x>
      <cdr:y>0.41697</cdr:y>
    </cdr:from>
    <cdr:to>
      <cdr:x>0.88783</cdr:x>
      <cdr:y>0.58316</cdr:y>
    </cdr:to>
    <cdr:sp macro="" textlink="">
      <cdr:nvSpPr>
        <cdr:cNvPr id="11" name="CasellaDiTesto 1"/>
        <cdr:cNvSpPr txBox="1"/>
      </cdr:nvSpPr>
      <cdr:spPr>
        <a:xfrm xmlns:a="http://schemas.openxmlformats.org/drawingml/2006/main">
          <a:off x="6585578" y="2016224"/>
          <a:ext cx="698796" cy="803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600" b="1" dirty="0" smtClean="0"/>
            <a:t>LY </a:t>
          </a:r>
        </a:p>
        <a:p xmlns:a="http://schemas.openxmlformats.org/drawingml/2006/main">
          <a:pPr algn="ctr"/>
          <a:r>
            <a:rPr lang="it-IT" sz="1600" b="1" dirty="0" smtClean="0"/>
            <a:t>(n=1155)</a:t>
          </a:r>
          <a:endParaRPr lang="it-IT" sz="1600" b="1" dirty="0"/>
        </a:p>
      </cdr:txBody>
    </cdr:sp>
  </cdr:relSizeAnchor>
  <cdr:relSizeAnchor xmlns:cdr="http://schemas.openxmlformats.org/drawingml/2006/chartDrawing">
    <cdr:from>
      <cdr:x>0.02775</cdr:x>
      <cdr:y>0.62994</cdr:y>
    </cdr:from>
    <cdr:to>
      <cdr:x>0.13277</cdr:x>
      <cdr:y>0.76788</cdr:y>
    </cdr:to>
    <cdr:sp macro="" textlink="">
      <cdr:nvSpPr>
        <cdr:cNvPr id="12" name="CasellaDiTesto 1"/>
        <cdr:cNvSpPr txBox="1"/>
      </cdr:nvSpPr>
      <cdr:spPr>
        <a:xfrm xmlns:a="http://schemas.openxmlformats.org/drawingml/2006/main">
          <a:off x="241210" y="3663145"/>
          <a:ext cx="921612" cy="826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600" b="1" dirty="0" smtClean="0"/>
            <a:t>MM/PCD</a:t>
          </a:r>
        </a:p>
        <a:p xmlns:a="http://schemas.openxmlformats.org/drawingml/2006/main">
          <a:r>
            <a:rPr lang="it-IT" sz="1600" b="1" dirty="0" smtClean="0"/>
            <a:t>(n=1517)</a:t>
          </a:r>
          <a:endParaRPr lang="it-IT" sz="1600" b="1" dirty="0"/>
        </a:p>
      </cdr:txBody>
    </cdr:sp>
  </cdr:relSizeAnchor>
  <cdr:relSizeAnchor xmlns:cdr="http://schemas.openxmlformats.org/drawingml/2006/chartDrawing">
    <cdr:from>
      <cdr:x>0.39473</cdr:x>
      <cdr:y>0.16381</cdr:y>
    </cdr:from>
    <cdr:to>
      <cdr:x>0.5</cdr:x>
      <cdr:y>0.31527</cdr:y>
    </cdr:to>
    <cdr:sp macro="" textlink="">
      <cdr:nvSpPr>
        <cdr:cNvPr id="13" name="CasellaDiTesto 1"/>
        <cdr:cNvSpPr txBox="1"/>
      </cdr:nvSpPr>
      <cdr:spPr>
        <a:xfrm xmlns:a="http://schemas.openxmlformats.org/drawingml/2006/main">
          <a:off x="3238650" y="792088"/>
          <a:ext cx="863711" cy="732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600" b="1" dirty="0" smtClean="0"/>
            <a:t>AD</a:t>
          </a:r>
        </a:p>
        <a:p xmlns:a="http://schemas.openxmlformats.org/drawingml/2006/main">
          <a:pPr algn="ctr"/>
          <a:r>
            <a:rPr lang="it-IT" sz="1600" b="1" dirty="0" smtClean="0"/>
            <a:t>(n=29)</a:t>
          </a:r>
          <a:endParaRPr lang="it-IT" sz="1600" b="1" dirty="0"/>
        </a:p>
      </cdr:txBody>
    </cdr:sp>
  </cdr:relSizeAnchor>
  <cdr:relSizeAnchor xmlns:cdr="http://schemas.openxmlformats.org/drawingml/2006/chartDrawing">
    <cdr:from>
      <cdr:x>0.28511</cdr:x>
      <cdr:y>0.19359</cdr:y>
    </cdr:from>
    <cdr:to>
      <cdr:x>0.39013</cdr:x>
      <cdr:y>0.35503</cdr:y>
    </cdr:to>
    <cdr:sp macro="" textlink="">
      <cdr:nvSpPr>
        <cdr:cNvPr id="14" name="CasellaDiTesto 1"/>
        <cdr:cNvSpPr txBox="1"/>
      </cdr:nvSpPr>
      <cdr:spPr>
        <a:xfrm xmlns:a="http://schemas.openxmlformats.org/drawingml/2006/main">
          <a:off x="2339224" y="936104"/>
          <a:ext cx="861660" cy="780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600" b="1" dirty="0" smtClean="0"/>
            <a:t>TS</a:t>
          </a:r>
        </a:p>
        <a:p xmlns:a="http://schemas.openxmlformats.org/drawingml/2006/main">
          <a:pPr algn="ctr"/>
          <a:r>
            <a:rPr lang="it-IT" sz="1600" b="1" dirty="0" smtClean="0"/>
            <a:t>(n=246)</a:t>
          </a:r>
          <a:endParaRPr lang="it-IT" sz="1600" b="1" dirty="0"/>
        </a:p>
      </cdr:txBody>
    </cdr:sp>
  </cdr:relSizeAnchor>
  <cdr:relSizeAnchor xmlns:cdr="http://schemas.openxmlformats.org/drawingml/2006/chartDrawing">
    <cdr:from>
      <cdr:x>0.21449</cdr:x>
      <cdr:y>0.22338</cdr:y>
    </cdr:from>
    <cdr:to>
      <cdr:x>0.28511</cdr:x>
      <cdr:y>0.38883</cdr:y>
    </cdr:to>
    <cdr:sp macro="" textlink="">
      <cdr:nvSpPr>
        <cdr:cNvPr id="15" name="CasellaDiTesto 1"/>
        <cdr:cNvSpPr txBox="1"/>
      </cdr:nvSpPr>
      <cdr:spPr>
        <a:xfrm xmlns:a="http://schemas.openxmlformats.org/drawingml/2006/main">
          <a:off x="1759806" y="1080120"/>
          <a:ext cx="579418" cy="80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600" b="1" dirty="0" smtClean="0"/>
            <a:t>LLC</a:t>
          </a:r>
        </a:p>
        <a:p xmlns:a="http://schemas.openxmlformats.org/drawingml/2006/main">
          <a:pPr algn="ctr"/>
          <a:r>
            <a:rPr lang="it-IT" sz="1600" b="1" dirty="0" smtClean="0"/>
            <a:t>(n=6)</a:t>
          </a:r>
          <a:endParaRPr lang="it-IT" sz="1600" b="1" dirty="0"/>
        </a:p>
      </cdr:txBody>
    </cdr:sp>
  </cdr:relSizeAnchor>
  <cdr:relSizeAnchor xmlns:cdr="http://schemas.openxmlformats.org/drawingml/2006/chartDrawing">
    <cdr:from>
      <cdr:x>0.14443</cdr:x>
      <cdr:y>0.69992</cdr:y>
    </cdr:from>
    <cdr:to>
      <cdr:x>0.18815</cdr:x>
      <cdr:y>0.69992</cdr:y>
    </cdr:to>
    <cdr:cxnSp macro="">
      <cdr:nvCxnSpPr>
        <cdr:cNvPr id="16" name="Connettore 1 15"/>
        <cdr:cNvCxnSpPr/>
      </cdr:nvCxnSpPr>
      <cdr:spPr>
        <a:xfrm xmlns:a="http://schemas.openxmlformats.org/drawingml/2006/main">
          <a:off x="1184978" y="3384376"/>
          <a:ext cx="358775" cy="0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0.28511</cdr:x>
      <cdr:y>0.31273</cdr:y>
    </cdr:from>
    <cdr:to>
      <cdr:x>0.32873</cdr:x>
      <cdr:y>0.32762</cdr:y>
    </cdr:to>
    <cdr:cxnSp macro="">
      <cdr:nvCxnSpPr>
        <cdr:cNvPr id="17" name="Connettore 1 16"/>
        <cdr:cNvCxnSpPr/>
      </cdr:nvCxnSpPr>
      <cdr:spPr>
        <a:xfrm xmlns:a="http://schemas.openxmlformats.org/drawingml/2006/main">
          <a:off x="2339224" y="1512168"/>
          <a:ext cx="357922" cy="72008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0.37261</cdr:x>
      <cdr:y>0.29784</cdr:y>
    </cdr:from>
    <cdr:to>
      <cdr:x>0.41624</cdr:x>
      <cdr:y>0.31273</cdr:y>
    </cdr:to>
    <cdr:cxnSp macro="">
      <cdr:nvCxnSpPr>
        <cdr:cNvPr id="18" name="Connettore 1 17"/>
        <cdr:cNvCxnSpPr/>
      </cdr:nvCxnSpPr>
      <cdr:spPr>
        <a:xfrm xmlns:a="http://schemas.openxmlformats.org/drawingml/2006/main">
          <a:off x="3057186" y="1440160"/>
          <a:ext cx="357922" cy="72008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0.43405</cdr:x>
      <cdr:y>0.26805</cdr:y>
    </cdr:from>
    <cdr:to>
      <cdr:x>0.4689</cdr:x>
      <cdr:y>0.29784</cdr:y>
    </cdr:to>
    <cdr:cxnSp macro="">
      <cdr:nvCxnSpPr>
        <cdr:cNvPr id="19" name="Connettore 1 18"/>
        <cdr:cNvCxnSpPr/>
      </cdr:nvCxnSpPr>
      <cdr:spPr>
        <a:xfrm xmlns:a="http://schemas.openxmlformats.org/drawingml/2006/main">
          <a:off x="3561242" y="1296144"/>
          <a:ext cx="285914" cy="144016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0.28441</cdr:y>
    </cdr:from>
    <cdr:to>
      <cdr:x>0.53277</cdr:x>
      <cdr:y>0.29784</cdr:y>
    </cdr:to>
    <cdr:cxnSp macro="">
      <cdr:nvCxnSpPr>
        <cdr:cNvPr id="20" name="Connettore 1 19"/>
        <cdr:cNvCxnSpPr>
          <a:stCxn xmlns:a="http://schemas.openxmlformats.org/drawingml/2006/main" id="9" idx="2"/>
        </cdr:cNvCxnSpPr>
      </cdr:nvCxnSpPr>
      <cdr:spPr>
        <a:xfrm xmlns:a="http://schemas.openxmlformats.org/drawingml/2006/main" flipH="1">
          <a:off x="4102362" y="1375234"/>
          <a:ext cx="268899" cy="64926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0.53059</cdr:x>
      <cdr:y>0.28295</cdr:y>
    </cdr:from>
    <cdr:to>
      <cdr:x>0.63357</cdr:x>
      <cdr:y>0.31273</cdr:y>
    </cdr:to>
    <cdr:cxnSp macro="">
      <cdr:nvCxnSpPr>
        <cdr:cNvPr id="21" name="Connettore 1 20"/>
        <cdr:cNvCxnSpPr/>
      </cdr:nvCxnSpPr>
      <cdr:spPr>
        <a:xfrm xmlns:a="http://schemas.openxmlformats.org/drawingml/2006/main" flipH="1">
          <a:off x="4353330" y="1368152"/>
          <a:ext cx="844964" cy="144016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0.77633</cdr:x>
      <cdr:y>0.52122</cdr:y>
    </cdr:from>
    <cdr:to>
      <cdr:x>0.87931</cdr:x>
      <cdr:y>0.551</cdr:y>
    </cdr:to>
    <cdr:cxnSp macro="">
      <cdr:nvCxnSpPr>
        <cdr:cNvPr id="22" name="Connettore 1 21"/>
        <cdr:cNvCxnSpPr/>
      </cdr:nvCxnSpPr>
      <cdr:spPr>
        <a:xfrm xmlns:a="http://schemas.openxmlformats.org/drawingml/2006/main" flipH="1">
          <a:off x="6369554" y="2520280"/>
          <a:ext cx="844964" cy="144016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FB410-B20E-46D9-83BC-93D5F1C959F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B8866-6260-421D-BD55-4C5FB5315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10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i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80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62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612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721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33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22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271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16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942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498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5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281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749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11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617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306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232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02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44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41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66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27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34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57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0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0" y="0"/>
            <a:ext cx="9144000" cy="668338"/>
            <a:chOff x="0" y="-16"/>
            <a:chExt cx="5760" cy="54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0" y="-16"/>
              <a:ext cx="5760" cy="543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10196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9" y="0"/>
              <a:ext cx="5262" cy="506"/>
            </a:xfrm>
            <a:prstGeom prst="rect">
              <a:avLst/>
            </a:prstGeom>
            <a:blipFill dpi="0" rotWithShape="1">
              <a:blip r:embed="rId4" cstate="print">
                <a:alphaModFix amt="60000"/>
              </a:blip>
              <a:srcRect/>
              <a:stretch>
                <a:fillRect b="-367939"/>
              </a:stretch>
            </a:blip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</p:grp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572250"/>
            <a:ext cx="9144000" cy="312738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tint val="0"/>
                  <a:invGamma/>
                </a:srgbClr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85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5DDE3-B3D3-414A-B4C6-26780079E0DA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44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D447-4EFA-4E4C-98DE-6CDF6D115B8E}" type="datetimeFigureOut">
              <a:rPr lang="it-IT" smtClean="0"/>
              <a:t>22/07/2015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42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2014</a:t>
            </a:r>
            <a:endParaRPr lang="it-IT" sz="1400" b="1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6236" y="1740872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 DI TRAPIANTO </a:t>
            </a:r>
          </a:p>
          <a:p>
            <a:pPr algn="ctr"/>
            <a:r>
              <a:rPr lang="it-IT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CELLULE STAMINALI EMOPOIETICHE</a:t>
            </a:r>
          </a:p>
          <a:p>
            <a:pPr algn="ctr"/>
            <a:endParaRPr lang="it-IT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solidFill>
                  <a:prstClr val="black"/>
                </a:solidFill>
              </a:rPr>
              <a:t>Report di attività GITMO 2014</a:t>
            </a:r>
            <a:endParaRPr lang="it-IT" sz="1400" b="1" i="1" dirty="0">
              <a:solidFill>
                <a:prstClr val="black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PROGRAMMI TRAPIANTO GITMO</a:t>
            </a:r>
            <a:endParaRPr lang="it-IT" sz="32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97343" y="1484784"/>
            <a:ext cx="474931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b="1" dirty="0" smtClean="0">
                <a:latin typeface="+mn-lt"/>
              </a:rPr>
              <a:t>Centri Accreditati </a:t>
            </a:r>
            <a:r>
              <a:rPr lang="it-IT" b="1" dirty="0">
                <a:latin typeface="+mn-lt"/>
              </a:rPr>
              <a:t>		n= </a:t>
            </a:r>
            <a:r>
              <a:rPr lang="it-IT" b="1" dirty="0" smtClean="0">
                <a:latin typeface="+mn-lt"/>
              </a:rPr>
              <a:t>83</a:t>
            </a:r>
            <a:endParaRPr lang="it-IT" b="1" dirty="0">
              <a:latin typeface="+mn-lt"/>
            </a:endParaRPr>
          </a:p>
          <a:p>
            <a:pPr eaLnBrk="1" hangingPunct="1"/>
            <a:r>
              <a:rPr lang="it-IT" b="1" dirty="0" smtClean="0">
                <a:latin typeface="+mn-lt"/>
              </a:rPr>
              <a:t>Centri Non </a:t>
            </a:r>
            <a:r>
              <a:rPr lang="it-IT" b="1" dirty="0">
                <a:latin typeface="+mn-lt"/>
              </a:rPr>
              <a:t>Accreditati	n= </a:t>
            </a:r>
            <a:r>
              <a:rPr lang="it-IT" b="1" dirty="0" smtClean="0">
                <a:latin typeface="+mn-lt"/>
              </a:rPr>
              <a:t>14</a:t>
            </a:r>
          </a:p>
          <a:p>
            <a:pPr eaLnBrk="1" hangingPunct="1"/>
            <a:r>
              <a:rPr lang="it-IT" b="1" dirty="0" smtClean="0">
                <a:latin typeface="+mn-lt"/>
              </a:rPr>
              <a:t>TOTALE</a:t>
            </a:r>
            <a:r>
              <a:rPr lang="it-IT" sz="3200" b="1" dirty="0" smtClean="0"/>
              <a:t>                           </a:t>
            </a:r>
            <a:r>
              <a:rPr lang="it-IT" b="1" dirty="0" smtClean="0">
                <a:latin typeface="+mn-lt"/>
              </a:rPr>
              <a:t>n</a:t>
            </a:r>
            <a:r>
              <a:rPr lang="it-IT" b="1" dirty="0">
                <a:latin typeface="+mn-lt"/>
              </a:rPr>
              <a:t>= </a:t>
            </a:r>
            <a:r>
              <a:rPr lang="it-IT" b="1" dirty="0" smtClean="0">
                <a:latin typeface="+mn-lt"/>
              </a:rPr>
              <a:t>97</a:t>
            </a:r>
            <a:endParaRPr lang="it-IT" b="1" dirty="0">
              <a:latin typeface="+mn-lt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37268"/>
              </p:ext>
            </p:extLst>
          </p:nvPr>
        </p:nvGraphicFramePr>
        <p:xfrm>
          <a:off x="432598" y="3429000"/>
          <a:ext cx="8496945" cy="252641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000000">
                      <a:alpha val="88000"/>
                    </a:srgbClr>
                  </a:outerShdw>
                </a:effectLst>
              </a:tblPr>
              <a:tblGrid>
                <a:gridCol w="2454432"/>
                <a:gridCol w="2297716"/>
                <a:gridCol w="1152508"/>
                <a:gridCol w="1224136"/>
                <a:gridCol w="1368153"/>
              </a:tblGrid>
              <a:tr h="279256">
                <a:tc>
                  <a:txBody>
                    <a:bodyPr/>
                    <a:lstStyle/>
                    <a:p>
                      <a:pPr algn="r"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CENTRI ACCREDITATI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ACCREDITAMENTO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03110">
                <a:tc rowSpan="2">
                  <a:txBody>
                    <a:bodyPr/>
                    <a:lstStyle/>
                    <a:p>
                      <a:pPr algn="r"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4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AUTOLOGO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ALLOGENICO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MUD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347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CENTRI PEDIATRICI (N. </a:t>
                      </a: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6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CENTRI ADULTI (N. </a:t>
                      </a: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31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CENTRI MISTI (</a:t>
                      </a: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N.13)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2014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AUTOLOGO</a:t>
            </a:r>
            <a:endParaRPr lang="it-IT" sz="3200" b="1" dirty="0"/>
          </a:p>
        </p:txBody>
      </p:sp>
      <p:graphicFrame>
        <p:nvGraphicFramePr>
          <p:cNvPr id="7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534765"/>
              </p:ext>
            </p:extLst>
          </p:nvPr>
        </p:nvGraphicFramePr>
        <p:xfrm>
          <a:off x="499931" y="1196752"/>
          <a:ext cx="8034890" cy="544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2014</a:t>
            </a:r>
            <a:endParaRPr lang="it-IT" sz="1400" b="1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AUTOLOGO</a:t>
            </a:r>
            <a:endParaRPr lang="it-IT" sz="3200" b="1" dirty="0"/>
          </a:p>
        </p:txBody>
      </p:sp>
      <p:graphicFrame>
        <p:nvGraphicFramePr>
          <p:cNvPr id="17" name="Ogget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218802"/>
              </p:ext>
            </p:extLst>
          </p:nvPr>
        </p:nvGraphicFramePr>
        <p:xfrm>
          <a:off x="578710" y="1340768"/>
          <a:ext cx="8204721" cy="483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2014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75583" y="1200294"/>
            <a:ext cx="2574413" cy="67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 dirty="0" err="1">
                <a:latin typeface="Calibri" pitchFamily="34" charset="0"/>
                <a:cs typeface="Calibri" pitchFamily="34" charset="0"/>
              </a:rPr>
              <a:t>Allotrapianti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Registrati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N=29022)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67048"/>
              </p:ext>
            </p:extLst>
          </p:nvPr>
        </p:nvGraphicFramePr>
        <p:xfrm>
          <a:off x="107504" y="1200294"/>
          <a:ext cx="8928992" cy="525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2014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31540" y="1187793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Numero Trapianti per principali Patologie</a:t>
            </a:r>
          </a:p>
          <a:p>
            <a:pPr algn="ctr"/>
            <a:r>
              <a:rPr lang="it-IT" sz="2000" b="1" dirty="0" smtClean="0"/>
              <a:t>Attività 2014</a:t>
            </a:r>
            <a:endParaRPr lang="it-IT" sz="2000" b="1" dirty="0"/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841810" y="1835150"/>
            <a:ext cx="7585075" cy="4816475"/>
            <a:chOff x="239" y="717"/>
            <a:chExt cx="5170" cy="3666"/>
          </a:xfrm>
        </p:grpSpPr>
        <p:graphicFrame>
          <p:nvGraphicFramePr>
            <p:cNvPr id="9" name="Object 3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61186608"/>
                </p:ext>
              </p:extLst>
            </p:nvPr>
          </p:nvGraphicFramePr>
          <p:xfrm>
            <a:off x="239" y="717"/>
            <a:ext cx="5170" cy="35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32" y="4095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it-IT" altLang="it-IT">
                <a:solidFill>
                  <a:srgbClr val="000000"/>
                </a:solidFill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968" y="4095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it-IT" altLang="it-IT">
                <a:solidFill>
                  <a:srgbClr val="000000"/>
                </a:solidFill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4063" y="1506"/>
              <a:ext cx="900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AA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(n=59)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244" y="2388"/>
              <a:ext cx="1159" cy="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400" b="1">
                  <a:solidFill>
                    <a:srgbClr val="000000"/>
                  </a:solidFill>
                  <a:latin typeface="+mj-lt"/>
                </a:rPr>
                <a:t>Haemoglobinopathy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(n=66)</a:t>
              </a:r>
            </a:p>
            <a:p>
              <a:pPr algn="ctr"/>
              <a:endParaRPr lang="it-IT" altLang="it-IT" sz="16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376" y="3521"/>
              <a:ext cx="729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 dirty="0">
                  <a:solidFill>
                    <a:srgbClr val="000000"/>
                  </a:solidFill>
                  <a:latin typeface="+mj-lt"/>
                </a:rPr>
                <a:t> LAM</a:t>
              </a:r>
            </a:p>
            <a:p>
              <a:pPr algn="ctr"/>
              <a:r>
                <a:rPr lang="it-IT" altLang="it-IT" sz="1600" b="1" dirty="0">
                  <a:solidFill>
                    <a:srgbClr val="000000"/>
                  </a:solidFill>
                  <a:latin typeface="+mj-lt"/>
                </a:rPr>
                <a:t>(n=657)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512" y="3249"/>
              <a:ext cx="688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LAL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(n=318)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40" y="2337"/>
              <a:ext cx="582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LLC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(n=18)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78" y="1928"/>
              <a:ext cx="606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LMC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(n=38)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38" y="1525"/>
              <a:ext cx="668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MM/PCD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(n=73)</a:t>
              </a:r>
            </a:p>
            <a:p>
              <a:pPr algn="ctr"/>
              <a:endParaRPr lang="it-IT" altLang="it-IT" sz="16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428" y="1162"/>
              <a:ext cx="567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LY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(n=229)</a:t>
              </a:r>
            </a:p>
            <a:p>
              <a:pPr algn="ctr"/>
              <a:endParaRPr lang="it-IT" altLang="it-IT" sz="1800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1979" y="983"/>
              <a:ext cx="894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 dirty="0">
                  <a:solidFill>
                    <a:srgbClr val="000000"/>
                  </a:solidFill>
                  <a:latin typeface="+mj-lt"/>
                </a:rPr>
                <a:t>Solid </a:t>
              </a:r>
              <a:r>
                <a:rPr lang="it-IT" altLang="it-IT" sz="1600" b="1" dirty="0" err="1">
                  <a:solidFill>
                    <a:srgbClr val="000000"/>
                  </a:solidFill>
                  <a:latin typeface="+mj-lt"/>
                </a:rPr>
                <a:t>Tumour</a:t>
              </a:r>
              <a:endParaRPr lang="it-IT" altLang="it-IT" sz="1600" b="1" dirty="0">
                <a:solidFill>
                  <a:srgbClr val="000000"/>
                </a:solidFill>
                <a:latin typeface="+mj-lt"/>
              </a:endParaRPr>
            </a:p>
            <a:p>
              <a:pPr algn="ctr"/>
              <a:r>
                <a:rPr lang="it-IT" altLang="it-IT" sz="1600" b="1" dirty="0">
                  <a:solidFill>
                    <a:srgbClr val="000000"/>
                  </a:solidFill>
                  <a:latin typeface="+mj-lt"/>
                </a:rPr>
                <a:t>(n=7)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837" y="981"/>
              <a:ext cx="727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MDS/MPS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(n=227)</a:t>
              </a:r>
            </a:p>
          </p:txBody>
        </p:sp>
        <p:sp>
          <p:nvSpPr>
            <p:cNvPr id="22" name="Text Box 31"/>
            <p:cNvSpPr txBox="1">
              <a:spLocks noChangeArrowheads="1"/>
            </p:cNvSpPr>
            <p:nvPr/>
          </p:nvSpPr>
          <p:spPr bwMode="auto">
            <a:xfrm>
              <a:off x="4414" y="1862"/>
              <a:ext cx="496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ID</a:t>
              </a:r>
            </a:p>
            <a:p>
              <a:pPr algn="ctr"/>
              <a:r>
                <a:rPr lang="it-IT" altLang="it-IT" sz="1600" b="1">
                  <a:solidFill>
                    <a:srgbClr val="000000"/>
                  </a:solidFill>
                  <a:latin typeface="+mj-lt"/>
                </a:rPr>
                <a:t>(n=24)</a:t>
              </a:r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16" y="994"/>
              <a:ext cx="1828" cy="5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altLang="it-IT" sz="1400" b="1" dirty="0" err="1">
                  <a:solidFill>
                    <a:srgbClr val="000000"/>
                  </a:solidFill>
                  <a:latin typeface="+mj-lt"/>
                </a:rPr>
                <a:t>Inherited</a:t>
              </a:r>
              <a:r>
                <a:rPr lang="it-IT" altLang="it-IT" sz="1400" b="1" dirty="0">
                  <a:solidFill>
                    <a:srgbClr val="000000"/>
                  </a:solidFill>
                  <a:latin typeface="+mj-lt"/>
                </a:rPr>
                <a:t> </a:t>
              </a:r>
              <a:r>
                <a:rPr lang="it-IT" altLang="it-IT" sz="1400" b="1" dirty="0" err="1">
                  <a:solidFill>
                    <a:srgbClr val="000000"/>
                  </a:solidFill>
                  <a:latin typeface="+mj-lt"/>
                </a:rPr>
                <a:t>Disorders</a:t>
              </a:r>
              <a:r>
                <a:rPr lang="it-IT" altLang="it-IT" sz="1400" b="1" dirty="0">
                  <a:solidFill>
                    <a:srgbClr val="000000"/>
                  </a:solidFill>
                  <a:latin typeface="+mj-lt"/>
                </a:rPr>
                <a:t> of </a:t>
              </a:r>
              <a:r>
                <a:rPr lang="it-IT" altLang="it-IT" sz="1400" b="1" dirty="0" err="1">
                  <a:solidFill>
                    <a:srgbClr val="000000"/>
                  </a:solidFill>
                  <a:latin typeface="+mj-lt"/>
                </a:rPr>
                <a:t>metabolism</a:t>
              </a:r>
              <a:endParaRPr lang="it-IT" altLang="it-IT" sz="1400" b="1" dirty="0">
                <a:solidFill>
                  <a:srgbClr val="000000"/>
                </a:solidFill>
                <a:latin typeface="+mj-lt"/>
              </a:endParaRPr>
            </a:p>
            <a:p>
              <a:r>
                <a:rPr lang="it-IT" altLang="it-IT" sz="1400" b="1" dirty="0">
                  <a:solidFill>
                    <a:srgbClr val="000000"/>
                  </a:solidFill>
                  <a:latin typeface="+mj-lt"/>
                </a:rPr>
                <a:t>             </a:t>
              </a:r>
              <a:r>
                <a:rPr lang="it-IT" altLang="it-IT" sz="1600" b="1" dirty="0">
                  <a:solidFill>
                    <a:srgbClr val="000000"/>
                  </a:solidFill>
                  <a:latin typeface="+mj-lt"/>
                </a:rPr>
                <a:t>(n=5)</a:t>
              </a:r>
            </a:p>
          </p:txBody>
        </p:sp>
      </p:grpSp>
      <p:cxnSp>
        <p:nvCxnSpPr>
          <p:cNvPr id="24" name="Connettore 1 23"/>
          <p:cNvCxnSpPr/>
          <p:nvPr/>
        </p:nvCxnSpPr>
        <p:spPr>
          <a:xfrm flipV="1">
            <a:off x="2005246" y="5161750"/>
            <a:ext cx="541456" cy="2923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V="1">
            <a:off x="1692739" y="3963876"/>
            <a:ext cx="735635" cy="2923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1692739" y="3777966"/>
            <a:ext cx="73563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2231960" y="3456407"/>
            <a:ext cx="314742" cy="17539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3040180" y="2988686"/>
            <a:ext cx="314742" cy="17539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4050429" y="2769278"/>
            <a:ext cx="157371" cy="2151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5021894" y="2766650"/>
            <a:ext cx="0" cy="26259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flipH="1">
            <a:off x="5796136" y="2919050"/>
            <a:ext cx="360040" cy="39349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H="1">
            <a:off x="6035108" y="3164081"/>
            <a:ext cx="769140" cy="2923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22" idx="1"/>
          </p:cNvCxnSpPr>
          <p:nvPr/>
        </p:nvCxnSpPr>
        <p:spPr>
          <a:xfrm flipH="1" flipV="1">
            <a:off x="6156176" y="3544104"/>
            <a:ext cx="810912" cy="8769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 flipV="1">
            <a:off x="6361346" y="3784205"/>
            <a:ext cx="605742" cy="24634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 flipV="1">
            <a:off x="5323346" y="5688264"/>
            <a:ext cx="241717" cy="2463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2014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2374" y="1591295"/>
            <a:ext cx="248664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Tipologia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di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Trapianto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060219"/>
              </p:ext>
            </p:extLst>
          </p:nvPr>
        </p:nvGraphicFramePr>
        <p:xfrm>
          <a:off x="683568" y="898710"/>
          <a:ext cx="7632847" cy="569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2014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70248" y="1246256"/>
            <a:ext cx="474540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Sorgente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di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ellule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taminali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E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mopoietiche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740814"/>
              </p:ext>
            </p:extLst>
          </p:nvPr>
        </p:nvGraphicFramePr>
        <p:xfrm>
          <a:off x="279943" y="648078"/>
          <a:ext cx="8540529" cy="5977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2014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80210" y="1330884"/>
            <a:ext cx="7448771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 err="1">
                <a:latin typeface="Calibri" pitchFamily="34" charset="0"/>
                <a:cs typeface="Calibri" pitchFamily="34" charset="0"/>
              </a:rPr>
              <a:t>Donatore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non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familiare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Sorgente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Cellule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Staminali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Emopoietiche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135076"/>
              </p:ext>
            </p:extLst>
          </p:nvPr>
        </p:nvGraphicFramePr>
        <p:xfrm>
          <a:off x="179512" y="1214323"/>
          <a:ext cx="8784976" cy="531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0"/>
            <a:ext cx="2351742" cy="6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343</Words>
  <Application>Microsoft Office PowerPoint</Application>
  <PresentationFormat>Presentazione su schermo (4:3)</PresentationFormat>
  <Paragraphs>202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1_Tema di Office</vt:lpstr>
      <vt:lpstr>Personalizza struttura</vt:lpstr>
      <vt:lpstr>1_Personalizza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Puoti Francesca</dc:creator>
  <cp:lastModifiedBy>filippetti marzia</cp:lastModifiedBy>
  <cp:revision>17</cp:revision>
  <dcterms:created xsi:type="dcterms:W3CDTF">2013-05-23T10:03:56Z</dcterms:created>
  <dcterms:modified xsi:type="dcterms:W3CDTF">2015-07-22T09:58:13Z</dcterms:modified>
</cp:coreProperties>
</file>