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8" r:id="rId9"/>
    <p:sldId id="270" r:id="rId10"/>
    <p:sldId id="272" r:id="rId11"/>
    <p:sldId id="273" r:id="rId12"/>
    <p:sldId id="274" r:id="rId13"/>
    <p:sldId id="275" r:id="rId14"/>
    <p:sldId id="279" r:id="rId15"/>
    <p:sldId id="280" r:id="rId16"/>
    <p:sldId id="282" r:id="rId17"/>
    <p:sldId id="281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36286733005521E-2"/>
          <c:y val="4.6584087369753197E-2"/>
          <c:w val="0.93371996685998349"/>
          <c:h val="0.86407766990291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Immessi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it-IT" sz="1400" b="1"/>
                      <a:t>13.489</a:t>
                    </a:r>
                    <a:endParaRPr lang="it-IT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it-IT" sz="1400" b="1"/>
                      <a:t>11.484</a:t>
                    </a:r>
                    <a:endParaRPr lang="it-IT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it-IT" sz="1400" b="1"/>
                      <a:t>11.258</a:t>
                    </a:r>
                    <a:endParaRPr lang="it-IT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it-IT" sz="1400" b="1"/>
                      <a:t>10.881</a:t>
                    </a:r>
                    <a:endParaRPr lang="it-IT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it-IT" sz="1400" b="1"/>
                      <a:t>11.775</a:t>
                    </a:r>
                    <a:endParaRPr lang="it-IT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it-IT" sz="1400" b="1"/>
                      <a:t>8.921</a:t>
                    </a:r>
                    <a:endParaRPr lang="it-IT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Sheet1!$B$1:$O$1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Sheet1!$B$2:$O$2</c:f>
              <c:numCache>
                <c:formatCode>General</c:formatCode>
                <c:ptCount val="14"/>
                <c:pt idx="0">
                  <c:v>13489</c:v>
                </c:pt>
                <c:pt idx="1">
                  <c:v>11484</c:v>
                </c:pt>
                <c:pt idx="2">
                  <c:v>11258</c:v>
                </c:pt>
                <c:pt idx="3">
                  <c:v>10881</c:v>
                </c:pt>
                <c:pt idx="4">
                  <c:v>11775</c:v>
                </c:pt>
                <c:pt idx="5">
                  <c:v>8921</c:v>
                </c:pt>
                <c:pt idx="6">
                  <c:v>10077</c:v>
                </c:pt>
                <c:pt idx="7">
                  <c:v>10007</c:v>
                </c:pt>
                <c:pt idx="8">
                  <c:v>8492</c:v>
                </c:pt>
                <c:pt idx="9">
                  <c:v>10038</c:v>
                </c:pt>
                <c:pt idx="10">
                  <c:v>11582</c:v>
                </c:pt>
                <c:pt idx="11">
                  <c:v>13320</c:v>
                </c:pt>
                <c:pt idx="12">
                  <c:v>14704</c:v>
                </c:pt>
                <c:pt idx="13">
                  <c:v>16925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Dimessi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593460561873627E-2"/>
                  <c:y val="-3.675213703294955E-2"/>
                </c:manualLayout>
              </c:layout>
              <c:tx>
                <c:rich>
                  <a:bodyPr/>
                  <a:lstStyle/>
                  <a:p>
                    <a:r>
                      <a:rPr lang="it-IT" sz="1400" b="1"/>
                      <a:t>1.828</a:t>
                    </a:r>
                    <a:endParaRPr lang="it-IT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9381255842198E-2"/>
                  <c:y val="-3.49672858149771E-2"/>
                </c:manualLayout>
              </c:layout>
              <c:tx>
                <c:rich>
                  <a:bodyPr/>
                  <a:lstStyle/>
                  <a:p>
                    <a:r>
                      <a:rPr lang="it-IT" sz="1400" b="1"/>
                      <a:t>2.809</a:t>
                    </a:r>
                    <a:endParaRPr lang="it-IT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36543063793028E-2"/>
                  <c:y val="-3.9977190744666435E-2"/>
                </c:manualLayout>
              </c:layout>
              <c:tx>
                <c:rich>
                  <a:bodyPr/>
                  <a:lstStyle/>
                  <a:p>
                    <a:r>
                      <a:rPr lang="it-IT" sz="1400" b="1"/>
                      <a:t>3.817</a:t>
                    </a:r>
                    <a:endParaRPr lang="it-IT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693772326413395E-2"/>
                  <c:y val="-2.628189405449799E-2"/>
                </c:manualLayout>
              </c:layout>
              <c:tx>
                <c:rich>
                  <a:bodyPr/>
                  <a:lstStyle/>
                  <a:p>
                    <a:r>
                      <a:rPr lang="it-IT" sz="1400" b="1"/>
                      <a:t>4.136</a:t>
                    </a:r>
                    <a:endParaRPr lang="it-IT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936502831784387E-2"/>
                  <c:y val="-4.0825556504116012E-2"/>
                </c:manualLayout>
              </c:layout>
              <c:tx>
                <c:rich>
                  <a:bodyPr/>
                  <a:lstStyle/>
                  <a:p>
                    <a:r>
                      <a:rPr lang="it-IT" sz="1400" b="1"/>
                      <a:t>6.260</a:t>
                    </a:r>
                    <a:endParaRPr lang="it-IT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894229194653329E-2"/>
                  <c:y val="-3.3286242992845327E-2"/>
                </c:manualLayout>
              </c:layout>
              <c:tx>
                <c:rich>
                  <a:bodyPr/>
                  <a:lstStyle/>
                  <a:p>
                    <a:r>
                      <a:rPr lang="it-IT" sz="1400" b="1"/>
                      <a:t>7.462</a:t>
                    </a:r>
                    <a:endParaRPr lang="it-IT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927946177127543E-2"/>
                  <c:y val="-3.3815287391395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722689376895026E-2"/>
                  <c:y val="-4.07694439211424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9279545101695272E-2"/>
                  <c:y val="-3.44545410614216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5551273121564901E-2"/>
                  <c:y val="-2.73157842953020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0108005283936747E-2"/>
                  <c:y val="-4.0974449906537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3894232061056E-2"/>
                  <c:y val="-4.60306058073836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5965462980677136E-2"/>
                  <c:y val="-4.53941276102269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3686535289315516E-2"/>
                  <c:y val="-2.43551053260859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Sheet1!$B$1:$O$1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Sheet1!$B$3:$O$3</c:f>
              <c:numCache>
                <c:formatCode>General</c:formatCode>
                <c:ptCount val="14"/>
                <c:pt idx="0">
                  <c:v>1828</c:v>
                </c:pt>
                <c:pt idx="1">
                  <c:v>2809</c:v>
                </c:pt>
                <c:pt idx="2">
                  <c:v>3817</c:v>
                </c:pt>
                <c:pt idx="3">
                  <c:v>4136</c:v>
                </c:pt>
                <c:pt idx="4">
                  <c:v>6260</c:v>
                </c:pt>
                <c:pt idx="5">
                  <c:v>7462</c:v>
                </c:pt>
                <c:pt idx="6">
                  <c:v>5833</c:v>
                </c:pt>
                <c:pt idx="7">
                  <c:v>6396</c:v>
                </c:pt>
                <c:pt idx="8">
                  <c:v>7168</c:v>
                </c:pt>
                <c:pt idx="9">
                  <c:v>7283</c:v>
                </c:pt>
                <c:pt idx="10">
                  <c:v>7976</c:v>
                </c:pt>
                <c:pt idx="11">
                  <c:v>8410</c:v>
                </c:pt>
                <c:pt idx="12">
                  <c:v>9030</c:v>
                </c:pt>
                <c:pt idx="13">
                  <c:v>10884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657984"/>
        <c:axId val="100167040"/>
      </c:barChart>
      <c:catAx>
        <c:axId val="3965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it-IT"/>
          </a:p>
        </c:txPr>
        <c:crossAx val="100167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167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it-IT"/>
          </a:p>
        </c:txPr>
        <c:crossAx val="39657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it-I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rgbClr val="FFFFFF"/>
        </a:solidFill>
        <a:ln w="25400">
          <a:noFill/>
        </a:ln>
      </c:spPr>
    </c:sideWall>
    <c:backWall>
      <c:thickness val="0"/>
      <c:spPr>
        <a:solidFill>
          <a:srgbClr val="FFFFFF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6949806949806954E-2"/>
          <c:y val="4.0462427745664734E-2"/>
          <c:w val="0.93243243243243257"/>
          <c:h val="0.861271676300577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Age limit reached</c:v>
                </c:pt>
              </c:strCache>
            </c:strRef>
          </c:tx>
          <c:spPr>
            <a:solidFill>
              <a:srgbClr val="C0C0C0"/>
            </a:solidFill>
            <a:ln w="13517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7136</c:v>
                </c:pt>
                <c:pt idx="1">
                  <c:v>5408</c:v>
                </c:pt>
                <c:pt idx="2">
                  <c:v>4331</c:v>
                </c:pt>
                <c:pt idx="3">
                  <c:v>5099</c:v>
                </c:pt>
                <c:pt idx="4">
                  <c:v>5860</c:v>
                </c:pt>
                <c:pt idx="5">
                  <c:v>6265</c:v>
                </c:pt>
                <c:pt idx="6">
                  <c:v>7041</c:v>
                </c:pt>
                <c:pt idx="7">
                  <c:v>7593</c:v>
                </c:pt>
                <c:pt idx="8">
                  <c:v>8241</c:v>
                </c:pt>
                <c:pt idx="9">
                  <c:v>8824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Medical reason</c:v>
                </c:pt>
              </c:strCache>
            </c:strRef>
          </c:tx>
          <c:spPr>
            <a:solidFill>
              <a:srgbClr val="FF0000"/>
            </a:solidFill>
            <a:ln w="13517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0">
                  <c:v>928</c:v>
                </c:pt>
                <c:pt idx="1">
                  <c:v>958</c:v>
                </c:pt>
                <c:pt idx="2">
                  <c:v>780</c:v>
                </c:pt>
                <c:pt idx="3">
                  <c:v>687</c:v>
                </c:pt>
                <c:pt idx="4">
                  <c:v>610</c:v>
                </c:pt>
                <c:pt idx="5">
                  <c:v>566</c:v>
                </c:pt>
                <c:pt idx="6">
                  <c:v>540</c:v>
                </c:pt>
                <c:pt idx="7">
                  <c:v>509</c:v>
                </c:pt>
                <c:pt idx="8">
                  <c:v>477</c:v>
                </c:pt>
                <c:pt idx="9">
                  <c:v>995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Unable to trace</c:v>
                </c:pt>
              </c:strCache>
            </c:strRef>
          </c:tx>
          <c:spPr>
            <a:solidFill>
              <a:srgbClr val="FFCC00"/>
            </a:solidFill>
            <a:ln w="13517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Sheet1!$B$4:$K$4</c:f>
              <c:numCache>
                <c:formatCode>General</c:formatCode>
                <c:ptCount val="10"/>
                <c:pt idx="0">
                  <c:v>65</c:v>
                </c:pt>
                <c:pt idx="1">
                  <c:v>446</c:v>
                </c:pt>
                <c:pt idx="2">
                  <c:v>372</c:v>
                </c:pt>
                <c:pt idx="3">
                  <c:v>339</c:v>
                </c:pt>
                <c:pt idx="4">
                  <c:v>288</c:v>
                </c:pt>
                <c:pt idx="5">
                  <c:v>252</c:v>
                </c:pt>
                <c:pt idx="6">
                  <c:v>197</c:v>
                </c:pt>
                <c:pt idx="7">
                  <c:v>138</c:v>
                </c:pt>
                <c:pt idx="8">
                  <c:v>151</c:v>
                </c:pt>
                <c:pt idx="9">
                  <c:v>648</c:v>
                </c:pt>
              </c:numCache>
            </c:numRef>
          </c:val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Personal withdrawal request</c:v>
                </c:pt>
              </c:strCache>
            </c:strRef>
          </c:tx>
          <c:spPr>
            <a:solidFill>
              <a:srgbClr val="3366FF"/>
            </a:solidFill>
            <a:ln w="13517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Sheet1!$B$5:$K$5</c:f>
              <c:numCache>
                <c:formatCode>General</c:formatCode>
                <c:ptCount val="10"/>
                <c:pt idx="0">
                  <c:v>375</c:v>
                </c:pt>
                <c:pt idx="1">
                  <c:v>400</c:v>
                </c:pt>
                <c:pt idx="2">
                  <c:v>304</c:v>
                </c:pt>
                <c:pt idx="3">
                  <c:v>260</c:v>
                </c:pt>
                <c:pt idx="4">
                  <c:v>222</c:v>
                </c:pt>
                <c:pt idx="5">
                  <c:v>189</c:v>
                </c:pt>
                <c:pt idx="6">
                  <c:v>197</c:v>
                </c:pt>
                <c:pt idx="7">
                  <c:v>155</c:v>
                </c:pt>
                <c:pt idx="8">
                  <c:v>142</c:v>
                </c:pt>
                <c:pt idx="9">
                  <c:v>403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0279552"/>
        <c:axId val="99000896"/>
        <c:axId val="0"/>
      </c:bar3DChart>
      <c:catAx>
        <c:axId val="4027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it-IT"/>
          </a:p>
        </c:txPr>
        <c:crossAx val="99000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9000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3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it-IT"/>
          </a:p>
        </c:txPr>
        <c:crossAx val="40279552"/>
        <c:crosses val="autoZero"/>
        <c:crossBetween val="between"/>
      </c:valAx>
      <c:spPr>
        <a:noFill/>
        <a:ln w="2703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it-IT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0.9661</cdr:x>
      <cdr:y>0.26043</cdr:y>
    </cdr:from>
    <cdr:to>
      <cdr:x>1</cdr:x>
      <cdr:y>0.34295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291275" y="1142504"/>
          <a:ext cx="290925" cy="36204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0.68959</cdr:x>
      <cdr:y>0.08487</cdr:y>
    </cdr:from>
    <cdr:to>
      <cdr:x>0.74968</cdr:x>
      <cdr:y>0.15301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5803106" y="358800"/>
          <a:ext cx="50571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200" b="1" dirty="0" smtClean="0"/>
            <a:t>90%</a:t>
          </a:r>
          <a:endParaRPr lang="it-IT" sz="1200" b="1" dirty="0"/>
        </a:p>
      </cdr:txBody>
    </cdr:sp>
  </cdr:relSizeAnchor>
  <cdr:relSizeAnchor xmlns:cdr="http://schemas.openxmlformats.org/drawingml/2006/chartDrawing">
    <cdr:from>
      <cdr:x>0.77231</cdr:x>
      <cdr:y>0.01674</cdr:y>
    </cdr:from>
    <cdr:to>
      <cdr:x>0.82669</cdr:x>
      <cdr:y>0.08487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6499225" y="70768"/>
          <a:ext cx="45767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200" b="1" dirty="0" smtClean="0"/>
            <a:t>91%</a:t>
          </a:r>
          <a:endParaRPr lang="it-IT" sz="1200" b="1" dirty="0"/>
        </a:p>
      </cdr:txBody>
    </cdr:sp>
  </cdr:relSizeAnchor>
  <cdr:relSizeAnchor xmlns:cdr="http://schemas.openxmlformats.org/drawingml/2006/chartDrawing">
    <cdr:from>
      <cdr:x>0.86092</cdr:x>
      <cdr:y>0</cdr:y>
    </cdr:from>
    <cdr:to>
      <cdr:x>0.92937</cdr:x>
      <cdr:y>0.06813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7244928" y="-1270000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200" b="1" dirty="0" smtClean="0"/>
            <a:t>80%</a:t>
          </a:r>
          <a:endParaRPr lang="it-IT" sz="1200" b="1" dirty="0"/>
        </a:p>
      </cdr:txBody>
    </cdr:sp>
  </cdr:relSizeAnchor>
  <cdr:relSizeAnchor xmlns:cdr="http://schemas.openxmlformats.org/drawingml/2006/chartDrawing">
    <cdr:from>
      <cdr:x>0.71572</cdr:x>
      <cdr:y>0.77423</cdr:y>
    </cdr:from>
    <cdr:to>
      <cdr:x>0.76706</cdr:x>
      <cdr:y>0.82533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6023049" y="3273053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200" b="1" dirty="0" smtClean="0"/>
            <a:t>6%</a:t>
          </a:r>
          <a:endParaRPr lang="it-IT" sz="1200" b="1" dirty="0"/>
        </a:p>
      </cdr:txBody>
    </cdr:sp>
  </cdr:relSizeAnchor>
  <cdr:relSizeAnchor xmlns:cdr="http://schemas.openxmlformats.org/drawingml/2006/chartDrawing">
    <cdr:from>
      <cdr:x>0.73588</cdr:x>
      <cdr:y>0.80829</cdr:y>
    </cdr:from>
    <cdr:to>
      <cdr:x>0.79148</cdr:x>
      <cdr:y>0.85939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6192688" y="3417069"/>
          <a:ext cx="46786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200" b="1" dirty="0" smtClean="0"/>
            <a:t>2%</a:t>
          </a:r>
          <a:endParaRPr lang="it-IT" sz="12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i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80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0" y="0"/>
            <a:ext cx="9144000" cy="668338"/>
            <a:chOff x="0" y="-16"/>
            <a:chExt cx="5760" cy="543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-16"/>
              <a:ext cx="5760" cy="543"/>
            </a:xfrm>
            <a:prstGeom prst="rect">
              <a:avLst/>
            </a:prstGeom>
            <a:gradFill rotWithShape="1">
              <a:gsLst>
                <a:gs pos="0">
                  <a:srgbClr val="FF7C80">
                    <a:gamma/>
                    <a:tint val="10196"/>
                    <a:invGamma/>
                  </a:srgbClr>
                </a:gs>
                <a:gs pos="100000">
                  <a:srgbClr val="FF7C8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49" y="0"/>
              <a:ext cx="5262" cy="506"/>
            </a:xfrm>
            <a:prstGeom prst="rect">
              <a:avLst/>
            </a:prstGeom>
            <a:blipFill dpi="0" rotWithShape="1">
              <a:blip r:embed="rId3" cstate="print">
                <a:alphaModFix amt="60000"/>
              </a:blip>
              <a:srcRect/>
              <a:stretch>
                <a:fillRect b="-367939"/>
              </a:stretch>
            </a:blip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>
                <a:solidFill>
                  <a:prstClr val="black"/>
                </a:solidFill>
              </a:endParaRPr>
            </a:p>
          </p:txBody>
        </p:sp>
      </p:grp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6572250"/>
            <a:ext cx="9144000" cy="312738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tint val="0"/>
                  <a:invGamma/>
                </a:srgbClr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85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gif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3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gif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Excel_97-2003_Worksheet2.xls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36236" y="1740872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DI DONAZIONE </a:t>
            </a:r>
          </a:p>
          <a:p>
            <a:pPr algn="ctr"/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CELLULE STAMINALI EMOPOIETICHE</a:t>
            </a:r>
          </a:p>
          <a:p>
            <a:pPr algn="ctr"/>
            <a:endParaRPr lang="it-I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917934" y="6597352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2014</a:t>
            </a:r>
            <a:endParaRPr lang="it-IT" sz="1400" b="1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843039"/>
              </p:ext>
            </p:extLst>
          </p:nvPr>
        </p:nvGraphicFramePr>
        <p:xfrm>
          <a:off x="2051720" y="1203396"/>
          <a:ext cx="5195664" cy="5321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Foglio di lavoro" r:id="rId4" imgW="3962705" imgH="4534205" progId="Excel.Sheet.8">
                  <p:embed/>
                </p:oleObj>
              </mc:Choice>
              <mc:Fallback>
                <p:oleObj name="Foglio di lavoro" r:id="rId4" imgW="3962705" imgH="4534205" progId="Excel.Shee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203396"/>
                        <a:ext cx="5195664" cy="5321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762000" y="620688"/>
            <a:ext cx="7920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/>
          <a:p>
            <a:pPr algn="ctr" defTabSz="957263" eaLnBrk="0" hangingPunct="0"/>
            <a:r>
              <a:rPr lang="it-IT" sz="3200" b="1" dirty="0" smtClean="0">
                <a:latin typeface="Calibri" pitchFamily="34" charset="0"/>
              </a:rPr>
              <a:t>UNITÀ SCO RILASCIATE NEL CORSO DEL 2014</a:t>
            </a:r>
            <a:endParaRPr lang="it-IT" sz="3200" b="1" dirty="0">
              <a:latin typeface="Calibri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2014</a:t>
            </a:r>
            <a:endParaRPr lang="it-IT" sz="1400" b="1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72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762000" y="620688"/>
            <a:ext cx="7920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/>
          <a:p>
            <a:pPr algn="ctr" defTabSz="957263" eaLnBrk="0" hangingPunct="0"/>
            <a:r>
              <a:rPr lang="it-IT" sz="3200" b="1" dirty="0" smtClean="0">
                <a:latin typeface="Calibri" pitchFamily="34" charset="0"/>
              </a:rPr>
              <a:t>RICERCHE ATTIVATE</a:t>
            </a:r>
            <a:endParaRPr lang="it-IT" sz="3200" b="1" dirty="0">
              <a:latin typeface="Calibri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676400" y="1667272"/>
            <a:ext cx="1788326" cy="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400">
                <a:latin typeface="+mn-lt"/>
              </a:rPr>
              <a:t>per pazienti nazionali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295400" y="1743472"/>
            <a:ext cx="155575" cy="152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676400" y="1983185"/>
            <a:ext cx="2141949" cy="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400" dirty="0">
                <a:latin typeface="+mn-lt"/>
              </a:rPr>
              <a:t>per pazienti internazionali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295400" y="2059385"/>
            <a:ext cx="155575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2014</a:t>
            </a:r>
            <a:endParaRPr lang="it-IT" sz="1400" b="1" i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848600"/>
              </p:ext>
            </p:extLst>
          </p:nvPr>
        </p:nvGraphicFramePr>
        <p:xfrm>
          <a:off x="152400" y="1296565"/>
          <a:ext cx="8774113" cy="508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Grafico" r:id="rId4" imgW="9166799" imgH="5311224" progId="MSGraph.Chart.8">
                  <p:embed followColorScheme="full"/>
                </p:oleObj>
              </mc:Choice>
              <mc:Fallback>
                <p:oleObj name="Grafico" r:id="rId4" imgW="9166799" imgH="5311224" progId="MSGraph.Chart.8">
                  <p:embed followColorScheme="full"/>
                  <p:pic>
                    <p:nvPicPr>
                      <p:cNvPr id="0" name="Object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6565"/>
                        <a:ext cx="8774113" cy="508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571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2014</a:t>
            </a:r>
            <a:endParaRPr lang="it-IT" sz="1400" b="1" i="1" dirty="0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533400" y="620688"/>
            <a:ext cx="838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/>
          <a:p>
            <a:pPr algn="ctr" defTabSz="957263" eaLnBrk="0" hangingPunct="0"/>
            <a:r>
              <a:rPr lang="en-GB" sz="3200" b="1" dirty="0" smtClean="0">
                <a:latin typeface="Calibri" pitchFamily="34" charset="0"/>
              </a:rPr>
              <a:t>PRIME DONAZIONI E LORO DESTINAZIONE</a:t>
            </a:r>
            <a:endParaRPr lang="en-GB" sz="3200" b="1" dirty="0">
              <a:latin typeface="Calibri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  <p:graphicFrame>
        <p:nvGraphicFramePr>
          <p:cNvPr id="20" name="Object 72"/>
          <p:cNvGraphicFramePr>
            <a:graphicFrameLocks noChangeAspect="1"/>
          </p:cNvGraphicFramePr>
          <p:nvPr/>
        </p:nvGraphicFramePr>
        <p:xfrm>
          <a:off x="107950" y="2189163"/>
          <a:ext cx="7920038" cy="469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Grafico" r:id="rId4" imgW="7677302" imgH="4067251" progId="MSGraph.Chart.8">
                  <p:embed followColorScheme="full"/>
                </p:oleObj>
              </mc:Choice>
              <mc:Fallback>
                <p:oleObj name="Grafico" r:id="rId4" imgW="7677302" imgH="40672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189163"/>
                        <a:ext cx="7920038" cy="469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73"/>
          <p:cNvSpPr>
            <a:spLocks noChangeArrowheads="1"/>
          </p:cNvSpPr>
          <p:nvPr/>
        </p:nvSpPr>
        <p:spPr bwMode="auto">
          <a:xfrm>
            <a:off x="2843213" y="4797425"/>
            <a:ext cx="2983205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600" b="1" dirty="0">
                <a:latin typeface="+mj-lt"/>
              </a:rPr>
              <a:t>Dettaglio distribuzione in Europa</a:t>
            </a:r>
          </a:p>
        </p:txBody>
      </p:sp>
      <p:grpSp>
        <p:nvGrpSpPr>
          <p:cNvPr id="22" name="Group 3145"/>
          <p:cNvGrpSpPr>
            <a:grpSpLocks/>
          </p:cNvGrpSpPr>
          <p:nvPr/>
        </p:nvGrpSpPr>
        <p:grpSpPr bwMode="auto">
          <a:xfrm>
            <a:off x="1295400" y="1219200"/>
            <a:ext cx="6710363" cy="3255963"/>
            <a:chOff x="816" y="768"/>
            <a:chExt cx="4227" cy="2051"/>
          </a:xfrm>
        </p:grpSpPr>
        <p:grpSp>
          <p:nvGrpSpPr>
            <p:cNvPr id="23" name="Group 71"/>
            <p:cNvGrpSpPr>
              <a:grpSpLocks/>
            </p:cNvGrpSpPr>
            <p:nvPr/>
          </p:nvGrpSpPr>
          <p:grpSpPr bwMode="auto">
            <a:xfrm>
              <a:off x="816" y="768"/>
              <a:ext cx="4227" cy="2051"/>
              <a:chOff x="336" y="912"/>
              <a:chExt cx="5091" cy="2627"/>
            </a:xfrm>
          </p:grpSpPr>
          <p:pic>
            <p:nvPicPr>
              <p:cNvPr id="26" name="Picture 57" descr="World_Map_FIFA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274"/>
              <a:stretch>
                <a:fillRect/>
              </a:stretch>
            </p:blipFill>
            <p:spPr bwMode="auto">
              <a:xfrm>
                <a:off x="336" y="912"/>
                <a:ext cx="5091" cy="2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 Box 153"/>
              <p:cNvSpPr txBox="1">
                <a:spLocks noChangeArrowheads="1"/>
              </p:cNvSpPr>
              <p:nvPr/>
            </p:nvSpPr>
            <p:spPr bwMode="auto">
              <a:xfrm>
                <a:off x="2544" y="1440"/>
                <a:ext cx="504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5766" tIns="47883" rIns="95766" bIns="47883">
                <a:spAutoFit/>
              </a:bodyPr>
              <a:lstStyle>
                <a:lvl1pPr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/>
                <a:r>
                  <a:rPr lang="it-IT" altLang="it-IT" sz="1600" b="1" dirty="0">
                    <a:solidFill>
                      <a:srgbClr val="153559"/>
                    </a:solidFill>
                    <a:latin typeface="+mj-lt"/>
                  </a:rPr>
                  <a:t>2.900</a:t>
                </a:r>
              </a:p>
              <a:p>
                <a:pPr eaLnBrk="0" hangingPunct="0"/>
                <a:endParaRPr lang="it-IT" altLang="it-IT" sz="1600" dirty="0">
                  <a:solidFill>
                    <a:srgbClr val="153559"/>
                  </a:solidFill>
                  <a:latin typeface="Verdana" pitchFamily="34" charset="0"/>
                </a:endParaRPr>
              </a:p>
            </p:txBody>
          </p:sp>
          <p:sp>
            <p:nvSpPr>
              <p:cNvPr id="28" name="Text Box 153"/>
              <p:cNvSpPr txBox="1">
                <a:spLocks noChangeArrowheads="1"/>
              </p:cNvSpPr>
              <p:nvPr/>
            </p:nvSpPr>
            <p:spPr bwMode="auto">
              <a:xfrm>
                <a:off x="4848" y="2832"/>
                <a:ext cx="305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5766" tIns="47883" rIns="95766" bIns="47883">
                <a:spAutoFit/>
              </a:bodyPr>
              <a:lstStyle>
                <a:lvl1pPr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/>
                <a:r>
                  <a:rPr lang="it-IT" altLang="it-IT" sz="1600" b="1" dirty="0">
                    <a:solidFill>
                      <a:srgbClr val="153559"/>
                    </a:solidFill>
                    <a:latin typeface="+mj-lt"/>
                  </a:rPr>
                  <a:t>13</a:t>
                </a:r>
              </a:p>
            </p:txBody>
          </p:sp>
          <p:sp>
            <p:nvSpPr>
              <p:cNvPr id="29" name="Text Box 153"/>
              <p:cNvSpPr txBox="1">
                <a:spLocks noChangeArrowheads="1"/>
              </p:cNvSpPr>
              <p:nvPr/>
            </p:nvSpPr>
            <p:spPr bwMode="auto">
              <a:xfrm>
                <a:off x="3072" y="1728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5766" tIns="47883" rIns="95766" bIns="47883">
                <a:spAutoFit/>
              </a:bodyPr>
              <a:lstStyle>
                <a:lvl1pPr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/>
                <a:r>
                  <a:rPr lang="it-IT" altLang="it-IT" sz="1600" b="1" dirty="0">
                    <a:solidFill>
                      <a:srgbClr val="153559"/>
                    </a:solidFill>
                    <a:latin typeface="+mj-lt"/>
                  </a:rPr>
                  <a:t>4</a:t>
                </a:r>
              </a:p>
            </p:txBody>
          </p:sp>
          <p:sp>
            <p:nvSpPr>
              <p:cNvPr id="30" name="Text Box 153"/>
              <p:cNvSpPr txBox="1">
                <a:spLocks noChangeArrowheads="1"/>
              </p:cNvSpPr>
              <p:nvPr/>
            </p:nvSpPr>
            <p:spPr bwMode="auto">
              <a:xfrm>
                <a:off x="3840" y="1152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5766" tIns="47883" rIns="95766" bIns="47883">
                <a:spAutoFit/>
              </a:bodyPr>
              <a:lstStyle>
                <a:lvl1pPr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/>
                <a:r>
                  <a:rPr lang="it-IT" altLang="it-IT" sz="1600" b="1" dirty="0">
                    <a:solidFill>
                      <a:srgbClr val="153559"/>
                    </a:solidFill>
                    <a:latin typeface="+mj-lt"/>
                  </a:rPr>
                  <a:t>7</a:t>
                </a:r>
              </a:p>
            </p:txBody>
          </p:sp>
          <p:sp>
            <p:nvSpPr>
              <p:cNvPr id="31" name="Text Box 153"/>
              <p:cNvSpPr txBox="1">
                <a:spLocks noChangeArrowheads="1"/>
              </p:cNvSpPr>
              <p:nvPr/>
            </p:nvSpPr>
            <p:spPr bwMode="auto">
              <a:xfrm>
                <a:off x="2928" y="2832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5766" tIns="47883" rIns="95766" bIns="47883">
                <a:spAutoFit/>
              </a:bodyPr>
              <a:lstStyle>
                <a:lvl1pPr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/>
                <a:r>
                  <a:rPr lang="it-IT" altLang="it-IT" sz="1600" b="1" dirty="0">
                    <a:solidFill>
                      <a:srgbClr val="153559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2" name="Text Box 153"/>
              <p:cNvSpPr txBox="1">
                <a:spLocks noChangeArrowheads="1"/>
              </p:cNvSpPr>
              <p:nvPr/>
            </p:nvSpPr>
            <p:spPr bwMode="auto">
              <a:xfrm>
                <a:off x="1680" y="2592"/>
                <a:ext cx="145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5766" tIns="47883" rIns="95766" bIns="47883">
                <a:spAutoFit/>
              </a:bodyPr>
              <a:lstStyle>
                <a:lvl1pPr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/>
                <a:endParaRPr lang="it-IT" altLang="it-IT" sz="1600">
                  <a:solidFill>
                    <a:srgbClr val="153559"/>
                  </a:solidFill>
                  <a:latin typeface="Verdana" pitchFamily="34" charset="0"/>
                </a:endParaRPr>
              </a:p>
            </p:txBody>
          </p:sp>
          <p:sp>
            <p:nvSpPr>
              <p:cNvPr id="33" name="Text Box 153"/>
              <p:cNvSpPr txBox="1">
                <a:spLocks noChangeArrowheads="1"/>
              </p:cNvSpPr>
              <p:nvPr/>
            </p:nvSpPr>
            <p:spPr bwMode="auto">
              <a:xfrm>
                <a:off x="3121" y="1584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5766" tIns="47883" rIns="95766" bIns="47883">
                <a:spAutoFit/>
              </a:bodyPr>
              <a:lstStyle>
                <a:lvl1pPr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/>
                <a:r>
                  <a:rPr lang="it-IT" altLang="it-IT" sz="1600" b="1" dirty="0">
                    <a:solidFill>
                      <a:srgbClr val="153559"/>
                    </a:solidFill>
                    <a:latin typeface="+mj-lt"/>
                  </a:rPr>
                  <a:t>8</a:t>
                </a:r>
              </a:p>
            </p:txBody>
          </p:sp>
          <p:sp>
            <p:nvSpPr>
              <p:cNvPr id="34" name="Text Box 153"/>
              <p:cNvSpPr txBox="1">
                <a:spLocks noChangeArrowheads="1"/>
              </p:cNvSpPr>
              <p:nvPr/>
            </p:nvSpPr>
            <p:spPr bwMode="auto">
              <a:xfrm>
                <a:off x="1008" y="1200"/>
                <a:ext cx="305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5766" tIns="47883" rIns="95766" bIns="47883">
                <a:spAutoFit/>
              </a:bodyPr>
              <a:lstStyle>
                <a:lvl1pPr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/>
                <a:r>
                  <a:rPr lang="it-IT" altLang="it-IT" sz="1600" b="1" dirty="0">
                    <a:solidFill>
                      <a:srgbClr val="153559"/>
                    </a:solidFill>
                    <a:latin typeface="+mj-lt"/>
                  </a:rPr>
                  <a:t>39</a:t>
                </a:r>
              </a:p>
            </p:txBody>
          </p:sp>
          <p:sp>
            <p:nvSpPr>
              <p:cNvPr id="35" name="Text Box 153"/>
              <p:cNvSpPr txBox="1">
                <a:spLocks noChangeArrowheads="1"/>
              </p:cNvSpPr>
              <p:nvPr/>
            </p:nvSpPr>
            <p:spPr bwMode="auto">
              <a:xfrm>
                <a:off x="960" y="1584"/>
                <a:ext cx="384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5766" tIns="47883" rIns="95766" bIns="47883">
                <a:spAutoFit/>
              </a:bodyPr>
              <a:lstStyle>
                <a:lvl1pPr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/>
                <a:r>
                  <a:rPr lang="it-IT" altLang="it-IT" sz="1600" b="1" dirty="0">
                    <a:solidFill>
                      <a:srgbClr val="153559"/>
                    </a:solidFill>
                    <a:latin typeface="+mj-lt"/>
                  </a:rPr>
                  <a:t>185</a:t>
                </a:r>
              </a:p>
            </p:txBody>
          </p:sp>
          <p:sp>
            <p:nvSpPr>
              <p:cNvPr id="36" name="Text Box 153"/>
              <p:cNvSpPr txBox="1">
                <a:spLocks noChangeArrowheads="1"/>
              </p:cNvSpPr>
              <p:nvPr/>
            </p:nvSpPr>
            <p:spPr bwMode="auto">
              <a:xfrm>
                <a:off x="1487" y="2928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5766" tIns="47883" rIns="95766" bIns="47883">
                <a:spAutoFit/>
              </a:bodyPr>
              <a:lstStyle>
                <a:lvl1pPr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95726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95726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/>
                <a:r>
                  <a:rPr lang="it-IT" altLang="it-IT" sz="1600" b="1" dirty="0">
                    <a:solidFill>
                      <a:srgbClr val="153559"/>
                    </a:solidFill>
                    <a:latin typeface="+mj-lt"/>
                  </a:rPr>
                  <a:t>5</a:t>
                </a:r>
              </a:p>
            </p:txBody>
          </p:sp>
        </p:grpSp>
        <p:sp>
          <p:nvSpPr>
            <p:cNvPr id="24" name="Text Box 74"/>
            <p:cNvSpPr txBox="1">
              <a:spLocks noChangeArrowheads="1"/>
            </p:cNvSpPr>
            <p:nvPr/>
          </p:nvSpPr>
          <p:spPr bwMode="auto">
            <a:xfrm>
              <a:off x="3072" y="1152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it-IT" altLang="it-IT" sz="1600">
                <a:solidFill>
                  <a:srgbClr val="153559"/>
                </a:solidFill>
                <a:latin typeface="Verdana" pitchFamily="34" charset="0"/>
              </a:endParaRPr>
            </a:p>
          </p:txBody>
        </p:sp>
        <p:sp>
          <p:nvSpPr>
            <p:cNvPr id="25" name="Text Box 75"/>
            <p:cNvSpPr txBox="1">
              <a:spLocks noChangeArrowheads="1"/>
            </p:cNvSpPr>
            <p:nvPr/>
          </p:nvSpPr>
          <p:spPr bwMode="auto">
            <a:xfrm>
              <a:off x="2880" y="912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57263" eaLnBrk="0" hangingPunct="0">
                <a:spcBef>
                  <a:spcPct val="50000"/>
                </a:spcBef>
              </a:pPr>
              <a:r>
                <a:rPr lang="it-IT" altLang="it-IT" sz="1600" b="1" dirty="0">
                  <a:solidFill>
                    <a:srgbClr val="153559"/>
                  </a:solidFill>
                  <a:latin typeface="+mj-lt"/>
                </a:rPr>
                <a:t>5</a:t>
              </a:r>
            </a:p>
          </p:txBody>
        </p:sp>
      </p:grpSp>
      <p:sp>
        <p:nvSpPr>
          <p:cNvPr id="37" name="Text Box 77"/>
          <p:cNvSpPr txBox="1">
            <a:spLocks noChangeArrowheads="1"/>
          </p:cNvSpPr>
          <p:nvPr/>
        </p:nvSpPr>
        <p:spPr bwMode="auto">
          <a:xfrm>
            <a:off x="7696200" y="5516563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 b="1" dirty="0">
                <a:latin typeface="+mj-lt"/>
              </a:rPr>
              <a:t>Tot: 3.168</a:t>
            </a:r>
          </a:p>
        </p:txBody>
      </p:sp>
    </p:spTree>
    <p:extLst>
      <p:ext uri="{BB962C8B-B14F-4D97-AF65-F5344CB8AC3E}">
        <p14:creationId xmlns:p14="http://schemas.microsoft.com/office/powerpoint/2010/main" val="3690786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1743334" y="620688"/>
            <a:ext cx="5770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57263" eaLnBrk="0" hangingPunct="0"/>
            <a:r>
              <a:rPr lang="en-GB" sz="3200" b="1" dirty="0" smtClean="0">
                <a:latin typeface="Calibri" pitchFamily="34" charset="0"/>
              </a:rPr>
              <a:t>DESTINAZIONE UNITÀ SCO ITCBN</a:t>
            </a:r>
            <a:endParaRPr lang="en-GB" sz="3200" b="1" dirty="0">
              <a:latin typeface="Calibri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2014</a:t>
            </a:r>
            <a:endParaRPr lang="it-IT" sz="1400" b="1" i="1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  <p:pic>
        <p:nvPicPr>
          <p:cNvPr id="23" name="Picture 1028" descr="World_Map_FIF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4"/>
          <a:stretch>
            <a:fillRect/>
          </a:stretch>
        </p:blipFill>
        <p:spPr bwMode="auto">
          <a:xfrm>
            <a:off x="1702989" y="1401773"/>
            <a:ext cx="6469411" cy="32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Object 10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366117"/>
              </p:ext>
            </p:extLst>
          </p:nvPr>
        </p:nvGraphicFramePr>
        <p:xfrm>
          <a:off x="179512" y="2040427"/>
          <a:ext cx="6030542" cy="468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Grafico" r:id="rId5" imgW="5238902" imgH="4067251" progId="MSGraph.Chart.8">
                  <p:embed followColorScheme="full"/>
                </p:oleObj>
              </mc:Choice>
              <mc:Fallback>
                <p:oleObj name="Grafico" r:id="rId5" imgW="5238902" imgH="40672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040427"/>
                        <a:ext cx="6030542" cy="4681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044"/>
          <p:cNvSpPr>
            <a:spLocks noChangeArrowheads="1"/>
          </p:cNvSpPr>
          <p:nvPr/>
        </p:nvSpPr>
        <p:spPr bwMode="auto">
          <a:xfrm>
            <a:off x="2362200" y="4967186"/>
            <a:ext cx="3145903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600" b="1" dirty="0">
                <a:latin typeface="+mj-lt"/>
              </a:rPr>
              <a:t>Dettaglio distribuzione in Europa</a:t>
            </a:r>
          </a:p>
        </p:txBody>
      </p:sp>
      <p:sp>
        <p:nvSpPr>
          <p:cNvPr id="26" name="Text Box 1046"/>
          <p:cNvSpPr txBox="1">
            <a:spLocks noChangeArrowheads="1"/>
          </p:cNvSpPr>
          <p:nvPr/>
        </p:nvSpPr>
        <p:spPr bwMode="auto">
          <a:xfrm>
            <a:off x="6169521" y="5661248"/>
            <a:ext cx="13438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 b="1" dirty="0">
                <a:latin typeface="+mj-lt"/>
              </a:rPr>
              <a:t>Tot: 795</a:t>
            </a:r>
          </a:p>
        </p:txBody>
      </p:sp>
      <p:sp>
        <p:nvSpPr>
          <p:cNvPr id="27" name="Text Box 153"/>
          <p:cNvSpPr txBox="1">
            <a:spLocks noChangeArrowheads="1"/>
          </p:cNvSpPr>
          <p:nvPr/>
        </p:nvSpPr>
        <p:spPr bwMode="auto">
          <a:xfrm>
            <a:off x="2362200" y="1718295"/>
            <a:ext cx="401793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600" b="1" dirty="0">
                <a:solidFill>
                  <a:srgbClr val="153559"/>
                </a:solidFill>
                <a:latin typeface="+mj-lt"/>
              </a:rPr>
              <a:t>17</a:t>
            </a:r>
          </a:p>
        </p:txBody>
      </p:sp>
      <p:sp>
        <p:nvSpPr>
          <p:cNvPr id="28" name="Text Box 153"/>
          <p:cNvSpPr txBox="1">
            <a:spLocks noChangeArrowheads="1"/>
          </p:cNvSpPr>
          <p:nvPr/>
        </p:nvSpPr>
        <p:spPr bwMode="auto">
          <a:xfrm>
            <a:off x="2298700" y="2216770"/>
            <a:ext cx="505989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600" b="1" dirty="0">
                <a:solidFill>
                  <a:srgbClr val="153559"/>
                </a:solidFill>
                <a:latin typeface="+mj-lt"/>
              </a:rPr>
              <a:t>141</a:t>
            </a:r>
          </a:p>
        </p:txBody>
      </p:sp>
      <p:sp>
        <p:nvSpPr>
          <p:cNvPr id="29" name="Text Box 153"/>
          <p:cNvSpPr txBox="1">
            <a:spLocks noChangeArrowheads="1"/>
          </p:cNvSpPr>
          <p:nvPr/>
        </p:nvSpPr>
        <p:spPr bwMode="auto">
          <a:xfrm>
            <a:off x="3451224" y="3446554"/>
            <a:ext cx="401793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600" b="1" dirty="0">
                <a:solidFill>
                  <a:srgbClr val="153559"/>
                </a:solidFill>
                <a:latin typeface="+mj-lt"/>
              </a:rPr>
              <a:t>11</a:t>
            </a:r>
          </a:p>
        </p:txBody>
      </p:sp>
      <p:sp>
        <p:nvSpPr>
          <p:cNvPr id="30" name="Text Box 153"/>
          <p:cNvSpPr txBox="1">
            <a:spLocks noChangeArrowheads="1"/>
          </p:cNvSpPr>
          <p:nvPr/>
        </p:nvSpPr>
        <p:spPr bwMode="auto">
          <a:xfrm>
            <a:off x="3197224" y="3881529"/>
            <a:ext cx="297598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600" b="1" dirty="0">
                <a:solidFill>
                  <a:srgbClr val="153559"/>
                </a:solidFill>
                <a:latin typeface="+mj-lt"/>
              </a:rPr>
              <a:t>5</a:t>
            </a:r>
          </a:p>
        </p:txBody>
      </p:sp>
      <p:sp>
        <p:nvSpPr>
          <p:cNvPr id="31" name="Text Box 153"/>
          <p:cNvSpPr txBox="1">
            <a:spLocks noChangeArrowheads="1"/>
          </p:cNvSpPr>
          <p:nvPr/>
        </p:nvSpPr>
        <p:spPr bwMode="auto">
          <a:xfrm>
            <a:off x="2940049" y="3383054"/>
            <a:ext cx="297598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600" b="1" dirty="0">
                <a:solidFill>
                  <a:srgbClr val="153559"/>
                </a:solidFill>
                <a:latin typeface="+mj-lt"/>
              </a:rPr>
              <a:t>6</a:t>
            </a:r>
          </a:p>
        </p:txBody>
      </p:sp>
      <p:sp>
        <p:nvSpPr>
          <p:cNvPr id="32" name="Text Box 153"/>
          <p:cNvSpPr txBox="1">
            <a:spLocks noChangeArrowheads="1"/>
          </p:cNvSpPr>
          <p:nvPr/>
        </p:nvSpPr>
        <p:spPr bwMode="auto">
          <a:xfrm>
            <a:off x="2839613" y="3043329"/>
            <a:ext cx="297598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600" b="1" dirty="0">
                <a:solidFill>
                  <a:srgbClr val="153559"/>
                </a:solidFill>
                <a:latin typeface="+mj-lt"/>
              </a:rPr>
              <a:t>3</a:t>
            </a:r>
          </a:p>
        </p:txBody>
      </p:sp>
      <p:sp>
        <p:nvSpPr>
          <p:cNvPr id="33" name="Text Box 153"/>
          <p:cNvSpPr txBox="1">
            <a:spLocks noChangeArrowheads="1"/>
          </p:cNvSpPr>
          <p:nvPr/>
        </p:nvSpPr>
        <p:spPr bwMode="auto">
          <a:xfrm>
            <a:off x="4437062" y="2051050"/>
            <a:ext cx="505989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600" b="1" dirty="0">
                <a:solidFill>
                  <a:srgbClr val="153559"/>
                </a:solidFill>
                <a:latin typeface="+mj-lt"/>
              </a:rPr>
              <a:t>582</a:t>
            </a:r>
          </a:p>
        </p:txBody>
      </p:sp>
      <p:sp>
        <p:nvSpPr>
          <p:cNvPr id="34" name="Text Box 153"/>
          <p:cNvSpPr txBox="1">
            <a:spLocks noChangeArrowheads="1"/>
          </p:cNvSpPr>
          <p:nvPr/>
        </p:nvSpPr>
        <p:spPr bwMode="auto">
          <a:xfrm>
            <a:off x="7505699" y="3856038"/>
            <a:ext cx="401793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600" b="1" dirty="0">
                <a:solidFill>
                  <a:srgbClr val="153559"/>
                </a:solidFill>
                <a:latin typeface="+mj-lt"/>
              </a:rPr>
              <a:t>15</a:t>
            </a:r>
          </a:p>
        </p:txBody>
      </p:sp>
      <p:sp>
        <p:nvSpPr>
          <p:cNvPr id="35" name="Text Box 153"/>
          <p:cNvSpPr txBox="1">
            <a:spLocks noChangeArrowheads="1"/>
          </p:cNvSpPr>
          <p:nvPr/>
        </p:nvSpPr>
        <p:spPr bwMode="auto">
          <a:xfrm>
            <a:off x="5140324" y="2424113"/>
            <a:ext cx="297598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600" b="1" dirty="0">
                <a:solidFill>
                  <a:srgbClr val="153559"/>
                </a:solidFill>
                <a:latin typeface="+mj-lt"/>
              </a:rPr>
              <a:t>7</a:t>
            </a:r>
          </a:p>
        </p:txBody>
      </p:sp>
      <p:sp>
        <p:nvSpPr>
          <p:cNvPr id="36" name="Text Box 153"/>
          <p:cNvSpPr txBox="1">
            <a:spLocks noChangeArrowheads="1"/>
          </p:cNvSpPr>
          <p:nvPr/>
        </p:nvSpPr>
        <p:spPr bwMode="auto">
          <a:xfrm>
            <a:off x="6162674" y="1676400"/>
            <a:ext cx="297598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600" b="1" dirty="0">
                <a:solidFill>
                  <a:srgbClr val="153559"/>
                </a:solidFill>
                <a:latin typeface="+mj-lt"/>
              </a:rPr>
              <a:t>1</a:t>
            </a:r>
          </a:p>
        </p:txBody>
      </p:sp>
      <p:sp>
        <p:nvSpPr>
          <p:cNvPr id="37" name="Text Box 153"/>
          <p:cNvSpPr txBox="1">
            <a:spLocks noChangeArrowheads="1"/>
          </p:cNvSpPr>
          <p:nvPr/>
        </p:nvSpPr>
        <p:spPr bwMode="auto">
          <a:xfrm>
            <a:off x="4948237" y="3856038"/>
            <a:ext cx="297598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600" b="1" dirty="0">
                <a:solidFill>
                  <a:srgbClr val="153559"/>
                </a:solidFill>
                <a:latin typeface="+mj-lt"/>
              </a:rPr>
              <a:t>5</a:t>
            </a:r>
          </a:p>
        </p:txBody>
      </p:sp>
      <p:sp>
        <p:nvSpPr>
          <p:cNvPr id="38" name="Text Box 153"/>
          <p:cNvSpPr txBox="1">
            <a:spLocks noChangeArrowheads="1"/>
          </p:cNvSpPr>
          <p:nvPr/>
        </p:nvSpPr>
        <p:spPr bwMode="auto">
          <a:xfrm>
            <a:off x="5203824" y="2236788"/>
            <a:ext cx="401793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600" b="1" dirty="0">
                <a:solidFill>
                  <a:srgbClr val="153559"/>
                </a:solidFill>
                <a:latin typeface="+mj-lt"/>
              </a:rPr>
              <a:t>17</a:t>
            </a:r>
          </a:p>
        </p:txBody>
      </p:sp>
      <p:sp>
        <p:nvSpPr>
          <p:cNvPr id="39" name="Text Box 153"/>
          <p:cNvSpPr txBox="1">
            <a:spLocks noChangeArrowheads="1"/>
          </p:cNvSpPr>
          <p:nvPr/>
        </p:nvSpPr>
        <p:spPr bwMode="auto">
          <a:xfrm>
            <a:off x="8004918" y="4184649"/>
            <a:ext cx="297598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600" b="1" dirty="0">
                <a:solidFill>
                  <a:srgbClr val="153559"/>
                </a:solidFill>
                <a:latin typeface="+mj-lt"/>
              </a:rPr>
              <a:t>2</a:t>
            </a:r>
          </a:p>
        </p:txBody>
      </p:sp>
      <p:sp>
        <p:nvSpPr>
          <p:cNvPr id="40" name="Text Box 153"/>
          <p:cNvSpPr txBox="1">
            <a:spLocks noChangeArrowheads="1"/>
          </p:cNvSpPr>
          <p:nvPr/>
        </p:nvSpPr>
        <p:spPr bwMode="auto">
          <a:xfrm>
            <a:off x="4749006" y="1643063"/>
            <a:ext cx="297598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600" b="1" dirty="0">
                <a:solidFill>
                  <a:srgbClr val="153559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81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6354763" y="5534744"/>
            <a:ext cx="1091084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>
                <a:latin typeface="+mn-lt"/>
              </a:rPr>
              <a:t>46-55 anni</a:t>
            </a: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2320925" y="5914157"/>
            <a:ext cx="1091084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>
                <a:latin typeface="+mn-lt"/>
              </a:rPr>
              <a:t>18-45 anni</a:t>
            </a:r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1254125" y="5952257"/>
            <a:ext cx="762000" cy="174625"/>
            <a:chOff x="624" y="4007"/>
            <a:chExt cx="480" cy="109"/>
          </a:xfrm>
        </p:grpSpPr>
        <p:sp>
          <p:nvSpPr>
            <p:cNvPr id="6" name="Line 38"/>
            <p:cNvSpPr>
              <a:spLocks noChangeShapeType="1"/>
            </p:cNvSpPr>
            <p:nvPr/>
          </p:nvSpPr>
          <p:spPr bwMode="auto">
            <a:xfrm>
              <a:off x="624" y="4056"/>
              <a:ext cx="48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Rectangle 41"/>
            <p:cNvSpPr>
              <a:spLocks noChangeArrowheads="1"/>
            </p:cNvSpPr>
            <p:nvPr/>
          </p:nvSpPr>
          <p:spPr bwMode="auto">
            <a:xfrm>
              <a:off x="824" y="4007"/>
              <a:ext cx="100" cy="109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8" name="Line 44"/>
          <p:cNvSpPr>
            <a:spLocks noChangeShapeType="1"/>
          </p:cNvSpPr>
          <p:nvPr/>
        </p:nvSpPr>
        <p:spPr bwMode="auto">
          <a:xfrm>
            <a:off x="1254125" y="5668094"/>
            <a:ext cx="762000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1570038" y="5590307"/>
            <a:ext cx="160337" cy="173037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2320925" y="5534744"/>
            <a:ext cx="1647327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Minori di 18 anni</a:t>
            </a:r>
          </a:p>
        </p:txBody>
      </p: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5419725" y="5953844"/>
            <a:ext cx="762000" cy="174625"/>
            <a:chOff x="624" y="4007"/>
            <a:chExt cx="480" cy="109"/>
          </a:xfrm>
        </p:grpSpPr>
        <p:sp>
          <p:nvSpPr>
            <p:cNvPr id="12" name="Line 53"/>
            <p:cNvSpPr>
              <a:spLocks noChangeShapeType="1"/>
            </p:cNvSpPr>
            <p:nvPr/>
          </p:nvSpPr>
          <p:spPr bwMode="auto">
            <a:xfrm>
              <a:off x="624" y="4056"/>
              <a:ext cx="480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Rectangle 54"/>
            <p:cNvSpPr>
              <a:spLocks noChangeArrowheads="1"/>
            </p:cNvSpPr>
            <p:nvPr/>
          </p:nvSpPr>
          <p:spPr bwMode="auto">
            <a:xfrm>
              <a:off x="824" y="4007"/>
              <a:ext cx="100" cy="109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4" name="Group 55"/>
          <p:cNvGrpSpPr>
            <a:grpSpLocks/>
          </p:cNvGrpSpPr>
          <p:nvPr/>
        </p:nvGrpSpPr>
        <p:grpSpPr bwMode="auto">
          <a:xfrm>
            <a:off x="5419725" y="5612532"/>
            <a:ext cx="762000" cy="173037"/>
            <a:chOff x="624" y="4007"/>
            <a:chExt cx="480" cy="109"/>
          </a:xfrm>
        </p:grpSpPr>
        <p:sp>
          <p:nvSpPr>
            <p:cNvPr id="15" name="Line 56"/>
            <p:cNvSpPr>
              <a:spLocks noChangeShapeType="1"/>
            </p:cNvSpPr>
            <p:nvPr/>
          </p:nvSpPr>
          <p:spPr bwMode="auto">
            <a:xfrm>
              <a:off x="624" y="4056"/>
              <a:ext cx="48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Rectangle 57"/>
            <p:cNvSpPr>
              <a:spLocks noChangeArrowheads="1"/>
            </p:cNvSpPr>
            <p:nvPr/>
          </p:nvSpPr>
          <p:spPr bwMode="auto">
            <a:xfrm>
              <a:off x="824" y="4007"/>
              <a:ext cx="100" cy="10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6359525" y="5839544"/>
            <a:ext cx="1091084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>
                <a:latin typeface="+mn-lt"/>
              </a:rPr>
              <a:t>56-65 anni</a:t>
            </a:r>
          </a:p>
        </p:txBody>
      </p:sp>
      <p:grpSp>
        <p:nvGrpSpPr>
          <p:cNvPr id="18" name="Group 61"/>
          <p:cNvGrpSpPr>
            <a:grpSpLocks/>
          </p:cNvGrpSpPr>
          <p:nvPr/>
        </p:nvGrpSpPr>
        <p:grpSpPr bwMode="auto">
          <a:xfrm>
            <a:off x="5414963" y="6315794"/>
            <a:ext cx="762000" cy="174625"/>
            <a:chOff x="624" y="4007"/>
            <a:chExt cx="480" cy="109"/>
          </a:xfrm>
        </p:grpSpPr>
        <p:sp>
          <p:nvSpPr>
            <p:cNvPr id="19" name="Line 62"/>
            <p:cNvSpPr>
              <a:spLocks noChangeShapeType="1"/>
            </p:cNvSpPr>
            <p:nvPr/>
          </p:nvSpPr>
          <p:spPr bwMode="auto">
            <a:xfrm>
              <a:off x="624" y="4056"/>
              <a:ext cx="48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Rectangle 63"/>
            <p:cNvSpPr>
              <a:spLocks noChangeArrowheads="1"/>
            </p:cNvSpPr>
            <p:nvPr/>
          </p:nvSpPr>
          <p:spPr bwMode="auto">
            <a:xfrm>
              <a:off x="824" y="4007"/>
              <a:ext cx="100" cy="109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" name="Text Box 64"/>
          <p:cNvSpPr txBox="1">
            <a:spLocks noChangeArrowheads="1"/>
          </p:cNvSpPr>
          <p:nvPr/>
        </p:nvSpPr>
        <p:spPr bwMode="auto">
          <a:xfrm>
            <a:off x="6356350" y="6201494"/>
            <a:ext cx="1835006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>
                <a:latin typeface="+mn-lt"/>
              </a:rPr>
              <a:t>Maggiori di 65 anni</a:t>
            </a: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914400" y="620688"/>
            <a:ext cx="791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/>
          <a:p>
            <a:pPr algn="ctr" defTabSz="957263" eaLnBrk="0" hangingPunct="0"/>
            <a:r>
              <a:rPr lang="it-IT" sz="3200" b="1" dirty="0" smtClean="0">
                <a:latin typeface="Calibri" pitchFamily="34" charset="0"/>
              </a:rPr>
              <a:t>FASCE DI ETÀ DEI PAZIENTI IN RICERCA</a:t>
            </a:r>
            <a:endParaRPr lang="it-IT" sz="3200" b="1" dirty="0">
              <a:latin typeface="Calibri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2014</a:t>
            </a:r>
            <a:endParaRPr lang="it-IT" sz="1400" b="1" i="1" dirty="0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  <p:graphicFrame>
        <p:nvGraphicFramePr>
          <p:cNvPr id="25" name="Oggetto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465301"/>
              </p:ext>
            </p:extLst>
          </p:nvPr>
        </p:nvGraphicFramePr>
        <p:xfrm>
          <a:off x="895350" y="1128811"/>
          <a:ext cx="7186613" cy="431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Grafico" r:id="rId4" imgW="7482899" imgH="4488264" progId="MSGraph.Chart.8">
                  <p:embed followColorScheme="full"/>
                </p:oleObj>
              </mc:Choice>
              <mc:Fallback>
                <p:oleObj name="Grafico" r:id="rId4" imgW="7482899" imgH="4488264" progId="MSGraph.Chart.8">
                  <p:embed followColorScheme="full"/>
                  <p:pic>
                    <p:nvPicPr>
                      <p:cNvPr id="0" name="Object 10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1128811"/>
                        <a:ext cx="7186613" cy="431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860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2"/>
          <p:cNvSpPr txBox="1">
            <a:spLocks noChangeArrowheads="1"/>
          </p:cNvSpPr>
          <p:nvPr/>
        </p:nvSpPr>
        <p:spPr bwMode="auto">
          <a:xfrm>
            <a:off x="581844" y="5445224"/>
            <a:ext cx="3377864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Calibri" pitchFamily="34" charset="0"/>
              </a:rPr>
              <a:t>Da MUD adulto per pazienti nazionali</a:t>
            </a:r>
          </a:p>
        </p:txBody>
      </p:sp>
      <p:sp>
        <p:nvSpPr>
          <p:cNvPr id="4" name="Rectangle 83"/>
          <p:cNvSpPr>
            <a:spLocks noChangeArrowheads="1"/>
          </p:cNvSpPr>
          <p:nvPr/>
        </p:nvSpPr>
        <p:spPr bwMode="auto">
          <a:xfrm>
            <a:off x="467544" y="5502374"/>
            <a:ext cx="136525" cy="150813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" name="Rectangle 84"/>
          <p:cNvSpPr>
            <a:spLocks noChangeArrowheads="1"/>
          </p:cNvSpPr>
          <p:nvPr/>
        </p:nvSpPr>
        <p:spPr bwMode="auto">
          <a:xfrm>
            <a:off x="467544" y="5824637"/>
            <a:ext cx="136525" cy="1539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Text Box 85"/>
          <p:cNvSpPr txBox="1">
            <a:spLocks noChangeArrowheads="1"/>
          </p:cNvSpPr>
          <p:nvPr/>
        </p:nvSpPr>
        <p:spPr bwMode="auto">
          <a:xfrm>
            <a:off x="580257" y="5761137"/>
            <a:ext cx="2681071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Calibri" pitchFamily="34" charset="0"/>
              </a:rPr>
              <a:t>Da SCO per pazienti nazionali</a:t>
            </a:r>
          </a:p>
        </p:txBody>
      </p:sp>
      <p:sp>
        <p:nvSpPr>
          <p:cNvPr id="7" name="Text Box 89"/>
          <p:cNvSpPr txBox="1">
            <a:spLocks noChangeArrowheads="1"/>
          </p:cNvSpPr>
          <p:nvPr/>
        </p:nvSpPr>
        <p:spPr bwMode="auto">
          <a:xfrm>
            <a:off x="5166171" y="5445224"/>
            <a:ext cx="3780603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Calibri" pitchFamily="34" charset="0"/>
              </a:rPr>
              <a:t>Da MUD adulto per pazienti internazionali</a:t>
            </a:r>
          </a:p>
        </p:txBody>
      </p:sp>
      <p:sp>
        <p:nvSpPr>
          <p:cNvPr id="8" name="Rectangle 90"/>
          <p:cNvSpPr>
            <a:spLocks noChangeArrowheads="1"/>
          </p:cNvSpPr>
          <p:nvPr/>
        </p:nvSpPr>
        <p:spPr bwMode="auto">
          <a:xfrm>
            <a:off x="5051871" y="5502374"/>
            <a:ext cx="136525" cy="15081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Rectangle 91"/>
          <p:cNvSpPr>
            <a:spLocks noChangeArrowheads="1"/>
          </p:cNvSpPr>
          <p:nvPr/>
        </p:nvSpPr>
        <p:spPr bwMode="auto">
          <a:xfrm>
            <a:off x="5051871" y="5824637"/>
            <a:ext cx="136525" cy="15398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Text Box 92"/>
          <p:cNvSpPr txBox="1">
            <a:spLocks noChangeArrowheads="1"/>
          </p:cNvSpPr>
          <p:nvPr/>
        </p:nvSpPr>
        <p:spPr bwMode="auto">
          <a:xfrm>
            <a:off x="5164584" y="5770662"/>
            <a:ext cx="3083809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>
                <a:latin typeface="Calibri" pitchFamily="34" charset="0"/>
              </a:rPr>
              <a:t>Da SCO per pazienti internazionali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2014</a:t>
            </a:r>
            <a:endParaRPr lang="it-IT" sz="1400" b="1" i="1" dirty="0"/>
          </a:p>
        </p:txBody>
      </p:sp>
      <p:sp>
        <p:nvSpPr>
          <p:cNvPr id="13" name="Rectangle 75"/>
          <p:cNvSpPr>
            <a:spLocks noChangeArrowheads="1"/>
          </p:cNvSpPr>
          <p:nvPr/>
        </p:nvSpPr>
        <p:spPr bwMode="auto">
          <a:xfrm>
            <a:off x="914400" y="620688"/>
            <a:ext cx="791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66" tIns="47883" rIns="95766" bIns="47883"/>
          <a:lstStyle/>
          <a:p>
            <a:pPr algn="ctr" defTabSz="957263" eaLnBrk="0" hangingPunct="0"/>
            <a:r>
              <a:rPr lang="it-IT" sz="3200" b="1" dirty="0" smtClean="0">
                <a:latin typeface="Calibri" pitchFamily="34" charset="0"/>
              </a:rPr>
              <a:t>TRAPIANTI DI CSE COORDINATI DALL’IBMDR</a:t>
            </a:r>
            <a:endParaRPr lang="it-IT" sz="3200" b="1" dirty="0">
              <a:latin typeface="Calibri" pitchFamily="34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  <p:graphicFrame>
        <p:nvGraphicFramePr>
          <p:cNvPr id="22" name="Ogget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302790"/>
              </p:ext>
            </p:extLst>
          </p:nvPr>
        </p:nvGraphicFramePr>
        <p:xfrm>
          <a:off x="1187450" y="966886"/>
          <a:ext cx="6553200" cy="447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Grafico" r:id="rId4" imgW="5714932" imgH="4533840" progId="MSGraph.Chart.8">
                  <p:embed followColorScheme="full"/>
                </p:oleObj>
              </mc:Choice>
              <mc:Fallback>
                <p:oleObj name="Grafico" r:id="rId4" imgW="5714932" imgH="453384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966886"/>
                        <a:ext cx="6553200" cy="447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93"/>
          <p:cNvSpPr>
            <a:spLocks noChangeArrowheads="1"/>
          </p:cNvSpPr>
          <p:nvPr/>
        </p:nvSpPr>
        <p:spPr bwMode="auto">
          <a:xfrm>
            <a:off x="1908175" y="2708275"/>
            <a:ext cx="4972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b="1" dirty="0">
                <a:latin typeface="Calibri" pitchFamily="34" charset="0"/>
              </a:rPr>
              <a:t>474</a:t>
            </a:r>
          </a:p>
        </p:txBody>
      </p:sp>
      <p:sp>
        <p:nvSpPr>
          <p:cNvPr id="25" name="Rectangle 94"/>
          <p:cNvSpPr>
            <a:spLocks noChangeArrowheads="1"/>
          </p:cNvSpPr>
          <p:nvPr/>
        </p:nvSpPr>
        <p:spPr bwMode="auto">
          <a:xfrm>
            <a:off x="2555875" y="2060575"/>
            <a:ext cx="4972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b="1" dirty="0">
                <a:latin typeface="Calibri" pitchFamily="34" charset="0"/>
              </a:rPr>
              <a:t>644</a:t>
            </a:r>
          </a:p>
        </p:txBody>
      </p:sp>
      <p:sp>
        <p:nvSpPr>
          <p:cNvPr id="26" name="Rectangle 95"/>
          <p:cNvSpPr>
            <a:spLocks noChangeArrowheads="1"/>
          </p:cNvSpPr>
          <p:nvPr/>
        </p:nvSpPr>
        <p:spPr bwMode="auto">
          <a:xfrm>
            <a:off x="3203575" y="1412875"/>
            <a:ext cx="4972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b="1">
                <a:latin typeface="Calibri" pitchFamily="34" charset="0"/>
              </a:rPr>
              <a:t>810</a:t>
            </a:r>
          </a:p>
        </p:txBody>
      </p:sp>
      <p:sp>
        <p:nvSpPr>
          <p:cNvPr id="27" name="Rectangle 96"/>
          <p:cNvSpPr>
            <a:spLocks noChangeArrowheads="1"/>
          </p:cNvSpPr>
          <p:nvPr/>
        </p:nvSpPr>
        <p:spPr bwMode="auto">
          <a:xfrm>
            <a:off x="3779838" y="1484313"/>
            <a:ext cx="4972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b="1">
                <a:latin typeface="Calibri" pitchFamily="34" charset="0"/>
              </a:rPr>
              <a:t>806</a:t>
            </a:r>
          </a:p>
        </p:txBody>
      </p:sp>
      <p:sp>
        <p:nvSpPr>
          <p:cNvPr id="28" name="Rectangle 97"/>
          <p:cNvSpPr>
            <a:spLocks noChangeArrowheads="1"/>
          </p:cNvSpPr>
          <p:nvPr/>
        </p:nvSpPr>
        <p:spPr bwMode="auto">
          <a:xfrm>
            <a:off x="4427538" y="1196975"/>
            <a:ext cx="4972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b="1" dirty="0">
                <a:latin typeface="Calibri" pitchFamily="34" charset="0"/>
              </a:rPr>
              <a:t>881</a:t>
            </a:r>
          </a:p>
        </p:txBody>
      </p:sp>
      <p:sp>
        <p:nvSpPr>
          <p:cNvPr id="29" name="Rectangle 106"/>
          <p:cNvSpPr>
            <a:spLocks noChangeArrowheads="1"/>
          </p:cNvSpPr>
          <p:nvPr/>
        </p:nvSpPr>
        <p:spPr bwMode="auto">
          <a:xfrm>
            <a:off x="6300788" y="1341438"/>
            <a:ext cx="4972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b="1">
                <a:latin typeface="Calibri" pitchFamily="34" charset="0"/>
              </a:rPr>
              <a:t>843</a:t>
            </a:r>
          </a:p>
        </p:txBody>
      </p:sp>
      <p:sp>
        <p:nvSpPr>
          <p:cNvPr id="30" name="Rectangle 107"/>
          <p:cNvSpPr>
            <a:spLocks noChangeArrowheads="1"/>
          </p:cNvSpPr>
          <p:nvPr/>
        </p:nvSpPr>
        <p:spPr bwMode="auto">
          <a:xfrm>
            <a:off x="5653088" y="1219200"/>
            <a:ext cx="4972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b="1">
                <a:latin typeface="Calibri" pitchFamily="34" charset="0"/>
              </a:rPr>
              <a:t>880</a:t>
            </a: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6948488" y="1412875"/>
            <a:ext cx="4972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b="1">
                <a:latin typeface="Calibri" pitchFamily="34" charset="0"/>
              </a:rPr>
              <a:t>826</a:t>
            </a:r>
          </a:p>
        </p:txBody>
      </p:sp>
      <p:sp>
        <p:nvSpPr>
          <p:cNvPr id="41" name="Rectangle 97"/>
          <p:cNvSpPr>
            <a:spLocks noChangeArrowheads="1"/>
          </p:cNvSpPr>
          <p:nvPr/>
        </p:nvSpPr>
        <p:spPr bwMode="auto">
          <a:xfrm>
            <a:off x="5051871" y="1219200"/>
            <a:ext cx="4972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b="1" dirty="0" smtClean="0">
                <a:latin typeface="Calibri" pitchFamily="34" charset="0"/>
              </a:rPr>
              <a:t>887</a:t>
            </a:r>
            <a:endParaRPr lang="it-IT" altLang="it-IT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7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620688"/>
            <a:ext cx="822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6" tIns="47883" rIns="95766" bIns="47883"/>
          <a:lstStyle/>
          <a:p>
            <a:pPr algn="ctr" defTabSz="957263" eaLnBrk="0" hangingPunct="0"/>
            <a:r>
              <a:rPr lang="it-IT" sz="3200" b="1" dirty="0" smtClean="0">
                <a:latin typeface="Calibri" pitchFamily="34" charset="0"/>
              </a:rPr>
              <a:t>PROVENIENZA CSE PER PAZIENTI ITALIANI</a:t>
            </a:r>
            <a:endParaRPr lang="it-IT" sz="3200" b="1" dirty="0">
              <a:latin typeface="Calibri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95437" y="5373216"/>
            <a:ext cx="2383810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Donatore registro italiano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75029" y="5733256"/>
            <a:ext cx="2196771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Donatore extraeuropeo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98612" y="6110414"/>
            <a:ext cx="1762037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Donatore europeo</a:t>
            </a: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79512" y="5484341"/>
            <a:ext cx="352425" cy="77788"/>
            <a:chOff x="1728" y="1362"/>
            <a:chExt cx="240" cy="59"/>
          </a:xfrm>
        </p:grpSpPr>
        <p:sp>
          <p:nvSpPr>
            <p:cNvPr id="8" name="Line 15"/>
            <p:cNvSpPr>
              <a:spLocks noChangeShapeType="1"/>
            </p:cNvSpPr>
            <p:nvPr/>
          </p:nvSpPr>
          <p:spPr bwMode="auto">
            <a:xfrm>
              <a:off x="1728" y="1392"/>
              <a:ext cx="24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auto">
            <a:xfrm>
              <a:off x="1820" y="1362"/>
              <a:ext cx="60" cy="5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179512" y="6226302"/>
            <a:ext cx="352425" cy="77787"/>
            <a:chOff x="1728" y="1362"/>
            <a:chExt cx="240" cy="59"/>
          </a:xfrm>
        </p:grpSpPr>
        <p:sp>
          <p:nvSpPr>
            <p:cNvPr id="11" name="Line 18"/>
            <p:cNvSpPr>
              <a:spLocks noChangeShapeType="1"/>
            </p:cNvSpPr>
            <p:nvPr/>
          </p:nvSpPr>
          <p:spPr bwMode="auto">
            <a:xfrm>
              <a:off x="1728" y="1392"/>
              <a:ext cx="240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2" name="Oval 19"/>
            <p:cNvSpPr>
              <a:spLocks noChangeArrowheads="1"/>
            </p:cNvSpPr>
            <p:nvPr/>
          </p:nvSpPr>
          <p:spPr bwMode="auto">
            <a:xfrm>
              <a:off x="1820" y="1362"/>
              <a:ext cx="60" cy="59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157517" y="5849612"/>
            <a:ext cx="352425" cy="82550"/>
            <a:chOff x="1728" y="1362"/>
            <a:chExt cx="240" cy="59"/>
          </a:xfrm>
        </p:grpSpPr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1728" y="1392"/>
              <a:ext cx="240" cy="0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5" name="Oval 22"/>
            <p:cNvSpPr>
              <a:spLocks noChangeArrowheads="1"/>
            </p:cNvSpPr>
            <p:nvPr/>
          </p:nvSpPr>
          <p:spPr bwMode="auto">
            <a:xfrm>
              <a:off x="1820" y="1362"/>
              <a:ext cx="60" cy="59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2014</a:t>
            </a:r>
            <a:endParaRPr lang="it-IT" sz="1400" b="1" i="1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796136" y="5445224"/>
            <a:ext cx="2414123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SCO rete </a:t>
            </a:r>
            <a:r>
              <a:rPr lang="it-IT" sz="1600" dirty="0" smtClean="0">
                <a:latin typeface="+mn-lt"/>
              </a:rPr>
              <a:t>italiana (ITCBN</a:t>
            </a:r>
            <a:r>
              <a:rPr lang="it-IT" sz="1600" dirty="0">
                <a:latin typeface="+mn-lt"/>
              </a:rPr>
              <a:t>)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796136" y="5805264"/>
            <a:ext cx="2787723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 smtClean="0">
                <a:latin typeface="+mn-lt"/>
              </a:rPr>
              <a:t>SCO extraeuropea</a:t>
            </a:r>
            <a:endParaRPr lang="it-IT" sz="1600" dirty="0">
              <a:latin typeface="+mn-lt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796136" y="6165304"/>
            <a:ext cx="1872208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 smtClean="0">
                <a:latin typeface="+mn-lt"/>
              </a:rPr>
              <a:t>SCO europea</a:t>
            </a:r>
            <a:endParaRPr lang="it-IT" sz="1600" dirty="0">
              <a:latin typeface="+mn-lt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436096" y="6221191"/>
            <a:ext cx="147455" cy="14301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432657" y="5859645"/>
            <a:ext cx="147455" cy="14452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5436096" y="5514205"/>
            <a:ext cx="147455" cy="14603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1043608" y="140348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DONATORI ADULTI</a:t>
            </a:r>
            <a:endParaRPr lang="it-IT" sz="16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862927" y="141277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SCO</a:t>
            </a:r>
            <a:endParaRPr lang="it-IT" sz="1600" b="1" dirty="0"/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171429"/>
              </p:ext>
            </p:extLst>
          </p:nvPr>
        </p:nvGraphicFramePr>
        <p:xfrm>
          <a:off x="-749" y="1731010"/>
          <a:ext cx="4801349" cy="3838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7" name="Grafico" r:id="rId4" imgW="4610197" imgH="3687984" progId="MSGraph.Chart.8">
                  <p:embed followColorScheme="full"/>
                </p:oleObj>
              </mc:Choice>
              <mc:Fallback>
                <p:oleObj name="Grafico" r:id="rId4" imgW="4610197" imgH="3687984" progId="MSGraph.Chart.8">
                  <p:embed followColorScheme="full"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49" y="1731010"/>
                        <a:ext cx="4801349" cy="3838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ggetto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593405"/>
              </p:ext>
            </p:extLst>
          </p:nvPr>
        </p:nvGraphicFramePr>
        <p:xfrm>
          <a:off x="4860032" y="2060847"/>
          <a:ext cx="4194632" cy="2971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8" name="Grafico" r:id="rId6" imgW="5219617" imgH="3695760" progId="MSGraph.Chart.8">
                  <p:embed followColorScheme="full"/>
                </p:oleObj>
              </mc:Choice>
              <mc:Fallback>
                <p:oleObj name="Grafico" r:id="rId6" imgW="5219617" imgH="369576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060847"/>
                        <a:ext cx="4194632" cy="2971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7308304" y="6315124"/>
            <a:ext cx="23764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000" b="1" i="1" dirty="0">
                <a:latin typeface="+mj-lt"/>
              </a:rPr>
              <a:t>* 1 TMO con doppia unità</a:t>
            </a:r>
          </a:p>
        </p:txBody>
      </p:sp>
    </p:spTree>
    <p:extLst>
      <p:ext uri="{BB962C8B-B14F-4D97-AF65-F5344CB8AC3E}">
        <p14:creationId xmlns:p14="http://schemas.microsoft.com/office/powerpoint/2010/main" val="2410302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388100" y="6041926"/>
            <a:ext cx="1762935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>
                <a:latin typeface="+mn-lt"/>
              </a:rPr>
              <a:t>Sangue placentare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216650" y="6103838"/>
            <a:ext cx="138113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743325" y="6021288"/>
            <a:ext cx="2291926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>
                <a:latin typeface="+mn-lt"/>
              </a:rPr>
              <a:t>CSE da Sangue periferico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390650" y="6032401"/>
            <a:ext cx="1998384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CSE da Midollo osseo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575050" y="6084788"/>
            <a:ext cx="136525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219200" y="6094313"/>
            <a:ext cx="136525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107504" y="581744"/>
            <a:ext cx="9036496" cy="59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/>
          <a:p>
            <a:pPr algn="ctr" defTabSz="957263" eaLnBrk="0" hangingPunct="0"/>
            <a:r>
              <a:rPr lang="it-IT" sz="3200" b="1" dirty="0" smtClean="0">
                <a:latin typeface="Calibri" pitchFamily="34" charset="0"/>
              </a:rPr>
              <a:t>TRAPIANTI DI CSE DA NON CONSANGUINEO</a:t>
            </a:r>
            <a:endParaRPr lang="it-IT" sz="3200" b="1" dirty="0">
              <a:latin typeface="Calibri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2014</a:t>
            </a:r>
            <a:endParaRPr lang="it-IT" sz="1400" b="1" i="1" dirty="0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  <p:graphicFrame>
        <p:nvGraphicFramePr>
          <p:cNvPr id="25" name="Oggetto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188390"/>
              </p:ext>
            </p:extLst>
          </p:nvPr>
        </p:nvGraphicFramePr>
        <p:xfrm>
          <a:off x="636364" y="1268760"/>
          <a:ext cx="7978775" cy="463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Grafico" r:id="rId4" imgW="7581875" imgH="4632984" progId="MSGraph.Chart.8">
                  <p:embed followColorScheme="full"/>
                </p:oleObj>
              </mc:Choice>
              <mc:Fallback>
                <p:oleObj name="Grafico" r:id="rId4" imgW="7581875" imgH="4632984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364" y="1268760"/>
                        <a:ext cx="7978775" cy="463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4072011" y="2708275"/>
            <a:ext cx="467516" cy="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1400" b="1">
                <a:latin typeface="+mj-lt"/>
              </a:rPr>
              <a:t>493</a:t>
            </a:r>
            <a:endParaRPr lang="it-IT" altLang="it-IT" sz="1400" b="1">
              <a:latin typeface="+mj-lt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4575249" y="2636838"/>
            <a:ext cx="467516" cy="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1400" b="1">
                <a:latin typeface="+mj-lt"/>
              </a:rPr>
              <a:t>504</a:t>
            </a:r>
            <a:endParaRPr lang="it-IT" altLang="it-IT" sz="1400" b="1">
              <a:latin typeface="+mj-lt"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3567186" y="2997200"/>
            <a:ext cx="467516" cy="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1400" b="1">
                <a:latin typeface="+mj-lt"/>
              </a:rPr>
              <a:t>430</a:t>
            </a:r>
            <a:endParaRPr lang="it-IT" altLang="it-IT" sz="1400" b="1">
              <a:latin typeface="+mj-lt"/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221111" y="3238500"/>
            <a:ext cx="467516" cy="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1400" b="1">
                <a:latin typeface="+mj-lt"/>
              </a:rPr>
              <a:t>382</a:t>
            </a:r>
            <a:endParaRPr lang="it-IT" altLang="it-IT" sz="1400" b="1">
              <a:latin typeface="+mj-lt"/>
            </a:endParaRP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2703586" y="3500438"/>
            <a:ext cx="467516" cy="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1400" b="1">
                <a:latin typeface="+mj-lt"/>
              </a:rPr>
              <a:t>339</a:t>
            </a:r>
            <a:endParaRPr lang="it-IT" altLang="it-IT" sz="1400" b="1">
              <a:latin typeface="+mj-lt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2230511" y="3748088"/>
            <a:ext cx="467516" cy="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1400" b="1">
                <a:latin typeface="+mj-lt"/>
              </a:rPr>
              <a:t>259</a:t>
            </a:r>
            <a:endParaRPr lang="it-IT" altLang="it-IT" sz="1400" b="1">
              <a:latin typeface="+mj-lt"/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1720924" y="3824288"/>
            <a:ext cx="467516" cy="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1400" b="1">
                <a:latin typeface="+mj-lt"/>
              </a:rPr>
              <a:t>246</a:t>
            </a:r>
            <a:endParaRPr lang="it-IT" altLang="it-IT" sz="1400" b="1">
              <a:latin typeface="+mj-lt"/>
            </a:endParaRP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1187524" y="3805238"/>
            <a:ext cx="467516" cy="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1400" b="1" dirty="0">
                <a:latin typeface="+mj-lt"/>
              </a:rPr>
              <a:t>251</a:t>
            </a:r>
            <a:endParaRPr lang="it-IT" altLang="it-IT" sz="1400" b="1" dirty="0">
              <a:latin typeface="+mj-lt"/>
            </a:endParaRP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5008636" y="2060575"/>
            <a:ext cx="467516" cy="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1400" b="1">
                <a:latin typeface="+mj-lt"/>
              </a:rPr>
              <a:t>648</a:t>
            </a:r>
            <a:endParaRPr lang="it-IT" altLang="it-IT" sz="1400" b="1">
              <a:latin typeface="+mj-lt"/>
            </a:endParaRP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5440436" y="1989138"/>
            <a:ext cx="467516" cy="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1400" b="1">
                <a:latin typeface="+mj-lt"/>
              </a:rPr>
              <a:t>656</a:t>
            </a:r>
            <a:endParaRPr lang="it-IT" altLang="it-IT" sz="1400" b="1">
              <a:latin typeface="+mj-lt"/>
            </a:endParaRPr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5943674" y="1628775"/>
            <a:ext cx="467516" cy="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1400" b="1">
                <a:latin typeface="+mj-lt"/>
              </a:rPr>
              <a:t>742</a:t>
            </a:r>
            <a:endParaRPr lang="it-IT" altLang="it-IT" sz="1400" b="1">
              <a:latin typeface="+mj-lt"/>
            </a:endParaRP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6375474" y="1557338"/>
            <a:ext cx="467516" cy="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1400" b="1">
                <a:latin typeface="+mj-lt"/>
              </a:rPr>
              <a:t>757</a:t>
            </a:r>
            <a:endParaRPr lang="it-IT" altLang="it-IT" sz="1400" b="1">
              <a:latin typeface="+mj-lt"/>
            </a:endParaRPr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6880299" y="1484313"/>
            <a:ext cx="467516" cy="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1400" b="1">
                <a:latin typeface="+mj-lt"/>
              </a:rPr>
              <a:t>777</a:t>
            </a:r>
            <a:endParaRPr lang="it-IT" altLang="it-IT" sz="1400" b="1">
              <a:latin typeface="+mj-lt"/>
            </a:endParaRP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7402586" y="1608138"/>
            <a:ext cx="467516" cy="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1400" b="1">
                <a:latin typeface="+mj-lt"/>
              </a:rPr>
              <a:t>749</a:t>
            </a:r>
            <a:endParaRPr lang="it-IT" altLang="it-IT" sz="1400" b="1">
              <a:latin typeface="+mj-lt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7902649" y="1700213"/>
            <a:ext cx="467516" cy="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1400" b="1">
                <a:latin typeface="+mj-lt"/>
              </a:rPr>
              <a:t>733</a:t>
            </a:r>
            <a:endParaRPr lang="it-IT" altLang="it-IT" sz="14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815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/>
        </p:nvSpPr>
        <p:spPr bwMode="auto">
          <a:xfrm>
            <a:off x="395536" y="620688"/>
            <a:ext cx="8247509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sz="3200" dirty="0" smtClean="0">
                <a:latin typeface="Calibri" pitchFamily="34" charset="0"/>
              </a:rPr>
              <a:t>DONATORI ADULTI IN ITALIA</a:t>
            </a:r>
          </a:p>
          <a:p>
            <a:pPr algn="ctr"/>
            <a:endParaRPr lang="it-IT" sz="3200" b="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917934" y="6597352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2014</a:t>
            </a:r>
            <a:endParaRPr lang="it-IT" sz="1400" b="1" i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b="4077"/>
          <a:stretch>
            <a:fillRect/>
          </a:stretch>
        </p:blipFill>
        <p:spPr bwMode="auto">
          <a:xfrm>
            <a:off x="128489" y="1387277"/>
            <a:ext cx="4498032" cy="417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58336" y="5877272"/>
            <a:ext cx="7921907" cy="65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it-IT" altLang="it-IT" sz="1800" b="1" dirty="0">
                <a:latin typeface="Calibri" pitchFamily="34" charset="0"/>
                <a:cs typeface="Times New Roman" pitchFamily="18" charset="0"/>
              </a:rPr>
              <a:t>A fine 2014 in Italia </a:t>
            </a:r>
            <a:r>
              <a:rPr lang="it-IT" altLang="it-IT" sz="1800" b="1" dirty="0" smtClean="0">
                <a:latin typeface="Calibri" pitchFamily="34" charset="0"/>
                <a:cs typeface="Times New Roman" pitchFamily="18" charset="0"/>
              </a:rPr>
              <a:t>sono </a:t>
            </a:r>
            <a:r>
              <a:rPr lang="it-IT" altLang="it-IT" sz="1800" b="1" dirty="0">
                <a:latin typeface="Calibri" pitchFamily="34" charset="0"/>
                <a:cs typeface="Times New Roman" pitchFamily="18" charset="0"/>
              </a:rPr>
              <a:t>disponibili </a:t>
            </a:r>
            <a:r>
              <a:rPr lang="it-IT" altLang="it-IT" sz="1800" b="1" dirty="0" smtClean="0">
                <a:latin typeface="Calibri" pitchFamily="34" charset="0"/>
                <a:cs typeface="Times New Roman" pitchFamily="18" charset="0"/>
              </a:rPr>
              <a:t> 350.547 potenziali </a:t>
            </a:r>
            <a:r>
              <a:rPr lang="it-IT" altLang="it-IT" sz="1800" b="1" dirty="0">
                <a:latin typeface="Calibri" pitchFamily="34" charset="0"/>
                <a:cs typeface="Times New Roman" pitchFamily="18" charset="0"/>
              </a:rPr>
              <a:t>donatori, </a:t>
            </a:r>
          </a:p>
          <a:p>
            <a:pPr algn="ctr" eaLnBrk="0" hangingPunct="0"/>
            <a:r>
              <a:rPr lang="it-IT" altLang="it-IT" sz="1800" b="1" dirty="0">
                <a:latin typeface="Calibri" pitchFamily="34" charset="0"/>
                <a:cs typeface="Times New Roman" pitchFamily="18" charset="0"/>
              </a:rPr>
              <a:t>facenti capo a 77 Centri Donatori e 17 Registri Regionali</a:t>
            </a:r>
            <a:r>
              <a:rPr lang="it-IT" altLang="it-IT" sz="1600" b="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105666"/>
              </p:ext>
            </p:extLst>
          </p:nvPr>
        </p:nvGraphicFramePr>
        <p:xfrm>
          <a:off x="4439334" y="1484784"/>
          <a:ext cx="4203711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Foglio di lavoro" r:id="rId5" imgW="4115070" imgH="4229370" progId="Excel.Sheet.8">
                  <p:embed/>
                </p:oleObj>
              </mc:Choice>
              <mc:Fallback>
                <p:oleObj name="Foglio di lavoro" r:id="rId5" imgW="4115070" imgH="422937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334" y="1484784"/>
                        <a:ext cx="4203711" cy="4320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123728" y="1700808"/>
            <a:ext cx="100860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2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it-IT" altLang="it-IT" b="1" dirty="0">
                <a:latin typeface="Calibri" pitchFamily="34" charset="0"/>
                <a:cs typeface="Times New Roman" pitchFamily="18" charset="0"/>
              </a:rPr>
              <a:t>239.228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10099" y="4797152"/>
            <a:ext cx="883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b="1" dirty="0">
                <a:latin typeface="Calibri" pitchFamily="34" charset="0"/>
                <a:cs typeface="Times New Roman" pitchFamily="18" charset="0"/>
              </a:rPr>
              <a:t> 20.839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676329" y="5347136"/>
            <a:ext cx="89479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2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it-IT" altLang="it-IT" b="1" dirty="0">
                <a:latin typeface="Calibri" pitchFamily="34" charset="0"/>
                <a:cs typeface="Times New Roman" pitchFamily="18" charset="0"/>
              </a:rPr>
              <a:t>10.183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275856" y="3501008"/>
            <a:ext cx="883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b="1" dirty="0">
                <a:latin typeface="Calibri" pitchFamily="34" charset="0"/>
                <a:cs typeface="Times New Roman" pitchFamily="18" charset="0"/>
              </a:rPr>
              <a:t> 27.062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152378" y="2721173"/>
            <a:ext cx="89479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2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it-IT" altLang="it-IT" b="1" dirty="0">
                <a:latin typeface="Calibri" pitchFamily="34" charset="0"/>
                <a:cs typeface="Times New Roman" pitchFamily="18" charset="0"/>
              </a:rPr>
              <a:t>53.235</a:t>
            </a:r>
          </a:p>
        </p:txBody>
      </p:sp>
    </p:spTree>
    <p:extLst>
      <p:ext uri="{BB962C8B-B14F-4D97-AF65-F5344CB8AC3E}">
        <p14:creationId xmlns:p14="http://schemas.microsoft.com/office/powerpoint/2010/main" val="98739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2014</a:t>
            </a:r>
            <a:endParaRPr lang="it-IT" sz="1400" b="1" i="1" dirty="0"/>
          </a:p>
        </p:txBody>
      </p:sp>
      <p:sp>
        <p:nvSpPr>
          <p:cNvPr id="8" name="Rettangolo 7"/>
          <p:cNvSpPr/>
          <p:nvPr/>
        </p:nvSpPr>
        <p:spPr>
          <a:xfrm>
            <a:off x="144016" y="620688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latin typeface="Calibri" pitchFamily="34" charset="0"/>
              </a:rPr>
              <a:t>ISCRIZIONI (CON HLA) E DIMISSIONI NEL REGISTRO</a:t>
            </a:r>
            <a:endParaRPr lang="it-IT" sz="3200" b="1" dirty="0">
              <a:latin typeface="Calibri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  <p:graphicFrame>
        <p:nvGraphicFramePr>
          <p:cNvPr id="1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688095"/>
              </p:ext>
            </p:extLst>
          </p:nvPr>
        </p:nvGraphicFramePr>
        <p:xfrm>
          <a:off x="435134" y="1422400"/>
          <a:ext cx="8582200" cy="438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27"/>
          <p:cNvSpPr>
            <a:spLocks noChangeArrowheads="1"/>
          </p:cNvSpPr>
          <p:nvPr/>
        </p:nvSpPr>
        <p:spPr bwMode="auto">
          <a:xfrm>
            <a:off x="1850231" y="5953472"/>
            <a:ext cx="152400" cy="1524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Rectangle 1028"/>
          <p:cNvSpPr>
            <a:spLocks noChangeArrowheads="1"/>
          </p:cNvSpPr>
          <p:nvPr/>
        </p:nvSpPr>
        <p:spPr bwMode="auto">
          <a:xfrm>
            <a:off x="4973241" y="5953472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Rectangle 1030"/>
          <p:cNvSpPr>
            <a:spLocks noChangeArrowheads="1"/>
          </p:cNvSpPr>
          <p:nvPr/>
        </p:nvSpPr>
        <p:spPr bwMode="auto">
          <a:xfrm>
            <a:off x="2077640" y="5877272"/>
            <a:ext cx="11342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 b="1" dirty="0">
                <a:latin typeface="Calibri" pitchFamily="34" charset="0"/>
                <a:cs typeface="Times New Roman" pitchFamily="18" charset="0"/>
              </a:rPr>
              <a:t>Nuovi</a:t>
            </a:r>
            <a:r>
              <a:rPr lang="it-IT" altLang="it-IT" sz="1400" b="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it-IT" altLang="it-IT" sz="1400" b="1" dirty="0">
                <a:latin typeface="Calibri" pitchFamily="34" charset="0"/>
                <a:cs typeface="Times New Roman" pitchFamily="18" charset="0"/>
              </a:rPr>
              <a:t>iscritti</a:t>
            </a:r>
          </a:p>
        </p:txBody>
      </p:sp>
      <p:sp>
        <p:nvSpPr>
          <p:cNvPr id="14" name="Rectangle 1031"/>
          <p:cNvSpPr>
            <a:spLocks noChangeArrowheads="1"/>
          </p:cNvSpPr>
          <p:nvPr/>
        </p:nvSpPr>
        <p:spPr bwMode="auto">
          <a:xfrm>
            <a:off x="5278040" y="5877272"/>
            <a:ext cx="7681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 b="1" dirty="0">
                <a:latin typeface="Calibri" pitchFamily="34" charset="0"/>
                <a:cs typeface="Times New Roman" pitchFamily="18" charset="0"/>
              </a:rPr>
              <a:t>Dimessi</a:t>
            </a:r>
          </a:p>
        </p:txBody>
      </p:sp>
      <p:sp>
        <p:nvSpPr>
          <p:cNvPr id="15" name="Rectangle 1033"/>
          <p:cNvSpPr>
            <a:spLocks noChangeArrowheads="1"/>
          </p:cNvSpPr>
          <p:nvPr/>
        </p:nvSpPr>
        <p:spPr bwMode="auto">
          <a:xfrm>
            <a:off x="1115616" y="6231656"/>
            <a:ext cx="7315200" cy="293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it-IT" altLang="it-IT" sz="1300" b="1" dirty="0">
                <a:latin typeface="Calibri" pitchFamily="34" charset="0"/>
              </a:rPr>
              <a:t>* Fra i dimessi non sono stati conteggiati i donatori sottoposti a prelievo di CSE</a:t>
            </a:r>
          </a:p>
        </p:txBody>
      </p:sp>
    </p:spTree>
    <p:extLst>
      <p:ext uri="{BB962C8B-B14F-4D97-AF65-F5344CB8AC3E}">
        <p14:creationId xmlns:p14="http://schemas.microsoft.com/office/powerpoint/2010/main" val="379418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2014</a:t>
            </a:r>
            <a:endParaRPr lang="it-IT" sz="1400" b="1" i="1" dirty="0"/>
          </a:p>
        </p:txBody>
      </p:sp>
      <p:sp>
        <p:nvSpPr>
          <p:cNvPr id="58" name="Text Box 189"/>
          <p:cNvSpPr txBox="1">
            <a:spLocks noChangeArrowheads="1"/>
          </p:cNvSpPr>
          <p:nvPr/>
        </p:nvSpPr>
        <p:spPr bwMode="auto">
          <a:xfrm>
            <a:off x="251520" y="615726"/>
            <a:ext cx="866394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sz="3200" dirty="0" smtClean="0">
                <a:latin typeface="Calibri" pitchFamily="34" charset="0"/>
              </a:rPr>
              <a:t>BILANCIO POTENZIALI DONATORI PER REGIONE</a:t>
            </a:r>
            <a:endParaRPr lang="it-IT" sz="3200" dirty="0">
              <a:latin typeface="Calibri" pitchFamily="34" charset="0"/>
            </a:endParaRPr>
          </a:p>
        </p:txBody>
      </p:sp>
      <p:pic>
        <p:nvPicPr>
          <p:cNvPr id="59" name="Immagin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  <p:graphicFrame>
        <p:nvGraphicFramePr>
          <p:cNvPr id="6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783277"/>
              </p:ext>
            </p:extLst>
          </p:nvPr>
        </p:nvGraphicFramePr>
        <p:xfrm>
          <a:off x="4495800" y="1298575"/>
          <a:ext cx="4214813" cy="50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Foglio di lavoro" r:id="rId5" imgW="3329983" imgH="3947184" progId="Excel.Sheet.8">
                  <p:embed/>
                </p:oleObj>
              </mc:Choice>
              <mc:Fallback>
                <p:oleObj name="Foglio di lavoro" r:id="rId5" imgW="3329983" imgH="394718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298575"/>
                        <a:ext cx="4214813" cy="500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Group 50"/>
          <p:cNvGrpSpPr>
            <a:grpSpLocks/>
          </p:cNvGrpSpPr>
          <p:nvPr/>
        </p:nvGrpSpPr>
        <p:grpSpPr bwMode="auto">
          <a:xfrm>
            <a:off x="260350" y="1239888"/>
            <a:ext cx="3807594" cy="5324426"/>
            <a:chOff x="164" y="210"/>
            <a:chExt cx="2580" cy="3926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" y="1041"/>
              <a:ext cx="2580" cy="3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Rectangle 3"/>
            <p:cNvSpPr>
              <a:spLocks noChangeArrowheads="1"/>
            </p:cNvSpPr>
            <p:nvPr/>
          </p:nvSpPr>
          <p:spPr bwMode="auto">
            <a:xfrm>
              <a:off x="1257" y="333"/>
              <a:ext cx="76" cy="113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" name="Rectangle 4"/>
            <p:cNvSpPr>
              <a:spLocks noChangeArrowheads="1"/>
            </p:cNvSpPr>
            <p:nvPr/>
          </p:nvSpPr>
          <p:spPr bwMode="auto">
            <a:xfrm>
              <a:off x="1333" y="792"/>
              <a:ext cx="69" cy="67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Rectangle 9"/>
            <p:cNvSpPr>
              <a:spLocks noChangeArrowheads="1"/>
            </p:cNvSpPr>
            <p:nvPr/>
          </p:nvSpPr>
          <p:spPr bwMode="auto">
            <a:xfrm>
              <a:off x="1741" y="2456"/>
              <a:ext cx="75" cy="13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" name="Rectangle 10"/>
            <p:cNvSpPr>
              <a:spLocks noChangeArrowheads="1"/>
            </p:cNvSpPr>
            <p:nvPr/>
          </p:nvSpPr>
          <p:spPr bwMode="auto">
            <a:xfrm>
              <a:off x="1816" y="2478"/>
              <a:ext cx="70" cy="1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" name="Rectangle 11"/>
            <p:cNvSpPr>
              <a:spLocks noChangeArrowheads="1"/>
            </p:cNvSpPr>
            <p:nvPr/>
          </p:nvSpPr>
          <p:spPr bwMode="auto">
            <a:xfrm>
              <a:off x="2118" y="2692"/>
              <a:ext cx="69" cy="273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" name="Rectangle 12"/>
            <p:cNvSpPr>
              <a:spLocks noChangeArrowheads="1"/>
            </p:cNvSpPr>
            <p:nvPr/>
          </p:nvSpPr>
          <p:spPr bwMode="auto">
            <a:xfrm>
              <a:off x="2187" y="2895"/>
              <a:ext cx="70" cy="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0" name="Rectangle 13"/>
            <p:cNvSpPr>
              <a:spLocks noChangeArrowheads="1"/>
            </p:cNvSpPr>
            <p:nvPr/>
          </p:nvSpPr>
          <p:spPr bwMode="auto">
            <a:xfrm>
              <a:off x="2204" y="3067"/>
              <a:ext cx="75" cy="193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" name="Rectangle 14"/>
            <p:cNvSpPr>
              <a:spLocks noChangeArrowheads="1"/>
            </p:cNvSpPr>
            <p:nvPr/>
          </p:nvSpPr>
          <p:spPr bwMode="auto">
            <a:xfrm>
              <a:off x="2279" y="3026"/>
              <a:ext cx="70" cy="2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" name="Rectangle 15"/>
            <p:cNvSpPr>
              <a:spLocks noChangeArrowheads="1"/>
            </p:cNvSpPr>
            <p:nvPr/>
          </p:nvSpPr>
          <p:spPr bwMode="auto">
            <a:xfrm>
              <a:off x="1816" y="2765"/>
              <a:ext cx="76" cy="1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3" name="Rectangle 16"/>
            <p:cNvSpPr>
              <a:spLocks noChangeArrowheads="1"/>
            </p:cNvSpPr>
            <p:nvPr/>
          </p:nvSpPr>
          <p:spPr bwMode="auto">
            <a:xfrm>
              <a:off x="1892" y="2728"/>
              <a:ext cx="70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4" name="Rectangle 17"/>
            <p:cNvSpPr>
              <a:spLocks noChangeArrowheads="1"/>
            </p:cNvSpPr>
            <p:nvPr/>
          </p:nvSpPr>
          <p:spPr bwMode="auto">
            <a:xfrm>
              <a:off x="1029" y="352"/>
              <a:ext cx="75" cy="144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5" name="Rectangle 18"/>
            <p:cNvSpPr>
              <a:spLocks noChangeArrowheads="1"/>
            </p:cNvSpPr>
            <p:nvPr/>
          </p:nvSpPr>
          <p:spPr bwMode="auto">
            <a:xfrm>
              <a:off x="1104" y="1261"/>
              <a:ext cx="71" cy="5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auto">
            <a:xfrm>
              <a:off x="1430" y="2269"/>
              <a:ext cx="70" cy="321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" name="Rectangle 20"/>
            <p:cNvSpPr>
              <a:spLocks noChangeArrowheads="1"/>
            </p:cNvSpPr>
            <p:nvPr/>
          </p:nvSpPr>
          <p:spPr bwMode="auto">
            <a:xfrm>
              <a:off x="1500" y="2274"/>
              <a:ext cx="70" cy="31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8" name="Rectangle 21"/>
            <p:cNvSpPr>
              <a:spLocks noChangeArrowheads="1"/>
            </p:cNvSpPr>
            <p:nvPr/>
          </p:nvSpPr>
          <p:spPr bwMode="auto">
            <a:xfrm>
              <a:off x="655" y="1353"/>
              <a:ext cx="75" cy="46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9" name="Rectangle 22"/>
            <p:cNvSpPr>
              <a:spLocks noChangeArrowheads="1"/>
            </p:cNvSpPr>
            <p:nvPr/>
          </p:nvSpPr>
          <p:spPr bwMode="auto">
            <a:xfrm>
              <a:off x="730" y="1450"/>
              <a:ext cx="70" cy="3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" name="Rectangle 23"/>
            <p:cNvSpPr>
              <a:spLocks noChangeArrowheads="1"/>
            </p:cNvSpPr>
            <p:nvPr/>
          </p:nvSpPr>
          <p:spPr bwMode="auto">
            <a:xfrm>
              <a:off x="843" y="977"/>
              <a:ext cx="70" cy="58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" name="Rectangle 24"/>
            <p:cNvSpPr>
              <a:spLocks noChangeArrowheads="1"/>
            </p:cNvSpPr>
            <p:nvPr/>
          </p:nvSpPr>
          <p:spPr bwMode="auto">
            <a:xfrm>
              <a:off x="913" y="336"/>
              <a:ext cx="70" cy="12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" name="Rectangle 25"/>
            <p:cNvSpPr>
              <a:spLocks noChangeArrowheads="1"/>
            </p:cNvSpPr>
            <p:nvPr/>
          </p:nvSpPr>
          <p:spPr bwMode="auto">
            <a:xfrm>
              <a:off x="1499" y="1974"/>
              <a:ext cx="76" cy="144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3" name="Rectangle 26"/>
            <p:cNvSpPr>
              <a:spLocks noChangeArrowheads="1"/>
            </p:cNvSpPr>
            <p:nvPr/>
          </p:nvSpPr>
          <p:spPr bwMode="auto">
            <a:xfrm>
              <a:off x="1575" y="1981"/>
              <a:ext cx="69" cy="1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4" name="Rectangle 27"/>
            <p:cNvSpPr>
              <a:spLocks noChangeArrowheads="1"/>
            </p:cNvSpPr>
            <p:nvPr/>
          </p:nvSpPr>
          <p:spPr bwMode="auto">
            <a:xfrm>
              <a:off x="483" y="210"/>
              <a:ext cx="75" cy="147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" name="Rectangle 28"/>
            <p:cNvSpPr>
              <a:spLocks noChangeArrowheads="1"/>
            </p:cNvSpPr>
            <p:nvPr/>
          </p:nvSpPr>
          <p:spPr bwMode="auto">
            <a:xfrm>
              <a:off x="558" y="1307"/>
              <a:ext cx="70" cy="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" name="Rectangle 29"/>
            <p:cNvSpPr>
              <a:spLocks noChangeArrowheads="1"/>
            </p:cNvSpPr>
            <p:nvPr/>
          </p:nvSpPr>
          <p:spPr bwMode="auto">
            <a:xfrm>
              <a:off x="2232" y="2024"/>
              <a:ext cx="70" cy="74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7" name="Rectangle 30"/>
            <p:cNvSpPr>
              <a:spLocks noChangeArrowheads="1"/>
            </p:cNvSpPr>
            <p:nvPr/>
          </p:nvSpPr>
          <p:spPr bwMode="auto">
            <a:xfrm>
              <a:off x="2298" y="2447"/>
              <a:ext cx="70" cy="3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8" name="Rectangle 31"/>
            <p:cNvSpPr>
              <a:spLocks noChangeArrowheads="1"/>
            </p:cNvSpPr>
            <p:nvPr/>
          </p:nvSpPr>
          <p:spPr bwMode="auto">
            <a:xfrm>
              <a:off x="647" y="2775"/>
              <a:ext cx="75" cy="28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9" name="Rectangle 32"/>
            <p:cNvSpPr>
              <a:spLocks noChangeArrowheads="1"/>
            </p:cNvSpPr>
            <p:nvPr/>
          </p:nvSpPr>
          <p:spPr bwMode="auto">
            <a:xfrm>
              <a:off x="720" y="2555"/>
              <a:ext cx="70" cy="51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744" y="3373"/>
              <a:ext cx="75" cy="40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" name="Rectangle 34"/>
            <p:cNvSpPr>
              <a:spLocks noChangeArrowheads="1"/>
            </p:cNvSpPr>
            <p:nvPr/>
          </p:nvSpPr>
          <p:spPr bwMode="auto">
            <a:xfrm>
              <a:off x="1820" y="3572"/>
              <a:ext cx="70" cy="20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112" y="1908"/>
              <a:ext cx="75" cy="31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" name="Rectangle 36"/>
            <p:cNvSpPr>
              <a:spLocks noChangeArrowheads="1"/>
            </p:cNvSpPr>
            <p:nvPr/>
          </p:nvSpPr>
          <p:spPr bwMode="auto">
            <a:xfrm>
              <a:off x="1187" y="1752"/>
              <a:ext cx="70" cy="47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4" name="Rectangle 37"/>
            <p:cNvSpPr>
              <a:spLocks noChangeArrowheads="1"/>
            </p:cNvSpPr>
            <p:nvPr/>
          </p:nvSpPr>
          <p:spPr bwMode="auto">
            <a:xfrm>
              <a:off x="1860" y="778"/>
              <a:ext cx="69" cy="261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5" name="Rectangle 38"/>
            <p:cNvSpPr>
              <a:spLocks noChangeArrowheads="1"/>
            </p:cNvSpPr>
            <p:nvPr/>
          </p:nvSpPr>
          <p:spPr bwMode="auto">
            <a:xfrm>
              <a:off x="1929" y="955"/>
              <a:ext cx="70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6" name="Rectangle 39"/>
            <p:cNvSpPr>
              <a:spLocks noChangeArrowheads="1"/>
            </p:cNvSpPr>
            <p:nvPr/>
          </p:nvSpPr>
          <p:spPr bwMode="auto">
            <a:xfrm>
              <a:off x="1860" y="1104"/>
              <a:ext cx="75" cy="243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7" name="Rectangle 40"/>
            <p:cNvSpPr>
              <a:spLocks noChangeArrowheads="1"/>
            </p:cNvSpPr>
            <p:nvPr/>
          </p:nvSpPr>
          <p:spPr bwMode="auto">
            <a:xfrm>
              <a:off x="1935" y="1297"/>
              <a:ext cx="70" cy="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8" name="Rectangle 41"/>
            <p:cNvSpPr>
              <a:spLocks noChangeArrowheads="1"/>
            </p:cNvSpPr>
            <p:nvPr/>
          </p:nvSpPr>
          <p:spPr bwMode="auto">
            <a:xfrm>
              <a:off x="1430" y="2129"/>
              <a:ext cx="70" cy="9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9" name="Rectangle 42"/>
            <p:cNvSpPr>
              <a:spLocks noChangeArrowheads="1"/>
            </p:cNvSpPr>
            <p:nvPr/>
          </p:nvSpPr>
          <p:spPr bwMode="auto">
            <a:xfrm>
              <a:off x="284" y="1439"/>
              <a:ext cx="70" cy="13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0" name="Rectangle 43"/>
            <p:cNvSpPr>
              <a:spLocks noChangeArrowheads="1"/>
            </p:cNvSpPr>
            <p:nvPr/>
          </p:nvSpPr>
          <p:spPr bwMode="auto">
            <a:xfrm>
              <a:off x="357" y="1428"/>
              <a:ext cx="70" cy="2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1" name="Rectangle 44"/>
            <p:cNvSpPr>
              <a:spLocks noChangeArrowheads="1"/>
            </p:cNvSpPr>
            <p:nvPr/>
          </p:nvSpPr>
          <p:spPr bwMode="auto">
            <a:xfrm>
              <a:off x="1460" y="979"/>
              <a:ext cx="75" cy="39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2" name="Text Box 45"/>
            <p:cNvSpPr txBox="1">
              <a:spLocks noChangeArrowheads="1"/>
            </p:cNvSpPr>
            <p:nvPr/>
          </p:nvSpPr>
          <p:spPr bwMode="auto">
            <a:xfrm>
              <a:off x="1978" y="944"/>
              <a:ext cx="53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000" b="0">
                  <a:latin typeface="Tahoma" pitchFamily="34" charset="0"/>
                </a:rPr>
                <a:t>Prov. BZ</a:t>
              </a:r>
            </a:p>
          </p:txBody>
        </p:sp>
        <p:sp>
          <p:nvSpPr>
            <p:cNvPr id="103" name="Text Box 46"/>
            <p:cNvSpPr txBox="1">
              <a:spLocks noChangeArrowheads="1"/>
            </p:cNvSpPr>
            <p:nvPr/>
          </p:nvSpPr>
          <p:spPr bwMode="auto">
            <a:xfrm>
              <a:off x="1983" y="1252"/>
              <a:ext cx="48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000" b="0">
                  <a:latin typeface="Tahoma" pitchFamily="34" charset="0"/>
                </a:rPr>
                <a:t>Prov. TN</a:t>
              </a:r>
            </a:p>
          </p:txBody>
        </p:sp>
        <p:sp>
          <p:nvSpPr>
            <p:cNvPr id="104" name="Rectangle 47"/>
            <p:cNvSpPr>
              <a:spLocks noChangeArrowheads="1"/>
            </p:cNvSpPr>
            <p:nvPr/>
          </p:nvSpPr>
          <p:spPr bwMode="auto">
            <a:xfrm>
              <a:off x="1526" y="1167"/>
              <a:ext cx="70" cy="21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5" name="Rectangle 48"/>
            <p:cNvSpPr>
              <a:spLocks noChangeArrowheads="1"/>
            </p:cNvSpPr>
            <p:nvPr/>
          </p:nvSpPr>
          <p:spPr bwMode="auto">
            <a:xfrm>
              <a:off x="1349" y="2226"/>
              <a:ext cx="75" cy="1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6" name="CasellaDiTesto 105"/>
          <p:cNvSpPr txBox="1"/>
          <p:nvPr/>
        </p:nvSpPr>
        <p:spPr>
          <a:xfrm>
            <a:off x="4063380" y="6319767"/>
            <a:ext cx="50099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/>
              <a:t>*Fra i dimessi non sono stati conteggiati i donatori sottoposti a prelievo di CSE  </a:t>
            </a:r>
            <a:endParaRPr lang="it-IT" sz="1100" b="1" dirty="0"/>
          </a:p>
        </p:txBody>
      </p:sp>
    </p:spTree>
    <p:extLst>
      <p:ext uri="{BB962C8B-B14F-4D97-AF65-F5344CB8AC3E}">
        <p14:creationId xmlns:p14="http://schemas.microsoft.com/office/powerpoint/2010/main" val="195278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55"/>
          <p:cNvSpPr txBox="1">
            <a:spLocks noChangeArrowheads="1"/>
          </p:cNvSpPr>
          <p:nvPr/>
        </p:nvSpPr>
        <p:spPr bwMode="auto">
          <a:xfrm>
            <a:off x="15577" y="620688"/>
            <a:ext cx="914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sz="3200" dirty="0" smtClean="0">
                <a:latin typeface="Calibri" pitchFamily="34" charset="0"/>
              </a:rPr>
              <a:t>CAUSE DI DIMISSIONE DEI DONATORI IBMDR </a:t>
            </a:r>
            <a:endParaRPr lang="it-IT" sz="3200" dirty="0">
              <a:latin typeface="Calibri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2014</a:t>
            </a:r>
            <a:endParaRPr lang="it-IT" sz="1400" b="1" i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  <p:sp>
        <p:nvSpPr>
          <p:cNvPr id="14" name="Rectangle 1028"/>
          <p:cNvSpPr>
            <a:spLocks noChangeArrowheads="1"/>
          </p:cNvSpPr>
          <p:nvPr/>
        </p:nvSpPr>
        <p:spPr bwMode="auto">
          <a:xfrm>
            <a:off x="2414588" y="5626100"/>
            <a:ext cx="134937" cy="153988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Rectangle 1029"/>
          <p:cNvSpPr>
            <a:spLocks noChangeArrowheads="1"/>
          </p:cNvSpPr>
          <p:nvPr/>
        </p:nvSpPr>
        <p:spPr bwMode="auto">
          <a:xfrm>
            <a:off x="2843808" y="5591175"/>
            <a:ext cx="2053555" cy="293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200" b="1" dirty="0">
                <a:latin typeface="+mn-lt"/>
              </a:rPr>
              <a:t>Raggiunti limiti di età </a:t>
            </a:r>
          </a:p>
        </p:txBody>
      </p:sp>
      <p:sp>
        <p:nvSpPr>
          <p:cNvPr id="16" name="Rectangle 1030"/>
          <p:cNvSpPr>
            <a:spLocks noChangeArrowheads="1"/>
          </p:cNvSpPr>
          <p:nvPr/>
        </p:nvSpPr>
        <p:spPr bwMode="auto">
          <a:xfrm>
            <a:off x="2406650" y="5918200"/>
            <a:ext cx="131763" cy="15398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Rectangle 1031"/>
          <p:cNvSpPr>
            <a:spLocks noChangeArrowheads="1"/>
          </p:cNvSpPr>
          <p:nvPr/>
        </p:nvSpPr>
        <p:spPr bwMode="auto">
          <a:xfrm>
            <a:off x="2687638" y="5867400"/>
            <a:ext cx="1152525" cy="293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it-IT" altLang="it-IT" sz="1200" b="1" dirty="0">
                <a:latin typeface="+mn-lt"/>
              </a:rPr>
              <a:t>Inidoneità</a:t>
            </a:r>
          </a:p>
        </p:txBody>
      </p:sp>
      <p:sp>
        <p:nvSpPr>
          <p:cNvPr id="18" name="Rectangle 1032"/>
          <p:cNvSpPr>
            <a:spLocks noChangeArrowheads="1"/>
          </p:cNvSpPr>
          <p:nvPr/>
        </p:nvSpPr>
        <p:spPr bwMode="auto">
          <a:xfrm>
            <a:off x="5045075" y="5645150"/>
            <a:ext cx="133350" cy="15398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it-IT" altLang="it-IT" sz="1200">
              <a:solidFill>
                <a:schemeClr val="accent2"/>
              </a:solidFill>
            </a:endParaRPr>
          </a:p>
        </p:txBody>
      </p:sp>
      <p:sp>
        <p:nvSpPr>
          <p:cNvPr id="19" name="Rectangle 1033"/>
          <p:cNvSpPr>
            <a:spLocks noChangeArrowheads="1"/>
          </p:cNvSpPr>
          <p:nvPr/>
        </p:nvSpPr>
        <p:spPr bwMode="auto">
          <a:xfrm>
            <a:off x="5292080" y="5592763"/>
            <a:ext cx="1624012" cy="293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it-IT" altLang="it-IT" sz="1200" b="1" dirty="0">
                <a:latin typeface="+mj-lt"/>
              </a:rPr>
              <a:t>Ritiro consenso</a:t>
            </a:r>
          </a:p>
        </p:txBody>
      </p:sp>
      <p:sp>
        <p:nvSpPr>
          <p:cNvPr id="20" name="Rectangle 1034"/>
          <p:cNvSpPr>
            <a:spLocks noChangeArrowheads="1"/>
          </p:cNvSpPr>
          <p:nvPr/>
        </p:nvSpPr>
        <p:spPr bwMode="auto">
          <a:xfrm>
            <a:off x="5045075" y="5969000"/>
            <a:ext cx="133350" cy="152400"/>
          </a:xfrm>
          <a:prstGeom prst="rect">
            <a:avLst/>
          </a:prstGeom>
          <a:solidFill>
            <a:srgbClr val="F8C23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Rectangle 1035"/>
          <p:cNvSpPr>
            <a:spLocks noChangeArrowheads="1"/>
          </p:cNvSpPr>
          <p:nvPr/>
        </p:nvSpPr>
        <p:spPr bwMode="auto">
          <a:xfrm>
            <a:off x="5340003" y="5877272"/>
            <a:ext cx="1392237" cy="293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it-IT" altLang="it-IT" sz="1200" b="1" dirty="0">
                <a:latin typeface="+mj-lt"/>
              </a:rPr>
              <a:t>Irreperibilità</a:t>
            </a:r>
          </a:p>
        </p:txBody>
      </p:sp>
      <p:graphicFrame>
        <p:nvGraphicFramePr>
          <p:cNvPr id="22" name="Object 10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587003"/>
              </p:ext>
            </p:extLst>
          </p:nvPr>
        </p:nvGraphicFramePr>
        <p:xfrm>
          <a:off x="323528" y="1308075"/>
          <a:ext cx="8415338" cy="422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CasellaDiTesto 22"/>
          <p:cNvSpPr txBox="1"/>
          <p:nvPr/>
        </p:nvSpPr>
        <p:spPr>
          <a:xfrm>
            <a:off x="6660232" y="4797152"/>
            <a:ext cx="42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2%</a:t>
            </a:r>
            <a:endParaRPr lang="it-IT" sz="12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038553" y="465313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5%</a:t>
            </a:r>
            <a:endParaRPr lang="it-IT" sz="12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225580" y="4788186"/>
            <a:ext cx="449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2%</a:t>
            </a:r>
            <a:endParaRPr lang="it-IT" sz="12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7396459" y="4827987"/>
            <a:ext cx="557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2%</a:t>
            </a:r>
            <a:endParaRPr lang="it-IT" sz="12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7812360" y="4376137"/>
            <a:ext cx="434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9%</a:t>
            </a:r>
            <a:endParaRPr lang="it-IT" sz="1200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7954242" y="4566935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6%</a:t>
            </a:r>
            <a:endParaRPr lang="it-IT" sz="1200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8246542" y="4788186"/>
            <a:ext cx="64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4%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322550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66800" y="620688"/>
            <a:ext cx="74406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sz="3200" dirty="0" smtClean="0">
                <a:latin typeface="Calibri" pitchFamily="34" charset="0"/>
              </a:rPr>
              <a:t>ETÀ DEI POTENZIALI DONATORI IBMDR</a:t>
            </a:r>
            <a:endParaRPr lang="it-IT" sz="3200" dirty="0">
              <a:latin typeface="Calibri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2014</a:t>
            </a:r>
            <a:endParaRPr lang="it-IT" sz="1400" b="1" i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538181"/>
              </p:ext>
            </p:extLst>
          </p:nvPr>
        </p:nvGraphicFramePr>
        <p:xfrm>
          <a:off x="914400" y="1436712"/>
          <a:ext cx="7310438" cy="460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Grafico" r:id="rId4" imgW="6153300" imgH="3877034" progId="MSGraph.Chart.8">
                  <p:embed followColorScheme="full"/>
                </p:oleObj>
              </mc:Choice>
              <mc:Fallback>
                <p:oleObj name="Grafico" r:id="rId4" imgW="6153300" imgH="387703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36712"/>
                        <a:ext cx="7310438" cy="460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980281" y="5999187"/>
            <a:ext cx="152400" cy="15081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96181" y="5900762"/>
            <a:ext cx="12636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400" b="1">
                <a:latin typeface="+mj-lt"/>
              </a:rPr>
              <a:t>18-25 anni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764631" y="5999187"/>
            <a:ext cx="150813" cy="1508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026569" y="5900762"/>
            <a:ext cx="126206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400" b="1">
                <a:latin typeface="+mj-lt"/>
              </a:rPr>
              <a:t>26-35 anni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820444" y="5999187"/>
            <a:ext cx="155575" cy="150813"/>
          </a:xfrm>
          <a:prstGeom prst="rect">
            <a:avLst/>
          </a:prstGeom>
          <a:solidFill>
            <a:srgbClr val="FBA73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083969" y="5900762"/>
            <a:ext cx="12604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400" b="1">
                <a:latin typeface="+mj-lt"/>
              </a:rPr>
              <a:t>36-45 anni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662738" y="5999187"/>
            <a:ext cx="150812" cy="15081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836569" y="5900762"/>
            <a:ext cx="126206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400" b="1" dirty="0">
                <a:latin typeface="+mj-lt"/>
              </a:rPr>
              <a:t>46-54 anni</a:t>
            </a:r>
          </a:p>
        </p:txBody>
      </p:sp>
    </p:spTree>
    <p:extLst>
      <p:ext uri="{BB962C8B-B14F-4D97-AF65-F5344CB8AC3E}">
        <p14:creationId xmlns:p14="http://schemas.microsoft.com/office/powerpoint/2010/main" val="275603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916600" y="620688"/>
            <a:ext cx="3482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smtClean="0">
                <a:latin typeface="Calibri" pitchFamily="34" charset="0"/>
              </a:rPr>
              <a:t>DONAZIONI IBMDR</a:t>
            </a:r>
            <a:endParaRPr lang="it-IT" sz="3200" b="1" dirty="0">
              <a:latin typeface="Calibri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2014</a:t>
            </a:r>
            <a:endParaRPr lang="it-IT" sz="1400" b="1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212472"/>
              </p:ext>
            </p:extLst>
          </p:nvPr>
        </p:nvGraphicFramePr>
        <p:xfrm>
          <a:off x="200424" y="1501775"/>
          <a:ext cx="8696902" cy="459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Grafico" r:id="rId4" imgW="7200900" imgH="4343400" progId="MSGraph.Chart.8">
                  <p:embed/>
                </p:oleObj>
              </mc:Choice>
              <mc:Fallback>
                <p:oleObj name="Grafico" r:id="rId4" imgW="7200900" imgH="4343400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424" y="1501775"/>
                        <a:ext cx="8696902" cy="4591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53816" y="1950492"/>
            <a:ext cx="2534300" cy="3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500" b="1" dirty="0">
                <a:latin typeface="+mj-lt"/>
              </a:rPr>
              <a:t>a favore di </a:t>
            </a:r>
            <a:r>
              <a:rPr lang="it-IT" altLang="it-IT" sz="1500" b="1" dirty="0" err="1">
                <a:latin typeface="+mj-lt"/>
              </a:rPr>
              <a:t>paz</a:t>
            </a:r>
            <a:r>
              <a:rPr lang="it-IT" altLang="it-IT" sz="1500" b="1" dirty="0">
                <a:latin typeface="+mj-lt"/>
              </a:rPr>
              <a:t>. internazionali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53816" y="1556792"/>
            <a:ext cx="2028457" cy="3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500" b="1" dirty="0">
                <a:latin typeface="+mj-lt"/>
              </a:rPr>
              <a:t>a favore di  </a:t>
            </a:r>
            <a:r>
              <a:rPr lang="it-IT" altLang="it-IT" sz="1500" b="1" dirty="0" err="1">
                <a:latin typeface="+mj-lt"/>
              </a:rPr>
              <a:t>paz</a:t>
            </a:r>
            <a:r>
              <a:rPr lang="it-IT" altLang="it-IT" sz="1500" b="1" dirty="0">
                <a:latin typeface="+mj-lt"/>
              </a:rPr>
              <a:t>. italiani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1115616" y="1736180"/>
            <a:ext cx="762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453754" y="1674267"/>
            <a:ext cx="92075" cy="106363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15616" y="2121942"/>
            <a:ext cx="762000" cy="0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1431529" y="2058442"/>
            <a:ext cx="133350" cy="123825"/>
          </a:xfrm>
          <a:prstGeom prst="ellipse">
            <a:avLst/>
          </a:prstGeom>
          <a:solidFill>
            <a:srgbClr val="99CC00"/>
          </a:solidFill>
          <a:ln w="9525">
            <a:solidFill>
              <a:srgbClr val="99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10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ChangeArrowheads="1"/>
          </p:cNvSpPr>
          <p:nvPr/>
        </p:nvSpPr>
        <p:spPr bwMode="auto">
          <a:xfrm>
            <a:off x="755576" y="620688"/>
            <a:ext cx="79208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/>
          <a:p>
            <a:pPr algn="ctr" defTabSz="957263" eaLnBrk="0" hangingPunct="0"/>
            <a:r>
              <a:rPr lang="it-IT" sz="3200" b="1" dirty="0" smtClean="0">
                <a:latin typeface="Calibri" pitchFamily="34" charset="0"/>
              </a:rPr>
              <a:t>CARATTERISTICHE DONATORI IBMDR</a:t>
            </a:r>
            <a:endParaRPr lang="it-IT" sz="3200" b="1" dirty="0">
              <a:latin typeface="Calibri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2014</a:t>
            </a:r>
            <a:endParaRPr lang="it-IT" sz="1400" b="1" i="1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  <p:sp>
        <p:nvSpPr>
          <p:cNvPr id="15" name="Rectangle 1029"/>
          <p:cNvSpPr>
            <a:spLocks noChangeArrowheads="1"/>
          </p:cNvSpPr>
          <p:nvPr/>
        </p:nvSpPr>
        <p:spPr bwMode="auto">
          <a:xfrm>
            <a:off x="1840433" y="5936200"/>
            <a:ext cx="670991" cy="28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200" b="1" dirty="0">
                <a:latin typeface="Calibri" pitchFamily="34" charset="0"/>
                <a:cs typeface="Times New Roman" pitchFamily="18" charset="0"/>
              </a:rPr>
              <a:t>F = 48</a:t>
            </a:r>
          </a:p>
        </p:txBody>
      </p:sp>
      <p:sp>
        <p:nvSpPr>
          <p:cNvPr id="16" name="Rectangle 1031"/>
          <p:cNvSpPr>
            <a:spLocks noChangeArrowheads="1"/>
          </p:cNvSpPr>
          <p:nvPr/>
        </p:nvSpPr>
        <p:spPr bwMode="auto">
          <a:xfrm>
            <a:off x="3749054" y="5936200"/>
            <a:ext cx="854696" cy="28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200" b="1" dirty="0">
                <a:latin typeface="Calibri" pitchFamily="34" charset="0"/>
                <a:cs typeface="Times New Roman" pitchFamily="18" charset="0"/>
              </a:rPr>
              <a:t>M = 121</a:t>
            </a:r>
          </a:p>
        </p:txBody>
      </p:sp>
      <p:graphicFrame>
        <p:nvGraphicFramePr>
          <p:cNvPr id="17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136954"/>
              </p:ext>
            </p:extLst>
          </p:nvPr>
        </p:nvGraphicFramePr>
        <p:xfrm>
          <a:off x="634968" y="1813462"/>
          <a:ext cx="5154645" cy="408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Grafico" r:id="rId4" imgW="5010302" imgH="3886200" progId="MSGraph.Chart.8">
                  <p:embed followColorScheme="full"/>
                </p:oleObj>
              </mc:Choice>
              <mc:Fallback>
                <p:oleObj name="Grafico" r:id="rId4" imgW="5010302" imgH="38862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968" y="1813462"/>
                        <a:ext cx="5154645" cy="4081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206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20" y="4800600"/>
            <a:ext cx="156927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2071"/>
          <p:cNvSpPr>
            <a:spLocks noChangeArrowheads="1"/>
          </p:cNvSpPr>
          <p:nvPr/>
        </p:nvSpPr>
        <p:spPr bwMode="auto">
          <a:xfrm>
            <a:off x="6586108" y="5462200"/>
            <a:ext cx="4532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200" b="1" dirty="0">
                <a:latin typeface="Calibri" pitchFamily="34" charset="0"/>
                <a:cs typeface="Times New Roman" pitchFamily="18" charset="0"/>
              </a:rPr>
              <a:t>72%</a:t>
            </a:r>
          </a:p>
        </p:txBody>
      </p:sp>
      <p:sp>
        <p:nvSpPr>
          <p:cNvPr id="20" name="Rectangle 2072"/>
          <p:cNvSpPr>
            <a:spLocks noChangeArrowheads="1"/>
          </p:cNvSpPr>
          <p:nvPr/>
        </p:nvSpPr>
        <p:spPr bwMode="auto">
          <a:xfrm>
            <a:off x="8239999" y="5486400"/>
            <a:ext cx="5277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200" b="1" dirty="0">
                <a:latin typeface="+mj-lt"/>
                <a:cs typeface="Times New Roman" pitchFamily="18" charset="0"/>
              </a:rPr>
              <a:t>28%</a:t>
            </a:r>
          </a:p>
        </p:txBody>
      </p:sp>
      <p:sp>
        <p:nvSpPr>
          <p:cNvPr id="21" name="Line 2077"/>
          <p:cNvSpPr>
            <a:spLocks noChangeShapeType="1"/>
          </p:cNvSpPr>
          <p:nvPr/>
        </p:nvSpPr>
        <p:spPr bwMode="auto">
          <a:xfrm>
            <a:off x="1153306" y="6106062"/>
            <a:ext cx="523093" cy="0"/>
          </a:xfrm>
          <a:prstGeom prst="line">
            <a:avLst/>
          </a:prstGeom>
          <a:noFill/>
          <a:ln w="19050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" name="Line 2078"/>
          <p:cNvSpPr>
            <a:spLocks noChangeShapeType="1"/>
          </p:cNvSpPr>
          <p:nvPr/>
        </p:nvSpPr>
        <p:spPr bwMode="auto">
          <a:xfrm>
            <a:off x="3134506" y="6106062"/>
            <a:ext cx="523093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" name="Text Box 1032"/>
          <p:cNvSpPr txBox="1">
            <a:spLocks noChangeArrowheads="1"/>
          </p:cNvSpPr>
          <p:nvPr/>
        </p:nvSpPr>
        <p:spPr bwMode="auto">
          <a:xfrm>
            <a:off x="1061698" y="1340768"/>
            <a:ext cx="3542052" cy="46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66" tIns="47883" rIns="95766" bIns="478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200" b="1" dirty="0">
                <a:latin typeface="Calibri" pitchFamily="34" charset="0"/>
                <a:cs typeface="Times New Roman" pitchFamily="18" charset="0"/>
              </a:rPr>
              <a:t>Età Media M: 34 anni</a:t>
            </a:r>
          </a:p>
          <a:p>
            <a:pPr eaLnBrk="0" hangingPunct="0"/>
            <a:r>
              <a:rPr lang="it-IT" altLang="it-IT" sz="1200" b="1" dirty="0">
                <a:latin typeface="Calibri" pitchFamily="34" charset="0"/>
                <a:cs typeface="Times New Roman" pitchFamily="18" charset="0"/>
              </a:rPr>
              <a:t>                     F:  28 anni </a:t>
            </a:r>
          </a:p>
        </p:txBody>
      </p:sp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6374662" y="3657600"/>
            <a:ext cx="25407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200" b="1" dirty="0">
                <a:latin typeface="+mj-lt"/>
              </a:rPr>
              <a:t>Donatori reclutati con HLA completo </a:t>
            </a:r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6132282" y="3771900"/>
            <a:ext cx="149455" cy="152400"/>
          </a:xfrm>
          <a:prstGeom prst="rect">
            <a:avLst/>
          </a:prstGeom>
          <a:solidFill>
            <a:srgbClr val="88B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it-IT" altLang="it-IT" sz="1200"/>
          </a:p>
        </p:txBody>
      </p:sp>
      <p:graphicFrame>
        <p:nvGraphicFramePr>
          <p:cNvPr id="26" name="Object 2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713824"/>
              </p:ext>
            </p:extLst>
          </p:nvPr>
        </p:nvGraphicFramePr>
        <p:xfrm>
          <a:off x="5795271" y="1537843"/>
          <a:ext cx="3348729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Grafico" r:id="rId7" imgW="4896180" imgH="3010080" progId="MSGraph.Chart.8">
                  <p:embed followColorScheme="full"/>
                </p:oleObj>
              </mc:Choice>
              <mc:Fallback>
                <p:oleObj name="Grafico" r:id="rId7" imgW="4896180" imgH="30100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271" y="1537843"/>
                        <a:ext cx="3348729" cy="210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6374662" y="3962400"/>
            <a:ext cx="25407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200" b="1" dirty="0">
                <a:latin typeface="+mn-lt"/>
              </a:rPr>
              <a:t>Donatori riqualificati </a:t>
            </a:r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6132282" y="4076700"/>
            <a:ext cx="149455" cy="152400"/>
          </a:xfrm>
          <a:prstGeom prst="rect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it-IT" altLang="it-IT" sz="1200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6374662" y="4305300"/>
            <a:ext cx="25407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it-IT" altLang="it-IT" sz="1200" b="1" dirty="0">
                <a:latin typeface="+mj-lt"/>
              </a:rPr>
              <a:t>Donatori non riqualificati </a:t>
            </a: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6132282" y="4419600"/>
            <a:ext cx="149455" cy="1524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it-IT" altLang="it-IT" sz="1200"/>
          </a:p>
        </p:txBody>
      </p:sp>
      <p:sp>
        <p:nvSpPr>
          <p:cNvPr id="31" name="AutoShape 229"/>
          <p:cNvSpPr>
            <a:spLocks/>
          </p:cNvSpPr>
          <p:nvPr/>
        </p:nvSpPr>
        <p:spPr bwMode="auto">
          <a:xfrm>
            <a:off x="2555776" y="1391816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altLang="it-IT" b="1">
              <a:latin typeface="+mj-lt"/>
            </a:endParaRPr>
          </a:p>
        </p:txBody>
      </p:sp>
      <p:sp>
        <p:nvSpPr>
          <p:cNvPr id="32" name="Rectangle 230"/>
          <p:cNvSpPr>
            <a:spLocks noChangeArrowheads="1"/>
          </p:cNvSpPr>
          <p:nvPr/>
        </p:nvSpPr>
        <p:spPr bwMode="auto">
          <a:xfrm>
            <a:off x="2627784" y="1429916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 b="1" dirty="0">
                <a:latin typeface="+mj-lt"/>
                <a:cs typeface="Times New Roman" pitchFamily="18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43502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8" y="1196752"/>
            <a:ext cx="43100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884312" y="1919064"/>
            <a:ext cx="2895600" cy="3886200"/>
            <a:chOff x="914400" y="1371600"/>
            <a:chExt cx="2895600" cy="3886200"/>
          </a:xfrm>
        </p:grpSpPr>
        <p:sp>
          <p:nvSpPr>
            <p:cNvPr id="4" name="AutoShape 1220"/>
            <p:cNvSpPr>
              <a:spLocks noChangeArrowheads="1"/>
            </p:cNvSpPr>
            <p:nvPr/>
          </p:nvSpPr>
          <p:spPr bwMode="auto">
            <a:xfrm>
              <a:off x="1220788" y="1828800"/>
              <a:ext cx="225425" cy="228600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" name="AutoShape 1221"/>
            <p:cNvSpPr>
              <a:spLocks noChangeArrowheads="1"/>
            </p:cNvSpPr>
            <p:nvPr/>
          </p:nvSpPr>
          <p:spPr bwMode="auto">
            <a:xfrm>
              <a:off x="914400" y="1600200"/>
              <a:ext cx="228600" cy="228600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AutoShape 1222"/>
            <p:cNvSpPr>
              <a:spLocks noChangeArrowheads="1"/>
            </p:cNvSpPr>
            <p:nvPr/>
          </p:nvSpPr>
          <p:spPr bwMode="auto">
            <a:xfrm>
              <a:off x="1446213" y="1371600"/>
              <a:ext cx="230187" cy="228600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AutoShape 1223"/>
            <p:cNvSpPr>
              <a:spLocks noChangeArrowheads="1"/>
            </p:cNvSpPr>
            <p:nvPr/>
          </p:nvSpPr>
          <p:spPr bwMode="auto">
            <a:xfrm>
              <a:off x="1601788" y="1449388"/>
              <a:ext cx="225425" cy="227012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AutoShape 1224"/>
            <p:cNvSpPr>
              <a:spLocks noChangeArrowheads="1"/>
            </p:cNvSpPr>
            <p:nvPr/>
          </p:nvSpPr>
          <p:spPr bwMode="auto">
            <a:xfrm>
              <a:off x="2133600" y="1449388"/>
              <a:ext cx="230188" cy="227012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AutoShape 1225"/>
            <p:cNvSpPr>
              <a:spLocks noChangeArrowheads="1"/>
            </p:cNvSpPr>
            <p:nvPr/>
          </p:nvSpPr>
          <p:spPr bwMode="auto">
            <a:xfrm>
              <a:off x="2286000" y="1371600"/>
              <a:ext cx="228600" cy="228600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AutoShape 1226"/>
            <p:cNvSpPr>
              <a:spLocks noChangeArrowheads="1"/>
            </p:cNvSpPr>
            <p:nvPr/>
          </p:nvSpPr>
          <p:spPr bwMode="auto">
            <a:xfrm>
              <a:off x="1982788" y="1828800"/>
              <a:ext cx="225425" cy="228600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AutoShape 1227"/>
            <p:cNvSpPr>
              <a:spLocks noChangeArrowheads="1"/>
            </p:cNvSpPr>
            <p:nvPr/>
          </p:nvSpPr>
          <p:spPr bwMode="auto">
            <a:xfrm>
              <a:off x="1982788" y="2363788"/>
              <a:ext cx="225425" cy="228600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AutoShape 1228"/>
            <p:cNvSpPr>
              <a:spLocks noChangeArrowheads="1"/>
            </p:cNvSpPr>
            <p:nvPr/>
          </p:nvSpPr>
          <p:spPr bwMode="auto">
            <a:xfrm>
              <a:off x="1752600" y="2286000"/>
              <a:ext cx="230188" cy="228600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AutoShape 1229"/>
            <p:cNvSpPr>
              <a:spLocks noChangeArrowheads="1"/>
            </p:cNvSpPr>
            <p:nvPr/>
          </p:nvSpPr>
          <p:spPr bwMode="auto">
            <a:xfrm>
              <a:off x="2667000" y="2438400"/>
              <a:ext cx="228600" cy="227013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AutoShape 1230"/>
            <p:cNvSpPr>
              <a:spLocks noChangeArrowheads="1"/>
            </p:cNvSpPr>
            <p:nvPr/>
          </p:nvSpPr>
          <p:spPr bwMode="auto">
            <a:xfrm>
              <a:off x="2363788" y="3048000"/>
              <a:ext cx="225425" cy="228600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AutoShape 1231"/>
            <p:cNvSpPr>
              <a:spLocks noChangeArrowheads="1"/>
            </p:cNvSpPr>
            <p:nvPr/>
          </p:nvSpPr>
          <p:spPr bwMode="auto">
            <a:xfrm>
              <a:off x="2438400" y="3124200"/>
              <a:ext cx="228600" cy="228600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AutoShape 1232"/>
            <p:cNvSpPr>
              <a:spLocks noChangeArrowheads="1"/>
            </p:cNvSpPr>
            <p:nvPr/>
          </p:nvSpPr>
          <p:spPr bwMode="auto">
            <a:xfrm>
              <a:off x="2514600" y="2971800"/>
              <a:ext cx="230188" cy="228600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AutoShape 1233"/>
            <p:cNvSpPr>
              <a:spLocks noChangeArrowheads="1"/>
            </p:cNvSpPr>
            <p:nvPr/>
          </p:nvSpPr>
          <p:spPr bwMode="auto">
            <a:xfrm>
              <a:off x="3506788" y="3200400"/>
              <a:ext cx="225425" cy="228600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8" name="AutoShape 1234"/>
            <p:cNvSpPr>
              <a:spLocks noChangeArrowheads="1"/>
            </p:cNvSpPr>
            <p:nvPr/>
          </p:nvSpPr>
          <p:spPr bwMode="auto">
            <a:xfrm>
              <a:off x="3581400" y="4724400"/>
              <a:ext cx="228600" cy="227013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AutoShape 1235"/>
            <p:cNvSpPr>
              <a:spLocks noChangeArrowheads="1"/>
            </p:cNvSpPr>
            <p:nvPr/>
          </p:nvSpPr>
          <p:spPr bwMode="auto">
            <a:xfrm>
              <a:off x="3125788" y="5029200"/>
              <a:ext cx="225425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" name="AutoShape 1237"/>
            <p:cNvSpPr>
              <a:spLocks noChangeArrowheads="1"/>
            </p:cNvSpPr>
            <p:nvPr/>
          </p:nvSpPr>
          <p:spPr bwMode="auto">
            <a:xfrm>
              <a:off x="3200400" y="3581400"/>
              <a:ext cx="228600" cy="227013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1" name="AutoShape 1248"/>
            <p:cNvSpPr>
              <a:spLocks noChangeArrowheads="1"/>
            </p:cNvSpPr>
            <p:nvPr/>
          </p:nvSpPr>
          <p:spPr bwMode="auto">
            <a:xfrm>
              <a:off x="1219200" y="4114800"/>
              <a:ext cx="228600" cy="227013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41" name="AutoShape 1233"/>
          <p:cNvSpPr>
            <a:spLocks noChangeArrowheads="1"/>
          </p:cNvSpPr>
          <p:nvPr/>
        </p:nvSpPr>
        <p:spPr bwMode="auto">
          <a:xfrm>
            <a:off x="2196646" y="1946091"/>
            <a:ext cx="225425" cy="228600"/>
          </a:xfrm>
          <a:prstGeom prst="star5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2" name="AutoShape 1210"/>
          <p:cNvSpPr>
            <a:spLocks noChangeArrowheads="1"/>
          </p:cNvSpPr>
          <p:nvPr/>
        </p:nvSpPr>
        <p:spPr bwMode="auto">
          <a:xfrm>
            <a:off x="173683" y="6236352"/>
            <a:ext cx="230187" cy="2286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3" name="Rectangle 1211"/>
          <p:cNvSpPr>
            <a:spLocks noChangeArrowheads="1"/>
          </p:cNvSpPr>
          <p:nvPr/>
        </p:nvSpPr>
        <p:spPr bwMode="auto">
          <a:xfrm>
            <a:off x="554683" y="6223652"/>
            <a:ext cx="3864216" cy="3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/>
          <a:p>
            <a:pPr defTabSz="957263"/>
            <a:r>
              <a:rPr lang="it-IT" b="1" dirty="0">
                <a:latin typeface="Calibri" pitchFamily="34" charset="0"/>
                <a:cs typeface="Times New Roman" pitchFamily="18" charset="0"/>
              </a:rPr>
              <a:t>Banca che, ad oggi, non invia dati SCO </a:t>
            </a:r>
          </a:p>
        </p:txBody>
      </p:sp>
      <p:sp>
        <p:nvSpPr>
          <p:cNvPr id="44" name="AutoShape 1212"/>
          <p:cNvSpPr>
            <a:spLocks noChangeArrowheads="1"/>
          </p:cNvSpPr>
          <p:nvPr/>
        </p:nvSpPr>
        <p:spPr bwMode="auto">
          <a:xfrm>
            <a:off x="173683" y="5930446"/>
            <a:ext cx="230187" cy="230188"/>
          </a:xfrm>
          <a:prstGeom prst="star5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5" name="Rectangle 1213"/>
          <p:cNvSpPr>
            <a:spLocks noChangeArrowheads="1"/>
          </p:cNvSpPr>
          <p:nvPr/>
        </p:nvSpPr>
        <p:spPr bwMode="auto">
          <a:xfrm>
            <a:off x="554683" y="5892346"/>
            <a:ext cx="1728374" cy="3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/>
          <a:p>
            <a:pPr defTabSz="957263"/>
            <a:r>
              <a:rPr lang="it-IT" b="1" dirty="0">
                <a:latin typeface="Calibri" pitchFamily="34" charset="0"/>
                <a:cs typeface="Times New Roman" pitchFamily="18" charset="0"/>
              </a:rPr>
              <a:t>Banca operativa</a:t>
            </a:r>
          </a:p>
        </p:txBody>
      </p:sp>
      <p:sp>
        <p:nvSpPr>
          <p:cNvPr id="48" name="Text Box 1028"/>
          <p:cNvSpPr txBox="1">
            <a:spLocks noChangeArrowheads="1"/>
          </p:cNvSpPr>
          <p:nvPr/>
        </p:nvSpPr>
        <p:spPr bwMode="auto">
          <a:xfrm>
            <a:off x="0" y="620688"/>
            <a:ext cx="914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sz="3200" dirty="0" smtClean="0">
                <a:latin typeface="Calibri" pitchFamily="34" charset="0"/>
              </a:rPr>
              <a:t>BANCHE E INVENTARIO UNITÀ SANGUE CORDONALE</a:t>
            </a:r>
            <a:endParaRPr lang="it-IT" sz="3200" dirty="0">
              <a:latin typeface="Calibri" pitchFamily="34" charset="0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2014</a:t>
            </a:r>
            <a:endParaRPr lang="it-IT" sz="1400" b="1" i="1" dirty="0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  <p:graphicFrame>
        <p:nvGraphicFramePr>
          <p:cNvPr id="22" name="Ogget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371764"/>
              </p:ext>
            </p:extLst>
          </p:nvPr>
        </p:nvGraphicFramePr>
        <p:xfrm>
          <a:off x="4948238" y="1186011"/>
          <a:ext cx="3589337" cy="526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Foglio di lavoro" r:id="rId6" imgW="2926080" imgH="4229064" progId="Excel.Sheet.8">
                  <p:embed/>
                </p:oleObj>
              </mc:Choice>
              <mc:Fallback>
                <p:oleObj name="Foglio di lavoro" r:id="rId6" imgW="2926080" imgH="4229064" progId="Excel.Sheet.8">
                  <p:embed/>
                  <p:pic>
                    <p:nvPicPr>
                      <p:cNvPr id="0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1186011"/>
                        <a:ext cx="3589337" cy="526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48704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499</Words>
  <Application>Microsoft Office PowerPoint</Application>
  <PresentationFormat>Presentazione su schermo (4:3)</PresentationFormat>
  <Paragraphs>177</Paragraphs>
  <Slides>17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0" baseType="lpstr">
      <vt:lpstr>1_Tema di Office</vt:lpstr>
      <vt:lpstr>Foglio di lavoro</vt:lpstr>
      <vt:lpstr>Grafico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Puoti Francesca</dc:creator>
  <cp:lastModifiedBy>filippetti marzia</cp:lastModifiedBy>
  <cp:revision>56</cp:revision>
  <dcterms:created xsi:type="dcterms:W3CDTF">2013-05-23T10:03:56Z</dcterms:created>
  <dcterms:modified xsi:type="dcterms:W3CDTF">2015-07-21T13:57:29Z</dcterms:modified>
</cp:coreProperties>
</file>