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notesSlides/notesSlide1.xml" ContentType="application/vnd.openxmlformats-officedocument.presentationml.notesSl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notesSlides/notesSlide3.xml" ContentType="application/vnd.openxmlformats-officedocument.presentationml.notesSl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57" r:id="rId2"/>
    <p:sldId id="577" r:id="rId3"/>
    <p:sldId id="458" r:id="rId4"/>
    <p:sldId id="568" r:id="rId5"/>
    <p:sldId id="574" r:id="rId6"/>
    <p:sldId id="575" r:id="rId7"/>
    <p:sldId id="576" r:id="rId8"/>
    <p:sldId id="571" r:id="rId9"/>
    <p:sldId id="569" r:id="rId10"/>
    <p:sldId id="560" r:id="rId11"/>
    <p:sldId id="559" r:id="rId12"/>
    <p:sldId id="556" r:id="rId13"/>
    <p:sldId id="573" r:id="rId14"/>
    <p:sldId id="551" r:id="rId15"/>
    <p:sldId id="553" r:id="rId16"/>
    <p:sldId id="567" r:id="rId17"/>
  </p:sldIdLst>
  <p:sldSz cx="9144000" cy="6858000" type="screen4x3"/>
  <p:notesSz cx="6797675" cy="9928225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b="1" u="sng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CA8"/>
    <a:srgbClr val="339933"/>
    <a:srgbClr val="339966"/>
    <a:srgbClr val="FE9191"/>
    <a:srgbClr val="FEB6B6"/>
    <a:srgbClr val="E00000"/>
    <a:srgbClr val="FE363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Stile chiaro 3 - Color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Stile medio 4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991" autoAdjust="0"/>
    <p:restoredTop sz="86486" autoAdjust="0"/>
  </p:normalViewPr>
  <p:slideViewPr>
    <p:cSldViewPr snapToGrid="0">
      <p:cViewPr>
        <p:scale>
          <a:sx n="80" d="100"/>
          <a:sy n="80" d="100"/>
        </p:scale>
        <p:origin x="-2724" y="-804"/>
      </p:cViewPr>
      <p:guideLst>
        <p:guide orient="horz" pos="1753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93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lavoriamo\BOXI\Per_ppt\Vivente\Scarico%20Tabelle\Vivente%20-%20Rene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lavoriamo\BOXI\Per_ppt\Vivente\Scarico%20Tabelle\Vivente%20-%20Rene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lavoriamo\BOXI\Per_ppt\Vivente\Scarico%20Tabelle\Vivente%20-%20Rene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lavoriamo\BOXI\Per_ppt\Vivente\Scarico%20Tabelle\Vivente%20-%20Rene.xls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cnt-storage-01\lavoriamo\BOXI\Per_ppt\Vivente\Scarico%20Tabelle\Vivente%20-%20Rene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lavoriamo\BOXI\Per_ppt\Vivente\Scarico%20Tabelle\Vivente%20-%20Rene.xls" TargetMode="External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lavoriamo\BOXI\Per_ppt\Vivente\Scarico%20Tabelle\Vivente%20-%20Rene.xls" TargetMode="External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oleObject" Target="file:///\\cnt-storage-01\lavoriamo\BOXI\Per_ppt\Vivente\Scarico%20Tabelle\Vivente%20-%20Rene.xls" TargetMode="External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509767153710633E-2"/>
          <c:y val="3.7209750860865094E-2"/>
          <c:w val="0.94101042954456826"/>
          <c:h val="0.540266470157434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'Segnalazioni ctx (2)'!$E$1</c:f>
              <c:strCache>
                <c:ptCount val="1"/>
                <c:pt idx="0">
                  <c:v>0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'Segnalazioni ctx (2)'!$A$3:$A$36</c:f>
              <c:strCache>
                <c:ptCount val="34"/>
                <c:pt idx="0">
                  <c:v>PISA - AZIENDA OSPEDALIE</c:v>
                </c:pt>
                <c:pt idx="1">
                  <c:v>PADOVA - AZIENDA OSPEDALIE</c:v>
                </c:pt>
                <c:pt idx="2">
                  <c:v>TORINO - AZIENDA OSPED.S.G</c:v>
                </c:pt>
                <c:pt idx="3">
                  <c:v>MILANO - MAGGIORE POLICLIN</c:v>
                </c:pt>
                <c:pt idx="4">
                  <c:v>MILANO - OSPEDALE CA' GRAN</c:v>
                </c:pt>
                <c:pt idx="5">
                  <c:v>PALERMO - ISMETT PARTNERSHI</c:v>
                </c:pt>
                <c:pt idx="6">
                  <c:v>GENOVA - AZ.OSP.OSPEDALE S</c:v>
                </c:pt>
                <c:pt idx="7">
                  <c:v>BOLOGNA - S.ORSOLA-MALPIGHI</c:v>
                </c:pt>
                <c:pt idx="8">
                  <c:v>CATANIA - AZIENDA POLICLINI</c:v>
                </c:pt>
                <c:pt idx="9">
                  <c:v>VERONA - AZIENDA OSPEDALIE</c:v>
                </c:pt>
                <c:pt idx="10">
                  <c:v>BARI - AZIENDA OSPEDALE </c:v>
                </c:pt>
                <c:pt idx="11">
                  <c:v>ROMA - AZIENDA POLICLINI</c:v>
                </c:pt>
                <c:pt idx="12">
                  <c:v>NOVARA - OSP. MAGGIORE DEL</c:v>
                </c:pt>
                <c:pt idx="13">
                  <c:v>VICENZA - OSPEDALE DI VICEN</c:v>
                </c:pt>
                <c:pt idx="14">
                  <c:v>PARMA - OSPEDALI RIUNITI </c:v>
                </c:pt>
                <c:pt idx="15">
                  <c:v>MILANO - IRCCS    S. RAFFA</c:v>
                </c:pt>
                <c:pt idx="16">
                  <c:v>MODENA - POLICLINICO - MO</c:v>
                </c:pt>
                <c:pt idx="17">
                  <c:v>BERGAMO - OSPEDALI RIUNITI </c:v>
                </c:pt>
                <c:pt idx="18">
                  <c:v>CAGLIARI - A. O. G.BROTZU (O</c:v>
                </c:pt>
                <c:pt idx="19">
                  <c:v>ROMA - POLICLINICO A. GE</c:v>
                </c:pt>
                <c:pt idx="20">
                  <c:v>TREVISO - OSPEDALE CA' FONC</c:v>
                </c:pt>
                <c:pt idx="21">
                  <c:v>SIENA - AZIENDA OSPEDALIE</c:v>
                </c:pt>
                <c:pt idx="22">
                  <c:v>REGGIO DI CALABRIA - AZ.OSP.BIANCHI ME</c:v>
                </c:pt>
                <c:pt idx="23">
                  <c:v>ROMA - OSPEDALE PEDIATRI</c:v>
                </c:pt>
                <c:pt idx="24">
                  <c:v>FIRENZE - AZIENDA OSPEDALIE</c:v>
                </c:pt>
                <c:pt idx="25">
                  <c:v>ROMA - OSPEDALE S. EUGEN</c:v>
                </c:pt>
                <c:pt idx="26">
                  <c:v>UDINE - AZIENDA OSPEDALIE</c:v>
                </c:pt>
                <c:pt idx="27">
                  <c:v>PALERMO - OSP:CIV.BENFRATEL</c:v>
                </c:pt>
                <c:pt idx="28">
                  <c:v>VARESE - OSPEDALE DI CIRCO</c:v>
                </c:pt>
                <c:pt idx="29">
                  <c:v>PAVIA - OSPEDALE POLICLIN</c:v>
                </c:pt>
                <c:pt idx="30">
                  <c:v>ROMA - AZ.OSP.SAN CAMILL</c:v>
                </c:pt>
                <c:pt idx="31">
                  <c:v>ANCONA - A.O. TORRETTE - U</c:v>
                </c:pt>
                <c:pt idx="32">
                  <c:v>L'AQUILA - OSPEDALE CIVILE S</c:v>
                </c:pt>
                <c:pt idx="33">
                  <c:v>PALERMO - AZIENDA UNIVERSIT</c:v>
                </c:pt>
              </c:strCache>
            </c:strRef>
          </c:cat>
          <c:val>
            <c:numRef>
              <c:f>'Segnalazioni ctx (2)'!$E$3:$E$36</c:f>
              <c:numCache>
                <c:formatCode>0</c:formatCode>
                <c:ptCount val="34"/>
                <c:pt idx="0">
                  <c:v>301</c:v>
                </c:pt>
                <c:pt idx="1">
                  <c:v>297</c:v>
                </c:pt>
                <c:pt idx="2">
                  <c:v>219</c:v>
                </c:pt>
                <c:pt idx="3">
                  <c:v>190</c:v>
                </c:pt>
                <c:pt idx="4">
                  <c:v>152</c:v>
                </c:pt>
                <c:pt idx="5">
                  <c:v>129</c:v>
                </c:pt>
                <c:pt idx="6">
                  <c:v>121</c:v>
                </c:pt>
                <c:pt idx="7">
                  <c:v>112</c:v>
                </c:pt>
                <c:pt idx="8">
                  <c:v>99</c:v>
                </c:pt>
                <c:pt idx="9">
                  <c:v>96</c:v>
                </c:pt>
                <c:pt idx="10">
                  <c:v>90</c:v>
                </c:pt>
                <c:pt idx="11">
                  <c:v>87</c:v>
                </c:pt>
                <c:pt idx="12">
                  <c:v>85</c:v>
                </c:pt>
                <c:pt idx="13">
                  <c:v>82</c:v>
                </c:pt>
                <c:pt idx="14">
                  <c:v>69</c:v>
                </c:pt>
                <c:pt idx="15">
                  <c:v>60</c:v>
                </c:pt>
                <c:pt idx="16">
                  <c:v>48</c:v>
                </c:pt>
                <c:pt idx="17">
                  <c:v>47</c:v>
                </c:pt>
                <c:pt idx="18">
                  <c:v>46</c:v>
                </c:pt>
                <c:pt idx="19">
                  <c:v>41</c:v>
                </c:pt>
                <c:pt idx="20">
                  <c:v>38</c:v>
                </c:pt>
                <c:pt idx="21">
                  <c:v>33</c:v>
                </c:pt>
                <c:pt idx="22">
                  <c:v>27</c:v>
                </c:pt>
                <c:pt idx="23">
                  <c:v>27</c:v>
                </c:pt>
                <c:pt idx="24">
                  <c:v>26</c:v>
                </c:pt>
                <c:pt idx="25">
                  <c:v>21</c:v>
                </c:pt>
                <c:pt idx="26">
                  <c:v>20</c:v>
                </c:pt>
                <c:pt idx="27">
                  <c:v>18</c:v>
                </c:pt>
                <c:pt idx="28">
                  <c:v>12</c:v>
                </c:pt>
                <c:pt idx="29">
                  <c:v>11</c:v>
                </c:pt>
                <c:pt idx="30">
                  <c:v>11</c:v>
                </c:pt>
                <c:pt idx="31">
                  <c:v>6</c:v>
                </c:pt>
                <c:pt idx="32">
                  <c:v>6</c:v>
                </c:pt>
                <c:pt idx="33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7162880"/>
        <c:axId val="63882368"/>
      </c:barChart>
      <c:catAx>
        <c:axId val="87162880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63882368"/>
        <c:crosses val="autoZero"/>
        <c:auto val="1"/>
        <c:lblAlgn val="ctr"/>
        <c:lblOffset val="100"/>
        <c:noMultiLvlLbl val="0"/>
      </c:catAx>
      <c:valAx>
        <c:axId val="6388236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87162880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'Segnalazioni ctx'!$E$1</c:f>
              <c:strCache>
                <c:ptCount val="1"/>
                <c:pt idx="0">
                  <c:v>Somma: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'Segnalazioni ctx'!$A$10:$A$14</c:f>
              <c:numCache>
                <c:formatCode>@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'Segnalazioni ctx'!$E$10:$E$14</c:f>
              <c:numCache>
                <c:formatCode>0</c:formatCode>
                <c:ptCount val="5"/>
                <c:pt idx="0">
                  <c:v>229</c:v>
                </c:pt>
                <c:pt idx="1">
                  <c:v>259</c:v>
                </c:pt>
                <c:pt idx="2">
                  <c:v>266</c:v>
                </c:pt>
                <c:pt idx="3">
                  <c:v>274</c:v>
                </c:pt>
                <c:pt idx="4">
                  <c:v>308.53591160220992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1"/>
        <c:axId val="167651328"/>
        <c:axId val="63888128"/>
      </c:barChart>
      <c:catAx>
        <c:axId val="167651328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200" b="1"/>
            </a:pPr>
            <a:endParaRPr lang="it-IT"/>
          </a:p>
        </c:txPr>
        <c:crossAx val="63888128"/>
        <c:crosses val="autoZero"/>
        <c:auto val="1"/>
        <c:lblAlgn val="ctr"/>
        <c:lblOffset val="100"/>
        <c:noMultiLvlLbl val="0"/>
      </c:catAx>
      <c:valAx>
        <c:axId val="6388812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167651328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'Segnalazioni ctx'!$B$1</c:f>
              <c:strCache>
                <c:ptCount val="1"/>
                <c:pt idx="0">
                  <c:v>02 - CONCLUSA CON TRAPIANTO EFFETTUATO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'Segnalazioni ctx'!$A$10:$A$14</c:f>
              <c:numCache>
                <c:formatCode>@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'Segnalazioni ctx'!$B$10:$B$14</c:f>
              <c:numCache>
                <c:formatCode>0</c:formatCode>
                <c:ptCount val="5"/>
                <c:pt idx="0">
                  <c:v>171</c:v>
                </c:pt>
                <c:pt idx="1">
                  <c:v>194</c:v>
                </c:pt>
                <c:pt idx="2">
                  <c:v>194</c:v>
                </c:pt>
                <c:pt idx="3">
                  <c:v>179</c:v>
                </c:pt>
                <c:pt idx="4">
                  <c:v>139.14364640883977</c:v>
                </c:pt>
              </c:numCache>
            </c:numRef>
          </c:val>
        </c:ser>
        <c:ser>
          <c:idx val="1"/>
          <c:order val="1"/>
          <c:tx>
            <c:strRef>
              <c:f>'Segnalazioni ctx'!$C$1</c:f>
              <c:strCache>
                <c:ptCount val="1"/>
                <c:pt idx="0">
                  <c:v>04 - ANNULLATA+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'Segnalazioni ctx'!$A$10:$A$14</c:f>
              <c:numCache>
                <c:formatCode>@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'Segnalazioni ctx'!$C$10:$C$14</c:f>
              <c:numCache>
                <c:formatCode>0</c:formatCode>
                <c:ptCount val="5"/>
                <c:pt idx="0">
                  <c:v>45</c:v>
                </c:pt>
                <c:pt idx="1">
                  <c:v>48</c:v>
                </c:pt>
                <c:pt idx="2">
                  <c:v>47</c:v>
                </c:pt>
                <c:pt idx="3">
                  <c:v>23</c:v>
                </c:pt>
                <c:pt idx="4">
                  <c:v>10.082872928176796</c:v>
                </c:pt>
              </c:numCache>
            </c:numRef>
          </c:val>
        </c:ser>
        <c:ser>
          <c:idx val="2"/>
          <c:order val="2"/>
          <c:tx>
            <c:strRef>
              <c:f>'Segnalazioni ctx'!$D$1</c:f>
              <c:strCache>
                <c:ptCount val="1"/>
                <c:pt idx="0">
                  <c:v>01 - IN ATTESA DI AUTORIZZAZIONE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'Segnalazioni ctx'!$A$10:$A$14</c:f>
              <c:numCache>
                <c:formatCode>@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'Segnalazioni ctx'!$D$10:$D$14</c:f>
              <c:numCache>
                <c:formatCode>0</c:formatCode>
                <c:ptCount val="5"/>
                <c:pt idx="0">
                  <c:v>13</c:v>
                </c:pt>
                <c:pt idx="1">
                  <c:v>17</c:v>
                </c:pt>
                <c:pt idx="2">
                  <c:v>25</c:v>
                </c:pt>
                <c:pt idx="3">
                  <c:v>72</c:v>
                </c:pt>
                <c:pt idx="4">
                  <c:v>159.30939226519337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7616512"/>
        <c:axId val="63992896"/>
      </c:barChart>
      <c:catAx>
        <c:axId val="87616512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crossAx val="63992896"/>
        <c:crosses val="autoZero"/>
        <c:auto val="1"/>
        <c:lblAlgn val="ctr"/>
        <c:lblOffset val="100"/>
        <c:noMultiLvlLbl val="0"/>
      </c:catAx>
      <c:valAx>
        <c:axId val="63992896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crossAx val="876165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'Segnalazioni ctx'!$B$1</c:f>
              <c:strCache>
                <c:ptCount val="1"/>
                <c:pt idx="0">
                  <c:v>02 - CONCLUSA CON TRAPIANTO EFFETTUATO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numRef>
              <c:f>'Segnalazioni ctx'!$A$10:$A$14</c:f>
              <c:numCache>
                <c:formatCode>@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'Segnalazioni ctx'!$G$10:$G$14</c:f>
              <c:numCache>
                <c:formatCode>0%</c:formatCode>
                <c:ptCount val="5"/>
                <c:pt idx="0">
                  <c:v>0.74672489082969429</c:v>
                </c:pt>
                <c:pt idx="1">
                  <c:v>0.74903474903474898</c:v>
                </c:pt>
                <c:pt idx="2">
                  <c:v>0.72932330827067671</c:v>
                </c:pt>
                <c:pt idx="3">
                  <c:v>0.65328467153284675</c:v>
                </c:pt>
                <c:pt idx="4">
                  <c:v>0.45098039215686275</c:v>
                </c:pt>
              </c:numCache>
            </c:numRef>
          </c:val>
        </c:ser>
        <c:ser>
          <c:idx val="1"/>
          <c:order val="1"/>
          <c:tx>
            <c:strRef>
              <c:f>'Segnalazioni ctx'!$C$1</c:f>
              <c:strCache>
                <c:ptCount val="1"/>
                <c:pt idx="0">
                  <c:v>04 - ANNULLATA+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'Segnalazioni ctx'!$A$10:$A$14</c:f>
              <c:numCache>
                <c:formatCode>@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'Segnalazioni ctx'!$H$10:$H$14</c:f>
              <c:numCache>
                <c:formatCode>0%</c:formatCode>
                <c:ptCount val="5"/>
                <c:pt idx="0">
                  <c:v>0.1965065502183406</c:v>
                </c:pt>
                <c:pt idx="1">
                  <c:v>0.18532818532818532</c:v>
                </c:pt>
                <c:pt idx="2">
                  <c:v>0.17669172932330826</c:v>
                </c:pt>
                <c:pt idx="3">
                  <c:v>8.3941605839416053E-2</c:v>
                </c:pt>
                <c:pt idx="4">
                  <c:v>3.2679738562091505E-2</c:v>
                </c:pt>
              </c:numCache>
            </c:numRef>
          </c:val>
        </c:ser>
        <c:ser>
          <c:idx val="2"/>
          <c:order val="2"/>
          <c:tx>
            <c:strRef>
              <c:f>'Segnalazioni ctx'!$D$1</c:f>
              <c:strCache>
                <c:ptCount val="1"/>
                <c:pt idx="0">
                  <c:v>01 - IN ATTESA DI AUTORIZZAZIONE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'Segnalazioni ctx'!$A$10:$A$14</c:f>
              <c:numCache>
                <c:formatCode>@</c:formatCode>
                <c:ptCount val="5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</c:numCache>
            </c:numRef>
          </c:cat>
          <c:val>
            <c:numRef>
              <c:f>'Segnalazioni ctx'!$I$10:$I$14</c:f>
              <c:numCache>
                <c:formatCode>0%</c:formatCode>
                <c:ptCount val="5"/>
                <c:pt idx="0">
                  <c:v>5.6768558951965066E-2</c:v>
                </c:pt>
                <c:pt idx="1">
                  <c:v>6.5637065637065631E-2</c:v>
                </c:pt>
                <c:pt idx="2">
                  <c:v>9.3984962406015032E-2</c:v>
                </c:pt>
                <c:pt idx="3">
                  <c:v>0.26277372262773724</c:v>
                </c:pt>
                <c:pt idx="4">
                  <c:v>0.5163398692810458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9665536"/>
        <c:axId val="157934144"/>
      </c:barChart>
      <c:catAx>
        <c:axId val="89665536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157934144"/>
        <c:crosses val="autoZero"/>
        <c:auto val="1"/>
        <c:lblAlgn val="ctr"/>
        <c:lblOffset val="100"/>
        <c:noMultiLvlLbl val="0"/>
      </c:catAx>
      <c:valAx>
        <c:axId val="15793414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96655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hart>
    <c:autoTitleDeleted val="0"/>
    <c:view3D>
      <c:rotX val="40"/>
      <c:rotY val="160"/>
      <c:rAngAx val="0"/>
      <c:perspective val="16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19127131721672"/>
          <c:y val="0"/>
          <c:w val="0.77120405175483764"/>
          <c:h val="1"/>
        </c:manualLayout>
      </c:layout>
      <c:pie3D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  <c:explosion val="9"/>
          </c:dPt>
          <c:dLbls>
            <c:dLbl>
              <c:idx val="0"/>
              <c:layout>
                <c:manualLayout>
                  <c:x val="0.11560498687664074"/>
                  <c:y val="6.1693424685550703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 b="1"/>
                </a:pPr>
                <a:endParaRPr lang="it-IT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'PROC COMPL'!$A$13:$A$14</c:f>
              <c:strCache>
                <c:ptCount val="2"/>
                <c:pt idx="0">
                  <c:v>Annullate/Revocate</c:v>
                </c:pt>
                <c:pt idx="1">
                  <c:v>In Attesa di Autorizzazione</c:v>
                </c:pt>
              </c:strCache>
            </c:strRef>
          </c:cat>
          <c:val>
            <c:numRef>
              <c:f>'PROC COMPL'!$B$13:$B$14</c:f>
              <c:numCache>
                <c:formatCode>0</c:formatCode>
                <c:ptCount val="2"/>
                <c:pt idx="0">
                  <c:v>505</c:v>
                </c:pt>
                <c:pt idx="1">
                  <c:v>223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</c:spPr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1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681698953312254E-2"/>
          <c:y val="4.48722592792603E-2"/>
          <c:w val="0.94101042954456826"/>
          <c:h val="0.539468321668124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'Trapianti ctx'!$D$1</c:f>
              <c:strCache>
                <c:ptCount val="1"/>
                <c:pt idx="0">
                  <c:v>Somma: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'Trapianti ctx'!$A$2:$A$35</c:f>
              <c:strCache>
                <c:ptCount val="34"/>
                <c:pt idx="0">
                  <c:v>PISA - AZIENDA OSPEDALIE</c:v>
                </c:pt>
                <c:pt idx="1">
                  <c:v>PADOVA - AZIENDA OSPEDALIE</c:v>
                </c:pt>
                <c:pt idx="2">
                  <c:v>PALERMO - ISMETT PARTNERSHI</c:v>
                </c:pt>
                <c:pt idx="3">
                  <c:v>MILANO - MAGGIORE POLICLIN</c:v>
                </c:pt>
                <c:pt idx="4">
                  <c:v>CATANIA - AZIENDA POLICLINI</c:v>
                </c:pt>
                <c:pt idx="5">
                  <c:v>MILANO - OSPEDALE CA' GRAN</c:v>
                </c:pt>
                <c:pt idx="6">
                  <c:v>TORINO - AZIENDA OSPED.S.G</c:v>
                </c:pt>
                <c:pt idx="7">
                  <c:v>BARI - AZIENDA OSPEDALE </c:v>
                </c:pt>
                <c:pt idx="8">
                  <c:v>GENOVA - AZ.OSP.OSPEDALE S</c:v>
                </c:pt>
                <c:pt idx="9">
                  <c:v>ROMA - AZIENDA POLICLINI</c:v>
                </c:pt>
                <c:pt idx="10">
                  <c:v>VERONA - AZIENDA OSPEDALIE</c:v>
                </c:pt>
                <c:pt idx="11">
                  <c:v>BOLOGNA - S.ORSOLA-MALPIGHI</c:v>
                </c:pt>
                <c:pt idx="12">
                  <c:v>PARMA - OSPEDALI RIUNITI </c:v>
                </c:pt>
                <c:pt idx="13">
                  <c:v>VICENZA - OSPEDALE DI VICEN</c:v>
                </c:pt>
                <c:pt idx="14">
                  <c:v>MODENA - POLICLINICO - MO</c:v>
                </c:pt>
                <c:pt idx="15">
                  <c:v>NOVARA - OSP. MAGGIORE DEL</c:v>
                </c:pt>
                <c:pt idx="16">
                  <c:v>ROMA - POLICLINICO A. GE</c:v>
                </c:pt>
                <c:pt idx="17">
                  <c:v>MILANO - IRCCS    S. RAFFA</c:v>
                </c:pt>
                <c:pt idx="18">
                  <c:v>CAGLIARI - A. O. G.BROTZU (O</c:v>
                </c:pt>
                <c:pt idx="19">
                  <c:v>SIENA - AZIENDA OSPEDALIE</c:v>
                </c:pt>
                <c:pt idx="20">
                  <c:v>REGGIO DI CALABRIA - AZ.OSP.BIANCHI ME</c:v>
                </c:pt>
                <c:pt idx="21">
                  <c:v>TREVISO - OSPEDALE CA' FONC</c:v>
                </c:pt>
                <c:pt idx="22">
                  <c:v>ROMA - OSPEDALE PEDIATRI</c:v>
                </c:pt>
                <c:pt idx="23">
                  <c:v>BERGAMO - OSPEDALI RIUNITI </c:v>
                </c:pt>
                <c:pt idx="24">
                  <c:v>FIRENZE - AZIENDA OSPEDALIE</c:v>
                </c:pt>
                <c:pt idx="25">
                  <c:v>PALERMO - OSP:CIV.BENFRATEL</c:v>
                </c:pt>
                <c:pt idx="26">
                  <c:v>ROMA - OSPEDALE S. EUGEN</c:v>
                </c:pt>
                <c:pt idx="27">
                  <c:v>UDINE - AZIENDA OSPEDALIE</c:v>
                </c:pt>
                <c:pt idx="28">
                  <c:v>ROMA - AZ.OSP.SAN CAMILL</c:v>
                </c:pt>
                <c:pt idx="29">
                  <c:v>PAVIA - OSPEDALE POLICLIN</c:v>
                </c:pt>
                <c:pt idx="30">
                  <c:v>VARESE - OSPEDALE DI CIRCO</c:v>
                </c:pt>
                <c:pt idx="31">
                  <c:v>L'AQUILA - OSPEDALE CIVILE S</c:v>
                </c:pt>
                <c:pt idx="32">
                  <c:v>PALERMO - AZIENDA UNIVERSIT</c:v>
                </c:pt>
                <c:pt idx="33">
                  <c:v>ANCONA - A.O. TORRETTE - U</c:v>
                </c:pt>
              </c:strCache>
            </c:strRef>
          </c:cat>
          <c:val>
            <c:numRef>
              <c:f>'Trapianti ctx'!$D$2:$D$35</c:f>
              <c:numCache>
                <c:formatCode>0</c:formatCode>
                <c:ptCount val="34"/>
                <c:pt idx="0">
                  <c:v>249</c:v>
                </c:pt>
                <c:pt idx="1">
                  <c:v>207</c:v>
                </c:pt>
                <c:pt idx="2">
                  <c:v>126</c:v>
                </c:pt>
                <c:pt idx="3">
                  <c:v>116</c:v>
                </c:pt>
                <c:pt idx="4">
                  <c:v>99</c:v>
                </c:pt>
                <c:pt idx="5">
                  <c:v>97</c:v>
                </c:pt>
                <c:pt idx="6">
                  <c:v>89</c:v>
                </c:pt>
                <c:pt idx="7">
                  <c:v>79</c:v>
                </c:pt>
                <c:pt idx="8">
                  <c:v>79</c:v>
                </c:pt>
                <c:pt idx="9">
                  <c:v>76</c:v>
                </c:pt>
                <c:pt idx="10">
                  <c:v>75</c:v>
                </c:pt>
                <c:pt idx="11">
                  <c:v>61</c:v>
                </c:pt>
                <c:pt idx="12">
                  <c:v>52</c:v>
                </c:pt>
                <c:pt idx="13">
                  <c:v>51</c:v>
                </c:pt>
                <c:pt idx="14">
                  <c:v>45</c:v>
                </c:pt>
                <c:pt idx="15">
                  <c:v>43</c:v>
                </c:pt>
                <c:pt idx="16">
                  <c:v>40</c:v>
                </c:pt>
                <c:pt idx="17">
                  <c:v>34</c:v>
                </c:pt>
                <c:pt idx="18">
                  <c:v>32</c:v>
                </c:pt>
                <c:pt idx="19">
                  <c:v>31</c:v>
                </c:pt>
                <c:pt idx="20">
                  <c:v>27</c:v>
                </c:pt>
                <c:pt idx="21">
                  <c:v>24</c:v>
                </c:pt>
                <c:pt idx="22">
                  <c:v>23</c:v>
                </c:pt>
                <c:pt idx="23">
                  <c:v>19</c:v>
                </c:pt>
                <c:pt idx="24">
                  <c:v>19</c:v>
                </c:pt>
                <c:pt idx="25">
                  <c:v>18</c:v>
                </c:pt>
                <c:pt idx="26">
                  <c:v>17</c:v>
                </c:pt>
                <c:pt idx="27">
                  <c:v>13</c:v>
                </c:pt>
                <c:pt idx="28">
                  <c:v>11</c:v>
                </c:pt>
                <c:pt idx="29">
                  <c:v>9</c:v>
                </c:pt>
                <c:pt idx="30">
                  <c:v>6</c:v>
                </c:pt>
                <c:pt idx="31">
                  <c:v>5</c:v>
                </c:pt>
                <c:pt idx="32">
                  <c:v>4</c:v>
                </c:pt>
                <c:pt idx="3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9688064"/>
        <c:axId val="44269568"/>
      </c:barChart>
      <c:catAx>
        <c:axId val="89688064"/>
        <c:scaling>
          <c:orientation val="minMax"/>
        </c:scaling>
        <c:delete val="0"/>
        <c:axPos val="b"/>
        <c:numFmt formatCode="@" sourceLinked="1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it-IT"/>
          </a:p>
        </c:txPr>
        <c:crossAx val="44269568"/>
        <c:crosses val="autoZero"/>
        <c:auto val="1"/>
        <c:lblAlgn val="ctr"/>
        <c:lblOffset val="100"/>
        <c:noMultiLvlLbl val="0"/>
      </c:catAx>
      <c:valAx>
        <c:axId val="44269568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89688064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'Trapianti ctx (1)'!$B$1:$N$1</c:f>
              <c:strCach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2013*</c:v>
                </c:pt>
              </c:strCache>
            </c:strRef>
          </c:cat>
          <c:val>
            <c:numRef>
              <c:f>'Trapianti ctx (1)'!$B$4:$N$4</c:f>
              <c:numCache>
                <c:formatCode>0</c:formatCode>
                <c:ptCount val="13"/>
                <c:pt idx="0">
                  <c:v>134</c:v>
                </c:pt>
                <c:pt idx="1">
                  <c:v>126</c:v>
                </c:pt>
                <c:pt idx="2">
                  <c:v>142</c:v>
                </c:pt>
                <c:pt idx="3">
                  <c:v>145</c:v>
                </c:pt>
                <c:pt idx="4">
                  <c:v>116</c:v>
                </c:pt>
                <c:pt idx="5">
                  <c:v>108</c:v>
                </c:pt>
                <c:pt idx="6">
                  <c:v>112</c:v>
                </c:pt>
                <c:pt idx="7">
                  <c:v>137</c:v>
                </c:pt>
                <c:pt idx="8">
                  <c:v>150</c:v>
                </c:pt>
                <c:pt idx="9">
                  <c:v>190</c:v>
                </c:pt>
                <c:pt idx="10">
                  <c:v>214</c:v>
                </c:pt>
                <c:pt idx="11">
                  <c:v>189</c:v>
                </c:pt>
                <c:pt idx="12">
                  <c:v>229.88950276243094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2724736"/>
        <c:axId val="44271296"/>
      </c:barChart>
      <c:catAx>
        <c:axId val="92724736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44271296"/>
        <c:crosses val="autoZero"/>
        <c:auto val="1"/>
        <c:lblAlgn val="ctr"/>
        <c:lblOffset val="100"/>
        <c:noMultiLvlLbl val="0"/>
      </c:catAx>
      <c:valAx>
        <c:axId val="44271296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92724736"/>
        <c:crosses val="autoZero"/>
        <c:crossBetween val="between"/>
      </c:valAx>
    </c:plotArea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'Trapianti ctx (1)'!$A$2</c:f>
              <c:strCache>
                <c:ptCount val="1"/>
                <c:pt idx="0">
                  <c:v>adulto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'Trapianti ctx (1)'!$B$1:$N$1</c:f>
              <c:strCach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2013*</c:v>
                </c:pt>
              </c:strCache>
            </c:strRef>
          </c:cat>
          <c:val>
            <c:numRef>
              <c:f>'Trapianti ctx (1)'!$B$2:$N$2</c:f>
              <c:numCache>
                <c:formatCode>0</c:formatCode>
                <c:ptCount val="13"/>
                <c:pt idx="0">
                  <c:v>130</c:v>
                </c:pt>
                <c:pt idx="1">
                  <c:v>121</c:v>
                </c:pt>
                <c:pt idx="2">
                  <c:v>134</c:v>
                </c:pt>
                <c:pt idx="3">
                  <c:v>142</c:v>
                </c:pt>
                <c:pt idx="4">
                  <c:v>111</c:v>
                </c:pt>
                <c:pt idx="5">
                  <c:v>103</c:v>
                </c:pt>
                <c:pt idx="6">
                  <c:v>104</c:v>
                </c:pt>
                <c:pt idx="7">
                  <c:v>129</c:v>
                </c:pt>
                <c:pt idx="8">
                  <c:v>140</c:v>
                </c:pt>
                <c:pt idx="9">
                  <c:v>180</c:v>
                </c:pt>
                <c:pt idx="10">
                  <c:v>197</c:v>
                </c:pt>
                <c:pt idx="11">
                  <c:v>179</c:v>
                </c:pt>
                <c:pt idx="12">
                  <c:v>219.80662983425415</c:v>
                </c:pt>
              </c:numCache>
            </c:numRef>
          </c:val>
        </c:ser>
        <c:ser>
          <c:idx val="1"/>
          <c:order val="1"/>
          <c:tx>
            <c:strRef>
              <c:f>'Trapianti ctx (1)'!$A$3</c:f>
              <c:strCache>
                <c:ptCount val="1"/>
                <c:pt idx="0">
                  <c:v>pediatrico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100" b="1"/>
                </a:pPr>
                <a:endParaRPr lang="it-I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'Trapianti ctx (1)'!$B$1:$N$1</c:f>
              <c:strCache>
                <c:ptCount val="13"/>
                <c:pt idx="0">
                  <c:v>2001</c:v>
                </c:pt>
                <c:pt idx="1">
                  <c:v>2002</c:v>
                </c:pt>
                <c:pt idx="2">
                  <c:v>2003</c:v>
                </c:pt>
                <c:pt idx="3">
                  <c:v>2004</c:v>
                </c:pt>
                <c:pt idx="4">
                  <c:v>2005</c:v>
                </c:pt>
                <c:pt idx="5">
                  <c:v>2006</c:v>
                </c:pt>
                <c:pt idx="6">
                  <c:v>2007</c:v>
                </c:pt>
                <c:pt idx="7">
                  <c:v>2008</c:v>
                </c:pt>
                <c:pt idx="8">
                  <c:v>2009</c:v>
                </c:pt>
                <c:pt idx="9">
                  <c:v>2010</c:v>
                </c:pt>
                <c:pt idx="10">
                  <c:v>2011</c:v>
                </c:pt>
                <c:pt idx="11">
                  <c:v>2012</c:v>
                </c:pt>
                <c:pt idx="12">
                  <c:v>2013*</c:v>
                </c:pt>
              </c:strCache>
            </c:strRef>
          </c:cat>
          <c:val>
            <c:numRef>
              <c:f>'Trapianti ctx (1)'!$B$3:$N$3</c:f>
              <c:numCache>
                <c:formatCode>0</c:formatCode>
                <c:ptCount val="13"/>
                <c:pt idx="0">
                  <c:v>4</c:v>
                </c:pt>
                <c:pt idx="1">
                  <c:v>5</c:v>
                </c:pt>
                <c:pt idx="2">
                  <c:v>8</c:v>
                </c:pt>
                <c:pt idx="3">
                  <c:v>3</c:v>
                </c:pt>
                <c:pt idx="4">
                  <c:v>5</c:v>
                </c:pt>
                <c:pt idx="5">
                  <c:v>5</c:v>
                </c:pt>
                <c:pt idx="6">
                  <c:v>8</c:v>
                </c:pt>
                <c:pt idx="7">
                  <c:v>8</c:v>
                </c:pt>
                <c:pt idx="8">
                  <c:v>10</c:v>
                </c:pt>
                <c:pt idx="9">
                  <c:v>10</c:v>
                </c:pt>
                <c:pt idx="10">
                  <c:v>17</c:v>
                </c:pt>
                <c:pt idx="11">
                  <c:v>10</c:v>
                </c:pt>
                <c:pt idx="12">
                  <c:v>10.082872928176796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overlap val="100"/>
        <c:axId val="92808192"/>
        <c:axId val="44273600"/>
      </c:barChart>
      <c:catAx>
        <c:axId val="92808192"/>
        <c:scaling>
          <c:orientation val="minMax"/>
        </c:scaling>
        <c:delete val="0"/>
        <c:axPos val="b"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it-IT"/>
          </a:p>
        </c:txPr>
        <c:crossAx val="44273600"/>
        <c:crosses val="autoZero"/>
        <c:auto val="1"/>
        <c:lblAlgn val="ctr"/>
        <c:lblOffset val="100"/>
        <c:noMultiLvlLbl val="0"/>
      </c:catAx>
      <c:valAx>
        <c:axId val="44273600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crossAx val="9280819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noFill/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2925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b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32925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fld id="{8636F1D2-9D33-4AFE-A298-3AD1C9F7C0DA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0116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7288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0" y="4716463"/>
            <a:ext cx="49815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79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b" anchorCtr="0" compatLnSpc="1">
            <a:prstTxWarp prst="textNoShape">
              <a:avLst/>
            </a:prstTxWarp>
          </a:bodyPr>
          <a:lstStyle>
            <a:lvl1pPr>
              <a:defRPr sz="1200" b="0" u="none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79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96" tIns="46099" rIns="92196" bIns="46099" numCol="1" anchor="b" anchorCtr="0" compatLnSpc="1">
            <a:prstTxWarp prst="textNoShape">
              <a:avLst/>
            </a:prstTxWarp>
          </a:bodyPr>
          <a:lstStyle>
            <a:lvl1pPr algn="r">
              <a:defRPr sz="1200" b="0" u="none"/>
            </a:lvl1pPr>
          </a:lstStyle>
          <a:p>
            <a:pPr>
              <a:defRPr/>
            </a:pPr>
            <a:fld id="{E1FE1180-15F7-4617-BC71-C3835E86219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12138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it-IT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0EA66-C1F1-4973-969D-6C5154C0B5E7}" type="slidenum">
              <a:rPr lang="it-IT" smtClean="0"/>
              <a:pPr/>
              <a:t>13</a:t>
            </a:fld>
            <a:endParaRPr lang="it-IT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60EA66-C1F1-4973-969D-6C5154C0B5E7}" type="slidenum">
              <a:rPr lang="it-IT" smtClean="0"/>
              <a:pPr/>
              <a:t>14</a:t>
            </a:fld>
            <a:endParaRPr lang="it-IT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F2975-694E-4B29-A06B-BF050D7BD60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7" name="Text Box 13"/>
          <p:cNvSpPr txBox="1">
            <a:spLocks noChangeArrowheads="1"/>
          </p:cNvSpPr>
          <p:nvPr userDrawn="1"/>
        </p:nvSpPr>
        <p:spPr bwMode="auto">
          <a:xfrm>
            <a:off x="5783284" y="6583363"/>
            <a:ext cx="304163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F3D552-DDD4-4A85-9739-9A2DD1793065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5783284" y="6583363"/>
            <a:ext cx="304163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12"/>
          <p:cNvGrpSpPr>
            <a:grpSpLocks/>
          </p:cNvGrpSpPr>
          <p:nvPr userDrawn="1"/>
        </p:nvGrpSpPr>
        <p:grpSpPr bwMode="auto">
          <a:xfrm>
            <a:off x="993775" y="1306391"/>
            <a:ext cx="7045820" cy="498784"/>
            <a:chOff x="402" y="1156"/>
            <a:chExt cx="4960" cy="388"/>
          </a:xfrm>
        </p:grpSpPr>
        <p:sp>
          <p:nvSpPr>
            <p:cNvPr id="7" name="Rectangle 13"/>
            <p:cNvSpPr>
              <a:spLocks noChangeArrowheads="1"/>
            </p:cNvSpPr>
            <p:nvPr/>
          </p:nvSpPr>
          <p:spPr bwMode="auto">
            <a:xfrm>
              <a:off x="402" y="1192"/>
              <a:ext cx="4960" cy="256"/>
            </a:xfrm>
            <a:prstGeom prst="rect">
              <a:avLst/>
            </a:prstGeom>
            <a:gradFill rotWithShape="1">
              <a:gsLst>
                <a:gs pos="0">
                  <a:srgbClr val="339966">
                    <a:gamma/>
                    <a:tint val="0"/>
                    <a:invGamma/>
                  </a:srgbClr>
                </a:gs>
                <a:gs pos="100000">
                  <a:srgbClr val="3399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8" name="Text Box 14"/>
            <p:cNvSpPr txBox="1">
              <a:spLocks noChangeArrowheads="1"/>
            </p:cNvSpPr>
            <p:nvPr/>
          </p:nvSpPr>
          <p:spPr bwMode="auto">
            <a:xfrm>
              <a:off x="460" y="1156"/>
              <a:ext cx="489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400" i="1" u="none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RENE vivente              </a:t>
              </a:r>
              <a:r>
                <a:rPr lang="it-IT" sz="24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2001 - 2013</a:t>
              </a:r>
              <a:endParaRPr lang="it-IT" sz="24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783284" y="6583363"/>
            <a:ext cx="304163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BA668-9571-44D8-8822-FF2C126BEE1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783284" y="6583363"/>
            <a:ext cx="304163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92B820-B21E-434F-8537-5CEFF4A49A99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sp>
        <p:nvSpPr>
          <p:cNvPr id="6" name="Text Box 13"/>
          <p:cNvSpPr txBox="1">
            <a:spLocks noChangeArrowheads="1"/>
          </p:cNvSpPr>
          <p:nvPr userDrawn="1"/>
        </p:nvSpPr>
        <p:spPr bwMode="auto">
          <a:xfrm>
            <a:off x="5783284" y="6583363"/>
            <a:ext cx="304163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it-IT" sz="1200" b="0" i="1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Sistema Informativo Trapianti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5" name="Rectangle 2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u="none">
                <a:latin typeface="Arial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u="none">
                <a:latin typeface="Arial" charset="0"/>
              </a:defRPr>
            </a:lvl1pPr>
          </a:lstStyle>
          <a:p>
            <a:pPr>
              <a:defRPr/>
            </a:pPr>
            <a:fld id="{0474F83E-8F9D-47E7-B834-D9D5994012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6149" name="Group 23"/>
          <p:cNvGrpSpPr>
            <a:grpSpLocks/>
          </p:cNvGrpSpPr>
          <p:nvPr/>
        </p:nvGrpSpPr>
        <p:grpSpPr bwMode="auto">
          <a:xfrm>
            <a:off x="0" y="-25400"/>
            <a:ext cx="9144000" cy="717550"/>
            <a:chOff x="0" y="-16"/>
            <a:chExt cx="5760" cy="543"/>
          </a:xfrm>
        </p:grpSpPr>
        <p:sp>
          <p:nvSpPr>
            <p:cNvPr id="1048" name="Rectangle 24"/>
            <p:cNvSpPr>
              <a:spLocks noChangeArrowheads="1"/>
            </p:cNvSpPr>
            <p:nvPr/>
          </p:nvSpPr>
          <p:spPr bwMode="auto">
            <a:xfrm>
              <a:off x="0" y="-16"/>
              <a:ext cx="5760" cy="543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10196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sp>
          <p:nvSpPr>
            <p:cNvPr id="1049" name="Rectangle 25"/>
            <p:cNvSpPr>
              <a:spLocks noChangeArrowheads="1"/>
            </p:cNvSpPr>
            <p:nvPr/>
          </p:nvSpPr>
          <p:spPr bwMode="auto">
            <a:xfrm>
              <a:off x="249" y="0"/>
              <a:ext cx="5262" cy="506"/>
            </a:xfrm>
            <a:prstGeom prst="rect">
              <a:avLst/>
            </a:prstGeom>
            <a:blipFill dpi="0" rotWithShape="1">
              <a:blip r:embed="rId7" cstate="print">
                <a:alphaModFix amt="60000"/>
              </a:blip>
              <a:srcRect/>
              <a:stretch>
                <a:fillRect b="-367939"/>
              </a:stretch>
            </a:blipFill>
            <a:ln w="2857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it-IT" sz="1800" b="0" u="none">
                <a:latin typeface="Arial" charset="0"/>
              </a:endParaRPr>
            </a:p>
          </p:txBody>
        </p:sp>
      </p:grpSp>
      <p:sp>
        <p:nvSpPr>
          <p:cNvPr id="1050" name="Text Box 26"/>
          <p:cNvSpPr txBox="1">
            <a:spLocks noChangeArrowheads="1"/>
          </p:cNvSpPr>
          <p:nvPr/>
        </p:nvSpPr>
        <p:spPr bwMode="auto">
          <a:xfrm>
            <a:off x="468313" y="44450"/>
            <a:ext cx="82073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t-IT" sz="2000" i="1" u="none">
                <a:latin typeface="Comic Sans MS" pitchFamily="66" charset="0"/>
              </a:rPr>
              <a:t>SIT – Sistema Informativo Trapianti</a:t>
            </a:r>
          </a:p>
        </p:txBody>
      </p:sp>
      <p:grpSp>
        <p:nvGrpSpPr>
          <p:cNvPr id="6151" name="Group 27"/>
          <p:cNvGrpSpPr>
            <a:grpSpLocks/>
          </p:cNvGrpSpPr>
          <p:nvPr/>
        </p:nvGrpSpPr>
        <p:grpSpPr bwMode="auto">
          <a:xfrm>
            <a:off x="0" y="6524625"/>
            <a:ext cx="9144000" cy="360363"/>
            <a:chOff x="0" y="4065"/>
            <a:chExt cx="5760" cy="272"/>
          </a:xfrm>
        </p:grpSpPr>
        <p:sp>
          <p:nvSpPr>
            <p:cNvPr id="1052" name="Rectangle 28"/>
            <p:cNvSpPr>
              <a:spLocks noChangeArrowheads="1"/>
            </p:cNvSpPr>
            <p:nvPr/>
          </p:nvSpPr>
          <p:spPr bwMode="auto">
            <a:xfrm>
              <a:off x="0" y="4065"/>
              <a:ext cx="5760" cy="272"/>
            </a:xfrm>
            <a:prstGeom prst="rect">
              <a:avLst/>
            </a:prstGeom>
            <a:gradFill rotWithShape="1">
              <a:gsLst>
                <a:gs pos="0">
                  <a:srgbClr val="FF7C80">
                    <a:gamma/>
                    <a:tint val="0"/>
                    <a:invGamma/>
                  </a:srgbClr>
                </a:gs>
                <a:gs pos="100000">
                  <a:srgbClr val="FF7C80"/>
                </a:gs>
              </a:gsLst>
              <a:path path="shape">
                <a:fillToRect l="50000" t="50000" r="50000" b="50000"/>
              </a:path>
            </a:gradFill>
            <a:ln w="25400">
              <a:solidFill>
                <a:srgbClr val="CC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it-IT"/>
            </a:p>
          </p:txBody>
        </p:sp>
        <p:pic>
          <p:nvPicPr>
            <p:cNvPr id="6154" name="Picture 29" descr="logo_stampaTrasparente_300dpi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608" y="4065"/>
              <a:ext cx="423" cy="2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54" name="Line 30"/>
          <p:cNvSpPr>
            <a:spLocks noChangeShapeType="1"/>
          </p:cNvSpPr>
          <p:nvPr/>
        </p:nvSpPr>
        <p:spPr bwMode="auto">
          <a:xfrm>
            <a:off x="0" y="1196975"/>
            <a:ext cx="9144000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  <p:sldLayoutId id="2147483655" r:id="rId4"/>
    <p:sldLayoutId id="2147483660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t-storage-01\lavoriamo\BOXI\Per_ppt\Vivente\Scarico%20Tabelle\Cause%20Annullamento%20e%20Relazioni%20-%20Rene.xls!Relazioni!%5bCause%20Annullamento%20e%20Relazioni%20-%20Rene.xls%5dRelazioni%20Grafico%201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1.emf"/><Relationship Id="rId5" Type="http://schemas.openxmlformats.org/officeDocument/2006/relationships/oleObject" Target="file:///\\cnt-storage-01\lavoriamo\BOXI\Per_ppt\Vivente\Scarico%20Tabelle\Cause%20Annullamento%20e%20Relazioni%20-%20Rene.xls!Relazioni!R17C2:R33C4" TargetMode="External"/><Relationship Id="rId4" Type="http://schemas.openxmlformats.org/officeDocument/2006/relationships/image" Target="../media/image10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emf"/><Relationship Id="rId4" Type="http://schemas.openxmlformats.org/officeDocument/2006/relationships/oleObject" Target="file:///\\cnt-storage-01\lavoriamo\BOXI\Per_ppt\Vivente\Scarico%20Tabelle\Vivente%20-%20Rene.xls!Patologie!%5bVivente%20-%20Rene.xls%5dPatologie%20Grafico%201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13.emf"/><Relationship Id="rId4" Type="http://schemas.openxmlformats.org/officeDocument/2006/relationships/oleObject" Target="file:///\\cnt-storage-01\lavoriamo\BOXI\Per_ppt\Vivente\Scarico%20Tabelle\Vivente%20-%20Rene.xls!Classi%20et&#224;%20!%5bVivente%20-%20Rene.xls%5dClassi%20et&#224;%20%20Grafico%201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file:///\\cnt-storage-01\lavoriamo\BOXI\Per_ppt\Vivente\Scarico%20Tabelle\Vivente%20-%20Rene.xls!Cause%20annul!R1C1:R6C3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file:///\\cnt-storage-01\lavoriamo\BOXI\Per_ppt\Vivente\Scarico%20Tabelle\Vivente%20-%20Rene.xls!PROC%20COMPL!R1C1:R5C2" TargetMode="External"/><Relationship Id="rId7" Type="http://schemas.openxmlformats.org/officeDocument/2006/relationships/oleObject" Target="file:///\\cnt-storage-01\lavoriamo\BOXI\Per_ppt\Vivente\Scarico%20Tabelle\Vivente%20-%20Rene.xls!PROC%20COMPL!R7C1:R10C3" TargetMode="Externa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emf"/><Relationship Id="rId5" Type="http://schemas.openxmlformats.org/officeDocument/2006/relationships/oleObject" Target="file:///\\cnt-storage-01\lavoriamo\BOXI\Per_ppt\Vivente\Scarico%20Tabelle\Cause%20Annullamento%20e%20Relazioni%20-%20Rene.xls!Cause!R1C1:R12C3" TargetMode="External"/><Relationship Id="rId4" Type="http://schemas.openxmlformats.org/officeDocument/2006/relationships/image" Target="../media/image6.emf"/><Relationship Id="rId9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emf"/><Relationship Id="rId5" Type="http://schemas.openxmlformats.org/officeDocument/2006/relationships/oleObject" Target="file:///\\cnt-storage-01\lavoriamo\BOXI\Per_ppt\Vivente\Scarico%20Tabelle\Vivente%20-%20Rene.xls!Trapianti%20ctx!R36C4" TargetMode="Externa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434" name="Text Box 2"/>
          <p:cNvSpPr txBox="1">
            <a:spLocks noChangeArrowheads="1"/>
          </p:cNvSpPr>
          <p:nvPr/>
        </p:nvSpPr>
        <p:spPr bwMode="auto">
          <a:xfrm>
            <a:off x="0" y="898525"/>
            <a:ext cx="9144000" cy="483209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it-IT" sz="4400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Attività</a:t>
            </a: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Trapianto di Rene</a:t>
            </a: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da Donatore Vivente</a:t>
            </a:r>
          </a:p>
          <a:p>
            <a:pPr algn="ctr" eaLnBrk="0" hangingPunct="0">
              <a:defRPr/>
            </a:pPr>
            <a:endParaRPr lang="it-IT" sz="4400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Dal 01 Gennaio 2001</a:t>
            </a:r>
          </a:p>
          <a:p>
            <a:pPr algn="ctr" eaLnBrk="0" hangingPunct="0">
              <a:defRPr/>
            </a:pPr>
            <a:r>
              <a:rPr lang="it-IT" sz="4400" b="0" u="none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Al </a:t>
            </a:r>
            <a:r>
              <a:rPr lang="it-IT" sz="4400" b="0" u="none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30 Giugno 2013</a:t>
            </a:r>
            <a:endParaRPr lang="it-IT" b="0" u="none" dirty="0">
              <a:effectLst>
                <a:outerShdw blurRad="38100" dist="38100" dir="2700000" algn="tl">
                  <a:srgbClr val="C0C0C0"/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Attività  di  trapianto*</a:t>
            </a:r>
          </a:p>
        </p:txBody>
      </p:sp>
      <p:sp>
        <p:nvSpPr>
          <p:cNvPr id="13" name="Text Box 4"/>
          <p:cNvSpPr txBox="1">
            <a:spLocks noChangeAspect="1" noChangeArrowheads="1"/>
          </p:cNvSpPr>
          <p:nvPr/>
        </p:nvSpPr>
        <p:spPr bwMode="auto">
          <a:xfrm>
            <a:off x="2667000" y="1939925"/>
            <a:ext cx="3330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CC0000"/>
              </a:buClr>
              <a:defRPr/>
            </a:pPr>
            <a:r>
              <a:rPr lang="it-IT" sz="2000" b="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N° trapianti per anno </a:t>
            </a:r>
            <a:r>
              <a:rPr lang="it-IT" sz="2000" b="0" u="none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*</a:t>
            </a:r>
            <a:endParaRPr lang="it-IT" sz="2000" b="0" u="none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6571238"/>
            <a:ext cx="466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900" b="0" u="none" dirty="0" smtClean="0">
                <a:solidFill>
                  <a:srgbClr val="000099"/>
                </a:solidFill>
                <a:latin typeface="Arial Rounded MT Bold" pitchFamily="34" charset="0"/>
              </a:rPr>
              <a:t>*Per l’ultima annualità  il dato è in proiezione</a:t>
            </a:r>
            <a:endParaRPr lang="it-IT" sz="9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9954397"/>
              </p:ext>
            </p:extLst>
          </p:nvPr>
        </p:nvGraphicFramePr>
        <p:xfrm>
          <a:off x="930120" y="1893227"/>
          <a:ext cx="7283759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Attività  di  trapianto*</a:t>
            </a:r>
          </a:p>
        </p:txBody>
      </p:sp>
      <p:sp>
        <p:nvSpPr>
          <p:cNvPr id="9" name="Text Box 4"/>
          <p:cNvSpPr txBox="1">
            <a:spLocks noChangeAspect="1" noChangeArrowheads="1"/>
          </p:cNvSpPr>
          <p:nvPr/>
        </p:nvSpPr>
        <p:spPr bwMode="auto">
          <a:xfrm>
            <a:off x="2967965" y="1833047"/>
            <a:ext cx="30527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buClr>
                <a:srgbClr val="CC0000"/>
              </a:buClr>
              <a:defRPr/>
            </a:pPr>
            <a:r>
              <a:rPr lang="it-IT" sz="2000" b="0" u="none" dirty="0">
                <a:latin typeface="Arial Rounded MT Bold" pitchFamily="34" charset="0"/>
              </a:rPr>
              <a:t>Attività pediatrica 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6571238"/>
            <a:ext cx="466725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900" b="0" u="none" dirty="0" smtClean="0">
                <a:solidFill>
                  <a:srgbClr val="000099"/>
                </a:solidFill>
                <a:latin typeface="Arial Rounded MT Bold" pitchFamily="34" charset="0"/>
              </a:rPr>
              <a:t>*Per l’ultima annualità  il dato è in proiezione</a:t>
            </a:r>
            <a:endParaRPr lang="it-IT" sz="9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graphicFrame>
        <p:nvGraphicFramePr>
          <p:cNvPr id="15" name="Grafico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0810782"/>
              </p:ext>
            </p:extLst>
          </p:nvPr>
        </p:nvGraphicFramePr>
        <p:xfrm>
          <a:off x="748145" y="2033072"/>
          <a:ext cx="7802089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gget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671714"/>
              </p:ext>
            </p:extLst>
          </p:nvPr>
        </p:nvGraphicFramePr>
        <p:xfrm>
          <a:off x="-515938" y="2678113"/>
          <a:ext cx="5734051" cy="273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8" name="Foglio di lavoro" r:id="rId3" imgW="5734112" imgH="2733750" progId="Excel.Sheet.8">
                  <p:link updateAutomatic="1"/>
                </p:oleObj>
              </mc:Choice>
              <mc:Fallback>
                <p:oleObj name="Foglio di lavoro" r:id="rId3" imgW="5734112" imgH="273375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-515938" y="2678113"/>
                        <a:ext cx="5734051" cy="2733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7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37941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Attività di trapianto - Relazione donatore - ricevente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8207054"/>
              </p:ext>
            </p:extLst>
          </p:nvPr>
        </p:nvGraphicFramePr>
        <p:xfrm>
          <a:off x="4619501" y="1895104"/>
          <a:ext cx="4049486" cy="41459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9" name="Foglio di lavoro" r:id="rId5" imgW="3200535" imgH="3276720" progId="Excel.Sheet.8">
                  <p:link updateAutomatic="1"/>
                </p:oleObj>
              </mc:Choice>
              <mc:Fallback>
                <p:oleObj name="Foglio di lavoro" r:id="rId5" imgW="3200535" imgH="327672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19501" y="1895104"/>
                        <a:ext cx="4049486" cy="41459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666750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it-IT" sz="2400" u="none" dirty="0">
                <a:solidFill>
                  <a:srgbClr val="CC3300"/>
                </a:solidFill>
                <a:latin typeface="Arial Rounded MT Bold" pitchFamily="34" charset="0"/>
              </a:rPr>
              <a:t>Attività di trapianto - </a:t>
            </a:r>
            <a:r>
              <a:rPr lang="it-IT" sz="2400" u="none" dirty="0" smtClean="0">
                <a:solidFill>
                  <a:srgbClr val="CC3300"/>
                </a:solidFill>
                <a:latin typeface="Arial Rounded MT Bold" pitchFamily="34" charset="0"/>
              </a:rPr>
              <a:t>Patologia </a:t>
            </a:r>
            <a:r>
              <a:rPr lang="it-IT" sz="2400" u="none" dirty="0">
                <a:solidFill>
                  <a:srgbClr val="CC3300"/>
                </a:solidFill>
                <a:latin typeface="Arial Rounded MT Bold" pitchFamily="34" charset="0"/>
              </a:rPr>
              <a:t>dei riceventi</a:t>
            </a:r>
            <a:endParaRPr lang="it-IT" sz="2400" b="0" u="none" dirty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526175"/>
              </p:ext>
            </p:extLst>
          </p:nvPr>
        </p:nvGraphicFramePr>
        <p:xfrm>
          <a:off x="800100" y="1947863"/>
          <a:ext cx="7500938" cy="439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6" name="Foglio di lavoro" r:id="rId4" imgW="6553155" imgH="3838590" progId="Excel.Sheet.8">
                  <p:link updateAutomatic="1"/>
                </p:oleObj>
              </mc:Choice>
              <mc:Fallback>
                <p:oleObj name="Foglio di lavoro" r:id="rId4" imgW="6553155" imgH="383859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00100" y="1947863"/>
                        <a:ext cx="7500938" cy="4394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685800" y="666750"/>
            <a:ext cx="77724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0000"/>
              </a:lnSpc>
            </a:pPr>
            <a:r>
              <a:rPr lang="it-IT" sz="2400" u="none" dirty="0">
                <a:solidFill>
                  <a:srgbClr val="CC3300"/>
                </a:solidFill>
                <a:latin typeface="Arial Rounded MT Bold" pitchFamily="34" charset="0"/>
              </a:rPr>
              <a:t>Attività di trapianto - </a:t>
            </a:r>
            <a:r>
              <a:rPr lang="it-IT" sz="2400" u="none" dirty="0" smtClean="0">
                <a:solidFill>
                  <a:srgbClr val="CC3300"/>
                </a:solidFill>
                <a:latin typeface="Arial Rounded MT Bold" pitchFamily="34" charset="0"/>
              </a:rPr>
              <a:t>Età dei </a:t>
            </a:r>
            <a:r>
              <a:rPr lang="it-IT" sz="2400" u="none" dirty="0">
                <a:solidFill>
                  <a:srgbClr val="CC3300"/>
                </a:solidFill>
                <a:latin typeface="Arial Rounded MT Bold" pitchFamily="34" charset="0"/>
              </a:rPr>
              <a:t>riceventi</a:t>
            </a:r>
            <a:endParaRPr lang="it-IT" sz="2400" b="0" u="none" dirty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aphicFrame>
        <p:nvGraphicFramePr>
          <p:cNvPr id="2" name="Oggetto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7641999"/>
              </p:ext>
            </p:extLst>
          </p:nvPr>
        </p:nvGraphicFramePr>
        <p:xfrm>
          <a:off x="1587500" y="2278063"/>
          <a:ext cx="5924550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0" name="Foglio di lavoro" r:id="rId4" imgW="5924556" imgH="3581280" progId="Excel.Sheet.8">
                  <p:link updateAutomatic="1"/>
                </p:oleObj>
              </mc:Choice>
              <mc:Fallback>
                <p:oleObj name="Foglio di lavoro" r:id="rId4" imgW="5924556" imgH="358128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7500" y="2278063"/>
                        <a:ext cx="5924550" cy="358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59531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Sopravvivenza – Organo/Paziente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sp>
        <p:nvSpPr>
          <p:cNvPr id="666627" name="Text Box 3"/>
          <p:cNvSpPr txBox="1">
            <a:spLocks noChangeArrowheads="1"/>
          </p:cNvSpPr>
          <p:nvPr/>
        </p:nvSpPr>
        <p:spPr bwMode="auto">
          <a:xfrm>
            <a:off x="438150" y="1631950"/>
            <a:ext cx="8172450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endParaRPr lang="it-IT" u="none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lvl="1">
              <a:buClr>
                <a:srgbClr val="FFA117"/>
              </a:buClr>
              <a:buFont typeface="Wingdings" pitchFamily="2" charset="2"/>
              <a:buChar char="Ü"/>
              <a:defRPr/>
            </a:pPr>
            <a:endParaRPr lang="it-IT" u="none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</a:endParaRPr>
          </a:p>
          <a:p>
            <a:pPr lvl="1">
              <a:buClr>
                <a:srgbClr val="FFA117"/>
              </a:buClr>
              <a:buFont typeface="Wingdings" pitchFamily="2" charset="2"/>
              <a:buChar char="Ü"/>
              <a:defRPr/>
            </a:pPr>
            <a:r>
              <a:rPr lang="it-IT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 Sopravvivenza organo</a:t>
            </a:r>
            <a:r>
              <a:rPr lang="it-IT" b="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:     </a:t>
            </a:r>
            <a:r>
              <a:rPr lang="it-IT" sz="4000" u="none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97.0 %</a:t>
            </a:r>
          </a:p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r>
              <a:rPr lang="it-IT" sz="2000" u="none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	(sopravvivenza 1 anno)</a:t>
            </a:r>
          </a:p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endParaRPr lang="it-IT" sz="4000" u="none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charset="0"/>
            </a:endParaRPr>
          </a:p>
          <a:p>
            <a:pPr lvl="1">
              <a:buClr>
                <a:srgbClr val="FFA117"/>
              </a:buClr>
              <a:buFont typeface="Wingdings" pitchFamily="2" charset="2"/>
              <a:buChar char="Ü"/>
              <a:defRPr/>
            </a:pPr>
            <a:r>
              <a:rPr lang="it-IT" b="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 </a:t>
            </a:r>
            <a:r>
              <a:rPr lang="it-IT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rPr>
              <a:t>Sopravvivenza paziente  </a:t>
            </a:r>
            <a:r>
              <a:rPr lang="it-IT" b="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:  </a:t>
            </a:r>
            <a:r>
              <a:rPr lang="it-IT" sz="4000" u="none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98.9</a:t>
            </a:r>
            <a:r>
              <a:rPr lang="it-IT" b="0" u="none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 </a:t>
            </a:r>
            <a:r>
              <a:rPr lang="it-IT" sz="4000" u="none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%</a:t>
            </a:r>
          </a:p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r>
              <a:rPr lang="it-IT" sz="2000" u="none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  <a:cs typeface="Arial" charset="0"/>
              </a:rPr>
              <a:t>	(sopravvivenza 1 anno)</a:t>
            </a:r>
          </a:p>
          <a:p>
            <a:pPr lvl="1">
              <a:buClr>
                <a:srgbClr val="FFA117"/>
              </a:buClr>
              <a:buFont typeface="Wingdings" pitchFamily="2" charset="2"/>
              <a:buNone/>
              <a:defRPr/>
            </a:pPr>
            <a:endParaRPr lang="it-IT" sz="2800" u="none" dirty="0">
              <a:solidFill>
                <a:srgbClr val="99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Rounded MT Bold" pitchFamily="34" charset="0"/>
              <a:cs typeface="Arial" charset="0"/>
            </a:endParaRPr>
          </a:p>
        </p:txBody>
      </p:sp>
      <p:grpSp>
        <p:nvGrpSpPr>
          <p:cNvPr id="8" name="Group 12"/>
          <p:cNvGrpSpPr>
            <a:grpSpLocks/>
          </p:cNvGrpSpPr>
          <p:nvPr/>
        </p:nvGrpSpPr>
        <p:grpSpPr bwMode="auto">
          <a:xfrm>
            <a:off x="993775" y="1306391"/>
            <a:ext cx="7874000" cy="498784"/>
            <a:chOff x="402" y="1156"/>
            <a:chExt cx="4960" cy="388"/>
          </a:xfrm>
        </p:grpSpPr>
        <p:sp>
          <p:nvSpPr>
            <p:cNvPr id="9" name="Rectangle 13"/>
            <p:cNvSpPr>
              <a:spLocks noChangeArrowheads="1"/>
            </p:cNvSpPr>
            <p:nvPr/>
          </p:nvSpPr>
          <p:spPr bwMode="auto">
            <a:xfrm>
              <a:off x="402" y="1192"/>
              <a:ext cx="4960" cy="256"/>
            </a:xfrm>
            <a:prstGeom prst="rect">
              <a:avLst/>
            </a:prstGeom>
            <a:gradFill rotWithShape="1">
              <a:gsLst>
                <a:gs pos="0">
                  <a:srgbClr val="339966">
                    <a:gamma/>
                    <a:tint val="0"/>
                    <a:invGamma/>
                  </a:srgbClr>
                </a:gs>
                <a:gs pos="100000">
                  <a:srgbClr val="3399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0" name="Text Box 14"/>
            <p:cNvSpPr txBox="1">
              <a:spLocks noChangeArrowheads="1"/>
            </p:cNvSpPr>
            <p:nvPr/>
          </p:nvSpPr>
          <p:spPr bwMode="auto">
            <a:xfrm>
              <a:off x="460" y="1156"/>
              <a:ext cx="489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400" i="1" u="none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RENE vivente              </a:t>
              </a:r>
              <a:r>
                <a:rPr lang="it-IT" sz="24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2001 - 2010</a:t>
              </a:r>
              <a:endParaRPr lang="it-IT" sz="24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59531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Sopravvivenza – Organo/Paziente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pic>
        <p:nvPicPr>
          <p:cNvPr id="60418" name="Picture 2" descr="X:\Rene_paziente_vivent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8363" y="1916113"/>
            <a:ext cx="4171950" cy="303530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8" name="Picture 2" descr="X:\Rene_organo_vivent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" y="3284538"/>
            <a:ext cx="4179888" cy="3041650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993775" y="1306391"/>
            <a:ext cx="7874000" cy="498784"/>
            <a:chOff x="402" y="1156"/>
            <a:chExt cx="4960" cy="388"/>
          </a:xfrm>
        </p:grpSpPr>
        <p:sp>
          <p:nvSpPr>
            <p:cNvPr id="10" name="Rectangle 13"/>
            <p:cNvSpPr>
              <a:spLocks noChangeArrowheads="1"/>
            </p:cNvSpPr>
            <p:nvPr/>
          </p:nvSpPr>
          <p:spPr bwMode="auto">
            <a:xfrm>
              <a:off x="402" y="1192"/>
              <a:ext cx="4960" cy="256"/>
            </a:xfrm>
            <a:prstGeom prst="rect">
              <a:avLst/>
            </a:prstGeom>
            <a:gradFill rotWithShape="1">
              <a:gsLst>
                <a:gs pos="0">
                  <a:srgbClr val="339966">
                    <a:gamma/>
                    <a:tint val="0"/>
                    <a:invGamma/>
                  </a:srgbClr>
                </a:gs>
                <a:gs pos="100000">
                  <a:srgbClr val="3399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1" name="Text Box 14"/>
            <p:cNvSpPr txBox="1">
              <a:spLocks noChangeArrowheads="1"/>
            </p:cNvSpPr>
            <p:nvPr/>
          </p:nvSpPr>
          <p:spPr bwMode="auto">
            <a:xfrm>
              <a:off x="460" y="1156"/>
              <a:ext cx="489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400" i="1" u="none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RENE vivente              </a:t>
              </a:r>
              <a:r>
                <a:rPr lang="it-IT" sz="24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2001 - 2010</a:t>
              </a:r>
              <a:endParaRPr lang="it-IT" sz="24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675" y="1223963"/>
            <a:ext cx="7373938" cy="508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17550"/>
            <a:ext cx="8229600" cy="457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eaLnBrk="1" hangingPunct="1"/>
            <a:r>
              <a:rPr lang="it-IT" altLang="it-IT" sz="2400" b="1" i="1" smtClean="0">
                <a:latin typeface="Arial Black" pitchFamily="34" charset="0"/>
              </a:rPr>
              <a:t>Living Kidney Transplant P.M.P.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85725" y="1325563"/>
            <a:ext cx="1816100" cy="346075"/>
          </a:xfrm>
          <a:prstGeom prst="rect">
            <a:avLst/>
          </a:prstGeom>
          <a:solidFill>
            <a:schemeClr val="bg1"/>
          </a:solidFill>
          <a:ln w="9525">
            <a:solidFill>
              <a:srgbClr val="006600"/>
            </a:solidFill>
            <a:miter lim="800000"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it-IT" sz="1600" b="1" i="1" dirty="0" err="1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Year</a:t>
            </a:r>
            <a:r>
              <a:rPr lang="it-IT" sz="1600" b="1" i="1" dirty="0"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 2012</a:t>
            </a:r>
          </a:p>
        </p:txBody>
      </p:sp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4433888"/>
            <a:ext cx="2514600" cy="187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7820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Segnalazioni Trapianto da Vivente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Ogget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4591920"/>
              </p:ext>
            </p:extLst>
          </p:nvPr>
        </p:nvGraphicFramePr>
        <p:xfrm>
          <a:off x="971550" y="2605088"/>
          <a:ext cx="7200900" cy="164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Foglio di lavoro" r:id="rId3" imgW="7200934" imgH="1647810" progId="Excel.Sheet.8">
                  <p:link updateAutomatic="1"/>
                </p:oleObj>
              </mc:Choice>
              <mc:Fallback>
                <p:oleObj name="Foglio di lavoro" r:id="rId3" imgW="7200934" imgH="164781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550" y="2605088"/>
                        <a:ext cx="7200900" cy="164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 Box 9"/>
          <p:cNvSpPr txBox="1">
            <a:spLocks noChangeArrowheads="1"/>
          </p:cNvSpPr>
          <p:nvPr/>
        </p:nvSpPr>
        <p:spPr bwMode="auto">
          <a:xfrm>
            <a:off x="991590" y="5560821"/>
            <a:ext cx="71608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it-IT" sz="1200" b="0" u="none" dirty="0" smtClean="0">
                <a:solidFill>
                  <a:srgbClr val="000099"/>
                </a:solidFill>
                <a:latin typeface="Arial Rounded MT Bold" pitchFamily="34" charset="0"/>
              </a:rPr>
              <a:t>N.B. Il n° di </a:t>
            </a:r>
            <a:r>
              <a:rPr lang="it-IT" sz="1200" b="0" u="none" dirty="0">
                <a:solidFill>
                  <a:srgbClr val="000099"/>
                </a:solidFill>
                <a:latin typeface="Arial Rounded MT Bold" pitchFamily="34" charset="0"/>
              </a:rPr>
              <a:t>segnalazioni concluse per trapianto </a:t>
            </a:r>
            <a:r>
              <a:rPr lang="it-IT" sz="1200" b="0" u="none" dirty="0" smtClean="0">
                <a:solidFill>
                  <a:srgbClr val="000099"/>
                </a:solidFill>
                <a:latin typeface="Arial Rounded MT Bold" pitchFamily="34" charset="0"/>
              </a:rPr>
              <a:t> </a:t>
            </a:r>
            <a:r>
              <a:rPr lang="it-IT" sz="1200" b="0" u="none" dirty="0">
                <a:solidFill>
                  <a:srgbClr val="000099"/>
                </a:solidFill>
                <a:latin typeface="Arial Rounded MT Bold" pitchFamily="34" charset="0"/>
              </a:rPr>
              <a:t>può </a:t>
            </a:r>
            <a:r>
              <a:rPr lang="it-IT" sz="1200" b="0" u="none" dirty="0" smtClean="0">
                <a:solidFill>
                  <a:srgbClr val="000099"/>
                </a:solidFill>
                <a:latin typeface="Arial Rounded MT Bold" pitchFamily="34" charset="0"/>
              </a:rPr>
              <a:t>differire </a:t>
            </a:r>
            <a:r>
              <a:rPr lang="it-IT" sz="1200" b="0" u="none" dirty="0">
                <a:solidFill>
                  <a:srgbClr val="000099"/>
                </a:solidFill>
                <a:latin typeface="Arial Rounded MT Bold" pitchFamily="34" charset="0"/>
              </a:rPr>
              <a:t>dal </a:t>
            </a:r>
            <a:r>
              <a:rPr lang="it-IT" sz="1200" b="0" u="none" dirty="0" smtClean="0">
                <a:solidFill>
                  <a:srgbClr val="000099"/>
                </a:solidFill>
                <a:latin typeface="Arial Rounded MT Bold" pitchFamily="34" charset="0"/>
              </a:rPr>
              <a:t>numero </a:t>
            </a:r>
            <a:r>
              <a:rPr lang="it-IT" sz="1200" b="0" u="none" dirty="0">
                <a:solidFill>
                  <a:srgbClr val="000099"/>
                </a:solidFill>
                <a:latin typeface="Arial Rounded MT Bold" pitchFamily="34" charset="0"/>
              </a:rPr>
              <a:t>di </a:t>
            </a:r>
            <a:r>
              <a:rPr lang="it-IT" sz="1200" b="0" u="none" dirty="0" smtClean="0">
                <a:solidFill>
                  <a:srgbClr val="000099"/>
                </a:solidFill>
                <a:latin typeface="Arial Rounded MT Bold" pitchFamily="34" charset="0"/>
              </a:rPr>
              <a:t>trapianti effettuati che vengono calcolati sulla data del trapianto e non sulla data di segnalazione.</a:t>
            </a:r>
            <a:endParaRPr lang="it-IT" sz="12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2" name="Text Box 4"/>
          <p:cNvSpPr txBox="1">
            <a:spLocks noChangeAspect="1" noChangeArrowheads="1"/>
          </p:cNvSpPr>
          <p:nvPr/>
        </p:nvSpPr>
        <p:spPr bwMode="auto">
          <a:xfrm>
            <a:off x="3619500" y="1889125"/>
            <a:ext cx="45862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Clr>
                <a:srgbClr val="CC0000"/>
              </a:buClr>
              <a:defRPr/>
            </a:pPr>
            <a:r>
              <a:rPr lang="it-IT" sz="2000" b="0" u="none" dirty="0">
                <a:solidFill>
                  <a:srgbClr val="000099"/>
                </a:solidFill>
                <a:latin typeface="Arial Rounded MT Bold" pitchFamily="34" charset="0"/>
              </a:rPr>
              <a:t>Segnalazioni per centro trapianto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Segnalazioni Trapianto da Vivente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aphicFrame>
        <p:nvGraphicFramePr>
          <p:cNvPr id="10" name="Grafico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240817"/>
              </p:ext>
            </p:extLst>
          </p:nvPr>
        </p:nvGraphicFramePr>
        <p:xfrm>
          <a:off x="104775" y="1051059"/>
          <a:ext cx="9039225" cy="5495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2" name="Text Box 4"/>
          <p:cNvSpPr txBox="1">
            <a:spLocks noChangeAspect="1" noChangeArrowheads="1"/>
          </p:cNvSpPr>
          <p:nvPr/>
        </p:nvSpPr>
        <p:spPr bwMode="auto">
          <a:xfrm>
            <a:off x="3110016" y="1805175"/>
            <a:ext cx="312568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CC0000"/>
              </a:buClr>
              <a:defRPr/>
            </a:pPr>
            <a:r>
              <a:rPr lang="it-IT" sz="2000" b="0" u="none" dirty="0">
                <a:solidFill>
                  <a:srgbClr val="000099"/>
                </a:solidFill>
                <a:latin typeface="Arial Rounded MT Bold" pitchFamily="34" charset="0"/>
              </a:rPr>
              <a:t>Segnalazioni per </a:t>
            </a:r>
            <a:r>
              <a:rPr lang="it-IT" sz="2000" b="0" u="none" dirty="0" smtClean="0">
                <a:solidFill>
                  <a:srgbClr val="000099"/>
                </a:solidFill>
                <a:latin typeface="Arial Rounded MT Bold" pitchFamily="34" charset="0"/>
              </a:rPr>
              <a:t>anno*</a:t>
            </a:r>
            <a:endParaRPr lang="it-IT" sz="20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Segnalazioni Trapianto da Vivente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1555675" y="1199408"/>
            <a:ext cx="6365169" cy="605767"/>
            <a:chOff x="402" y="1156"/>
            <a:chExt cx="4960" cy="388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402" y="1192"/>
              <a:ext cx="4960" cy="256"/>
            </a:xfrm>
            <a:prstGeom prst="rect">
              <a:avLst/>
            </a:prstGeom>
            <a:gradFill rotWithShape="1">
              <a:gsLst>
                <a:gs pos="0">
                  <a:srgbClr val="339966">
                    <a:gamma/>
                    <a:tint val="0"/>
                    <a:invGamma/>
                  </a:srgbClr>
                </a:gs>
                <a:gs pos="100000">
                  <a:srgbClr val="3399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36" y="1156"/>
              <a:ext cx="489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400" i="1" u="none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RENE vivente              </a:t>
              </a:r>
              <a:r>
                <a:rPr lang="it-IT" sz="24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2009- 2013</a:t>
              </a:r>
              <a:endParaRPr lang="it-IT" sz="24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2964408"/>
              </p:ext>
            </p:extLst>
          </p:nvPr>
        </p:nvGraphicFramePr>
        <p:xfrm>
          <a:off x="1258783" y="2671948"/>
          <a:ext cx="6816437" cy="3361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6571238"/>
            <a:ext cx="46672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0" u="none" dirty="0" smtClean="0">
                <a:solidFill>
                  <a:srgbClr val="000099"/>
                </a:solidFill>
                <a:latin typeface="Arial Rounded MT Bold" pitchFamily="34" charset="0"/>
              </a:rPr>
              <a:t>*Per l’ultima annualità  il dato è in proiezione</a:t>
            </a:r>
            <a:endParaRPr lang="it-IT" sz="10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325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2" name="Text Box 4"/>
          <p:cNvSpPr txBox="1">
            <a:spLocks noChangeAspect="1" noChangeArrowheads="1"/>
          </p:cNvSpPr>
          <p:nvPr/>
        </p:nvSpPr>
        <p:spPr bwMode="auto">
          <a:xfrm>
            <a:off x="3110016" y="1805175"/>
            <a:ext cx="312568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CC0000"/>
              </a:buClr>
              <a:defRPr/>
            </a:pPr>
            <a:r>
              <a:rPr lang="it-IT" sz="2000" b="0" u="none" dirty="0">
                <a:solidFill>
                  <a:srgbClr val="000099"/>
                </a:solidFill>
                <a:latin typeface="Arial Rounded MT Bold" pitchFamily="34" charset="0"/>
              </a:rPr>
              <a:t>Segnalazioni per </a:t>
            </a:r>
            <a:r>
              <a:rPr lang="it-IT" sz="2000" b="0" u="none" dirty="0" smtClean="0">
                <a:solidFill>
                  <a:srgbClr val="000099"/>
                </a:solidFill>
                <a:latin typeface="Arial Rounded MT Bold" pitchFamily="34" charset="0"/>
              </a:rPr>
              <a:t>anno*</a:t>
            </a:r>
            <a:endParaRPr lang="it-IT" sz="20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Segnalazioni Trapianto da Vivente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1555675" y="1199408"/>
            <a:ext cx="6365169" cy="605767"/>
            <a:chOff x="402" y="1156"/>
            <a:chExt cx="4960" cy="388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402" y="1192"/>
              <a:ext cx="4960" cy="256"/>
            </a:xfrm>
            <a:prstGeom prst="rect">
              <a:avLst/>
            </a:prstGeom>
            <a:gradFill rotWithShape="1">
              <a:gsLst>
                <a:gs pos="0">
                  <a:srgbClr val="339966">
                    <a:gamma/>
                    <a:tint val="0"/>
                    <a:invGamma/>
                  </a:srgbClr>
                </a:gs>
                <a:gs pos="100000">
                  <a:srgbClr val="3399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36" y="1156"/>
              <a:ext cx="489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400" i="1" u="none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RENE vivente              </a:t>
              </a:r>
              <a:r>
                <a:rPr lang="it-IT" sz="24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2009- 2013</a:t>
              </a:r>
              <a:endParaRPr lang="it-IT" sz="24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6571238"/>
            <a:ext cx="46672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0" u="none" dirty="0" smtClean="0">
                <a:solidFill>
                  <a:srgbClr val="000099"/>
                </a:solidFill>
                <a:latin typeface="Arial Rounded MT Bold" pitchFamily="34" charset="0"/>
              </a:rPr>
              <a:t>*Per l’ultima annualità  il dato è in proiezione</a:t>
            </a:r>
            <a:endParaRPr lang="it-IT" sz="10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graphicFrame>
        <p:nvGraphicFramePr>
          <p:cNvPr id="13" name="Gra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2379169"/>
              </p:ext>
            </p:extLst>
          </p:nvPr>
        </p:nvGraphicFramePr>
        <p:xfrm>
          <a:off x="914400" y="2505694"/>
          <a:ext cx="7362701" cy="37477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4088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2" name="Text Box 4"/>
          <p:cNvSpPr txBox="1">
            <a:spLocks noChangeAspect="1" noChangeArrowheads="1"/>
          </p:cNvSpPr>
          <p:nvPr/>
        </p:nvSpPr>
        <p:spPr bwMode="auto">
          <a:xfrm>
            <a:off x="3110016" y="1805175"/>
            <a:ext cx="3125684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buClr>
                <a:srgbClr val="CC0000"/>
              </a:buClr>
              <a:defRPr/>
            </a:pPr>
            <a:r>
              <a:rPr lang="it-IT" sz="2000" b="0" u="none" dirty="0">
                <a:solidFill>
                  <a:srgbClr val="000099"/>
                </a:solidFill>
                <a:latin typeface="Arial Rounded MT Bold" pitchFamily="34" charset="0"/>
              </a:rPr>
              <a:t>Segnalazioni per </a:t>
            </a:r>
            <a:r>
              <a:rPr lang="it-IT" sz="2000" b="0" u="none" dirty="0" smtClean="0">
                <a:solidFill>
                  <a:srgbClr val="000099"/>
                </a:solidFill>
                <a:latin typeface="Arial Rounded MT Bold" pitchFamily="34" charset="0"/>
              </a:rPr>
              <a:t>anno*</a:t>
            </a:r>
            <a:endParaRPr lang="it-IT" sz="20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Segnalazioni Trapianto da Vivente</a:t>
            </a:r>
            <a:endParaRPr lang="it-IT" sz="2400" dirty="0" smtClean="0">
              <a:solidFill>
                <a:srgbClr val="CC3300"/>
              </a:solidFill>
              <a:latin typeface="Arial Rounded MT Bold" pitchFamily="34" charset="0"/>
            </a:endParaRPr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1555675" y="1199408"/>
            <a:ext cx="6365169" cy="605767"/>
            <a:chOff x="402" y="1156"/>
            <a:chExt cx="4960" cy="388"/>
          </a:xfrm>
        </p:grpSpPr>
        <p:sp>
          <p:nvSpPr>
            <p:cNvPr id="11" name="Rectangle 13"/>
            <p:cNvSpPr>
              <a:spLocks noChangeArrowheads="1"/>
            </p:cNvSpPr>
            <p:nvPr/>
          </p:nvSpPr>
          <p:spPr bwMode="auto">
            <a:xfrm>
              <a:off x="402" y="1192"/>
              <a:ext cx="4960" cy="256"/>
            </a:xfrm>
            <a:prstGeom prst="rect">
              <a:avLst/>
            </a:prstGeom>
            <a:gradFill rotWithShape="1">
              <a:gsLst>
                <a:gs pos="0">
                  <a:srgbClr val="339966">
                    <a:gamma/>
                    <a:tint val="0"/>
                    <a:invGamma/>
                  </a:srgbClr>
                </a:gs>
                <a:gs pos="100000">
                  <a:srgbClr val="33996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r">
                <a:defRPr/>
              </a:pPr>
              <a:endParaRPr lang="it-IT" sz="2000" b="0" i="1" u="none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Rounded MT Bold" pitchFamily="34" charset="0"/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436" y="1156"/>
              <a:ext cx="4892" cy="3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buClr>
                  <a:srgbClr val="FFA117"/>
                </a:buClr>
                <a:buFont typeface="Wingdings" pitchFamily="2" charset="2"/>
                <a:buNone/>
                <a:defRPr/>
              </a:pPr>
              <a:r>
                <a:rPr lang="it-IT" sz="2400" i="1" u="none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RENE vivente              </a:t>
              </a:r>
              <a:r>
                <a:rPr lang="it-IT" sz="2400" i="1" u="none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Arial Rounded MT Bold" pitchFamily="34" charset="0"/>
                </a:rPr>
                <a:t>2009- 2013</a:t>
              </a:r>
              <a:endParaRPr lang="it-IT" sz="2400" i="1" u="none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Rounded MT Bold" pitchFamily="34" charset="0"/>
              </a:endParaRPr>
            </a:p>
          </p:txBody>
        </p:sp>
      </p:grp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0" y="6571238"/>
            <a:ext cx="466725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1000" b="0" u="none" dirty="0" smtClean="0">
                <a:solidFill>
                  <a:srgbClr val="000099"/>
                </a:solidFill>
                <a:latin typeface="Arial Rounded MT Bold" pitchFamily="34" charset="0"/>
              </a:rPr>
              <a:t>*Per l’ultima annualità  il dato è in proiezione</a:t>
            </a:r>
            <a:endParaRPr lang="it-IT" sz="1000" b="0" u="none" dirty="0">
              <a:solidFill>
                <a:srgbClr val="000099"/>
              </a:solidFill>
              <a:latin typeface="Arial Rounded MT Bold" pitchFamily="34" charset="0"/>
            </a:endParaRPr>
          </a:p>
        </p:txBody>
      </p:sp>
      <p:graphicFrame>
        <p:nvGraphicFramePr>
          <p:cNvPr id="14" name="Grafico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80342114"/>
              </p:ext>
            </p:extLst>
          </p:nvPr>
        </p:nvGraphicFramePr>
        <p:xfrm>
          <a:off x="997527" y="2565070"/>
          <a:ext cx="7184572" cy="3598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72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3"/>
          <p:cNvSpPr txBox="1">
            <a:spLocks noChangeArrowheads="1"/>
          </p:cNvSpPr>
          <p:nvPr/>
        </p:nvSpPr>
        <p:spPr bwMode="auto">
          <a:xfrm>
            <a:off x="45720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1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Arial Rounded MT Bold" pitchFamily="34" charset="0"/>
                <a:ea typeface="+mj-ea"/>
                <a:cs typeface="+mj-cs"/>
              </a:rPr>
              <a:t>Segnalazioni Senza Trapianto</a:t>
            </a:r>
            <a:endParaRPr kumimoji="0" lang="it-IT" sz="2400" b="0" i="0" u="none" strike="noStrike" kern="0" cap="none" spc="0" normalizeH="0" baseline="0" noProof="0" dirty="0" smtClean="0">
              <a:ln>
                <a:noFill/>
              </a:ln>
              <a:solidFill>
                <a:srgbClr val="CC3300"/>
              </a:solidFill>
              <a:effectLst/>
              <a:uLnTx/>
              <a:uFillTx/>
              <a:latin typeface="Arial Rounded MT Bold" pitchFamily="34" charset="0"/>
              <a:ea typeface="+mj-ea"/>
              <a:cs typeface="+mj-cs"/>
            </a:endParaRPr>
          </a:p>
        </p:txBody>
      </p:sp>
      <p:graphicFrame>
        <p:nvGraphicFramePr>
          <p:cNvPr id="8" name="Ogget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111745"/>
              </p:ext>
            </p:extLst>
          </p:nvPr>
        </p:nvGraphicFramePr>
        <p:xfrm>
          <a:off x="827088" y="1852802"/>
          <a:ext cx="3621087" cy="99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4" name="Foglio di lavoro" r:id="rId3" imgW="5029335" imgH="1381050" progId="Excel.Sheet.8">
                  <p:link updateAutomatic="1"/>
                </p:oleObj>
              </mc:Choice>
              <mc:Fallback>
                <p:oleObj name="Foglio di lavoro" r:id="rId3" imgW="5029335" imgH="138105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27088" y="1852802"/>
                        <a:ext cx="3621087" cy="993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gget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177814"/>
              </p:ext>
            </p:extLst>
          </p:nvPr>
        </p:nvGraphicFramePr>
        <p:xfrm>
          <a:off x="5246688" y="1852613"/>
          <a:ext cx="3640137" cy="2366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5" name="Foglio di lavoro" r:id="rId5" imgW="5057699" imgH="3286170" progId="Excel.Sheet.8">
                  <p:link updateAutomatic="1"/>
                </p:oleObj>
              </mc:Choice>
              <mc:Fallback>
                <p:oleObj name="Foglio di lavoro" r:id="rId5" imgW="5057699" imgH="328617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246688" y="1852613"/>
                        <a:ext cx="3640137" cy="2366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gget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5782215"/>
              </p:ext>
            </p:extLst>
          </p:nvPr>
        </p:nvGraphicFramePr>
        <p:xfrm>
          <a:off x="4326455" y="4809765"/>
          <a:ext cx="4457647" cy="774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6" name="Foglio di lavoro" r:id="rId7" imgW="6191177" imgH="1076220" progId="Excel.Sheet.8">
                  <p:link updateAutomatic="1"/>
                </p:oleObj>
              </mc:Choice>
              <mc:Fallback>
                <p:oleObj name="Foglio di lavoro" r:id="rId7" imgW="6191177" imgH="1076220" progId="Excel.Sheet.8">
                  <p:link updateAutomatic="1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326455" y="4809765"/>
                        <a:ext cx="4457647" cy="7748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Grafico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1845937"/>
              </p:ext>
            </p:extLst>
          </p:nvPr>
        </p:nvGraphicFramePr>
        <p:xfrm>
          <a:off x="-341856" y="339931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afico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726055"/>
              </p:ext>
            </p:extLst>
          </p:nvPr>
        </p:nvGraphicFramePr>
        <p:xfrm>
          <a:off x="73571" y="1380971"/>
          <a:ext cx="8996857" cy="51071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099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652463"/>
            <a:ext cx="8229600" cy="5715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10000"/>
              </a:lnSpc>
            </a:pPr>
            <a:r>
              <a:rPr lang="it-IT" sz="2400" b="1" dirty="0" smtClean="0">
                <a:solidFill>
                  <a:srgbClr val="CC3300"/>
                </a:solidFill>
                <a:latin typeface="Arial Rounded MT Bold" pitchFamily="34" charset="0"/>
              </a:rPr>
              <a:t>Attività  di  trapianto*</a:t>
            </a:r>
          </a:p>
        </p:txBody>
      </p:sp>
      <p:sp>
        <p:nvSpPr>
          <p:cNvPr id="4101" name="Text Box 9"/>
          <p:cNvSpPr txBox="1">
            <a:spLocks noChangeArrowheads="1"/>
          </p:cNvSpPr>
          <p:nvPr/>
        </p:nvSpPr>
        <p:spPr bwMode="auto">
          <a:xfrm>
            <a:off x="0" y="6488113"/>
            <a:ext cx="4667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it-IT" sz="900" b="0" u="none" dirty="0">
                <a:solidFill>
                  <a:srgbClr val="000099"/>
                </a:solidFill>
                <a:latin typeface="Arial Rounded MT Bold" pitchFamily="34" charset="0"/>
              </a:rPr>
              <a:t>*calcolato in base alla data trapianto , può quindi differire dal n° di segnalazioni concluse per trapianto calcolate sulla base della data segnalazione</a:t>
            </a:r>
          </a:p>
        </p:txBody>
      </p:sp>
      <p:grpSp>
        <p:nvGrpSpPr>
          <p:cNvPr id="3" name="Gruppo 2"/>
          <p:cNvGrpSpPr/>
          <p:nvPr/>
        </p:nvGrpSpPr>
        <p:grpSpPr>
          <a:xfrm>
            <a:off x="6619874" y="1967085"/>
            <a:ext cx="1958975" cy="1077218"/>
            <a:chOff x="6619874" y="1967085"/>
            <a:chExt cx="1958975" cy="1077218"/>
          </a:xfrm>
        </p:grpSpPr>
        <p:sp>
          <p:nvSpPr>
            <p:cNvPr id="11" name="CasellaDiTesto 10"/>
            <p:cNvSpPr txBox="1"/>
            <p:nvPr/>
          </p:nvSpPr>
          <p:spPr>
            <a:xfrm>
              <a:off x="6619874" y="1967085"/>
              <a:ext cx="1958975" cy="107721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>
                <a:defRPr/>
              </a:pPr>
              <a:endParaRPr lang="it-IT" sz="1600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  <a:p>
              <a:pPr algn="ctr">
                <a:defRPr/>
              </a:pPr>
              <a:r>
                <a:rPr lang="it-IT" sz="1600" b="0" u="none" dirty="0">
                  <a:latin typeface="Arial Rounded MT Bold" pitchFamily="34" charset="0"/>
                </a:rPr>
                <a:t>Totale  trapianti</a:t>
              </a:r>
            </a:p>
            <a:p>
              <a:pPr algn="ctr">
                <a:defRPr/>
              </a:pPr>
              <a:endParaRPr lang="it-IT" sz="1600" b="0" u="none" dirty="0">
                <a:latin typeface="Arial Rounded MT Bold" pitchFamily="34" charset="0"/>
              </a:endParaRPr>
            </a:p>
            <a:p>
              <a:pPr algn="ctr">
                <a:defRPr/>
              </a:pPr>
              <a:endParaRPr lang="it-IT" sz="1600" b="0" u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endParaRPr>
            </a:p>
          </p:txBody>
        </p:sp>
        <p:graphicFrame>
          <p:nvGraphicFramePr>
            <p:cNvPr id="2" name="Oggetto 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04157775"/>
                </p:ext>
              </p:extLst>
            </p:nvPr>
          </p:nvGraphicFramePr>
          <p:xfrm>
            <a:off x="7102217" y="2602888"/>
            <a:ext cx="994287" cy="360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170" name="Foglio di lavoro" r:id="rId5" imgW="552422" imgH="200070" progId="Excel.Sheet.8">
                    <p:link updateAutomatic="1"/>
                  </p:oleObj>
                </mc:Choice>
                <mc:Fallback>
                  <p:oleObj name="Foglio di lavoro" r:id="rId5" imgW="552422" imgH="200070" progId="Excel.Sheet.8">
                    <p:link updateAutomatic="1"/>
                    <p:pic>
                      <p:nvPicPr>
                        <p:cNvPr id="0" name="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7102217" y="2602888"/>
                          <a:ext cx="994287" cy="360000"/>
                        </a:xfrm>
                        <a:prstGeom prst="rect">
                          <a:avLst/>
                        </a:prstGeom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3200" b="1" i="0" u="sng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15755</TotalTime>
  <Words>254</Words>
  <Application>Microsoft Office PowerPoint</Application>
  <PresentationFormat>Presentazione su schermo (4:3)</PresentationFormat>
  <Paragraphs>58</Paragraphs>
  <Slides>16</Slides>
  <Notes>5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Collegamenti</vt:lpstr>
      </vt:variant>
      <vt:variant>
        <vt:i4>9</vt:i4>
      </vt:variant>
      <vt:variant>
        <vt:lpstr>Titoli diapositive</vt:lpstr>
      </vt:variant>
      <vt:variant>
        <vt:i4>16</vt:i4>
      </vt:variant>
    </vt:vector>
  </HeadingPairs>
  <TitlesOfParts>
    <vt:vector size="26" baseType="lpstr">
      <vt:lpstr>Struttura predefinita</vt:lpstr>
      <vt:lpstr>\\cnt-storage-01\lavoriamo\BOXI\Per_ppt\Vivente\Scarico Tabelle\Vivente - Rene.xls!Cause annul!R1C1:R6C3</vt:lpstr>
      <vt:lpstr>\\cnt-storage-01\lavoriamo\BOXI\Per_ppt\Vivente\Scarico Tabelle\Vivente - Rene.xls!PROC COMPL!R1C1:R5C2</vt:lpstr>
      <vt:lpstr>\\cnt-storage-01\lavoriamo\BOXI\Per_ppt\Vivente\Scarico Tabelle\Cause Annullamento e Relazioni - Rene.xls!Cause!R1C1:R12C3</vt:lpstr>
      <vt:lpstr>\\cnt-storage-01\lavoriamo\BOXI\Per_ppt\Vivente\Scarico Tabelle\Vivente - Rene.xls!PROC COMPL!R7C1:R10C3</vt:lpstr>
      <vt:lpstr>\\cnt-storage-01\lavoriamo\BOXI\Per_ppt\Vivente\Scarico Tabelle\Vivente - Rene.xls!Trapianti ctx!R36C4</vt:lpstr>
      <vt:lpstr>\\cnt-storage-01\lavoriamo\BOXI\Per_ppt\Vivente\Scarico Tabelle\Cause Annullamento e Relazioni - Rene.xls!Relazioni![Cause Annullamento e Relazioni - Rene.xls]Relazioni Grafico 1</vt:lpstr>
      <vt:lpstr>\\cnt-storage-01\lavoriamo\BOXI\Per_ppt\Vivente\Scarico Tabelle\Cause Annullamento e Relazioni - Rene.xls!Relazioni!R17C2:R33C4</vt:lpstr>
      <vt:lpstr>\\cnt-storage-01\lavoriamo\BOXI\Per_ppt\Vivente\Scarico Tabelle\Vivente - Rene.xls!Patologie![Vivente - Rene.xls]Patologie Grafico 1</vt:lpstr>
      <vt:lpstr>\\cnt-storage-01\lavoriamo\BOXI\Per_ppt\Vivente\Scarico Tabelle\Vivente - Rene.xls!Classi età ![Vivente - Rene.xls]Classi età  Grafico 1</vt:lpstr>
      <vt:lpstr>Presentazione standard di PowerPoint</vt:lpstr>
      <vt:lpstr>Living Kidney Transplant P.M.P.</vt:lpstr>
      <vt:lpstr>Segnalazioni Trapianto da Vivente</vt:lpstr>
      <vt:lpstr>Segnalazioni Trapianto da Vivente</vt:lpstr>
      <vt:lpstr>Segnalazioni Trapianto da Vivente</vt:lpstr>
      <vt:lpstr>Segnalazioni Trapianto da Vivente</vt:lpstr>
      <vt:lpstr>Segnalazioni Trapianto da Vivente</vt:lpstr>
      <vt:lpstr>Presentazione standard di PowerPoint</vt:lpstr>
      <vt:lpstr>Attività  di  trapianto*</vt:lpstr>
      <vt:lpstr>Attività  di  trapianto*</vt:lpstr>
      <vt:lpstr>Attività  di  trapianto*</vt:lpstr>
      <vt:lpstr>Attività di trapianto - Relazione donatore - ricevente</vt:lpstr>
      <vt:lpstr>Presentazione standard di PowerPoint</vt:lpstr>
      <vt:lpstr>Presentazione standard di PowerPoint</vt:lpstr>
      <vt:lpstr>Sopravvivenza – Organo/Paziente</vt:lpstr>
      <vt:lpstr>Sopravvivenza – Organo/Paziente</vt:lpstr>
    </vt:vector>
  </TitlesOfParts>
  <Company>Trapianti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Administrator</dc:creator>
  <cp:lastModifiedBy>Ricci Andrea</cp:lastModifiedBy>
  <cp:revision>957</cp:revision>
  <dcterms:created xsi:type="dcterms:W3CDTF">2003-08-23T20:05:12Z</dcterms:created>
  <dcterms:modified xsi:type="dcterms:W3CDTF">2013-11-29T07:29:28Z</dcterms:modified>
</cp:coreProperties>
</file>