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57" r:id="rId2"/>
    <p:sldId id="574" r:id="rId3"/>
    <p:sldId id="458" r:id="rId4"/>
    <p:sldId id="568" r:id="rId5"/>
    <p:sldId id="571" r:id="rId6"/>
    <p:sldId id="560" r:id="rId7"/>
    <p:sldId id="569" r:id="rId8"/>
    <p:sldId id="556" r:id="rId9"/>
    <p:sldId id="573" r:id="rId10"/>
    <p:sldId id="551" r:id="rId11"/>
    <p:sldId id="570" r:id="rId12"/>
    <p:sldId id="553" r:id="rId13"/>
    <p:sldId id="567" r:id="rId14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CA8"/>
    <a:srgbClr val="339933"/>
    <a:srgbClr val="339966"/>
    <a:srgbClr val="FE9191"/>
    <a:srgbClr val="FEB6B6"/>
    <a:srgbClr val="E00000"/>
    <a:srgbClr val="FE363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91" autoAdjust="0"/>
    <p:restoredTop sz="86486" autoAdjust="0"/>
  </p:normalViewPr>
  <p:slideViewPr>
    <p:cSldViewPr snapToGrid="0">
      <p:cViewPr>
        <p:scale>
          <a:sx n="80" d="100"/>
          <a:sy n="80" d="100"/>
        </p:scale>
        <p:origin x="-2808" y="-888"/>
      </p:cViewPr>
      <p:guideLst>
        <p:guide orient="horz" pos="1753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93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t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b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fld id="{8636F1D2-9D33-4AFE-A298-3AD1C9F7C0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61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t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6463"/>
            <a:ext cx="49815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b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fld id="{E1FE1180-15F7-4617-BC71-C3835E8621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185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0EA66-C1F1-4973-969D-6C5154C0B5E7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0EA66-C1F1-4973-969D-6C5154C0B5E7}" type="slidenum">
              <a:rPr lang="it-IT" smtClean="0"/>
              <a:pPr/>
              <a:t>10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2DC6E-BB23-4D7D-A497-6C09C3D181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18066-9C4C-4145-B813-0E092A0EE0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Text Box 20"/>
          <p:cNvSpPr txBox="1">
            <a:spLocks noChangeArrowheads="1"/>
          </p:cNvSpPr>
          <p:nvPr userDrawn="1"/>
        </p:nvSpPr>
        <p:spPr bwMode="auto">
          <a:xfrm>
            <a:off x="5997575" y="6583363"/>
            <a:ext cx="298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911F2-A5F7-4641-B437-1E6347642E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Text Box 20"/>
          <p:cNvSpPr txBox="1">
            <a:spLocks noChangeArrowheads="1"/>
          </p:cNvSpPr>
          <p:nvPr userDrawn="1"/>
        </p:nvSpPr>
        <p:spPr bwMode="auto">
          <a:xfrm>
            <a:off x="5997575" y="6583363"/>
            <a:ext cx="298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2B820-B21E-434F-8537-5CEFF4A49A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Text Box 20"/>
          <p:cNvSpPr txBox="1">
            <a:spLocks noChangeArrowheads="1"/>
          </p:cNvSpPr>
          <p:nvPr userDrawn="1"/>
        </p:nvSpPr>
        <p:spPr bwMode="auto">
          <a:xfrm>
            <a:off x="5997575" y="6583363"/>
            <a:ext cx="298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F2975-694E-4B29-A06B-BF050D7BD6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Text Box 20"/>
          <p:cNvSpPr txBox="1">
            <a:spLocks noChangeArrowheads="1"/>
          </p:cNvSpPr>
          <p:nvPr userDrawn="1"/>
        </p:nvSpPr>
        <p:spPr bwMode="auto">
          <a:xfrm>
            <a:off x="5997575" y="6583363"/>
            <a:ext cx="298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29373-A366-408F-80ED-19864955A9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Text Box 20"/>
          <p:cNvSpPr txBox="1">
            <a:spLocks noChangeArrowheads="1"/>
          </p:cNvSpPr>
          <p:nvPr userDrawn="1"/>
        </p:nvSpPr>
        <p:spPr bwMode="auto">
          <a:xfrm>
            <a:off x="5997575" y="6583363"/>
            <a:ext cx="298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3D552-DDD4-4A85-9739-9A2DD17930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ext Box 20"/>
          <p:cNvSpPr txBox="1">
            <a:spLocks noChangeArrowheads="1"/>
          </p:cNvSpPr>
          <p:nvPr userDrawn="1"/>
        </p:nvSpPr>
        <p:spPr bwMode="auto">
          <a:xfrm>
            <a:off x="5997575" y="6583363"/>
            <a:ext cx="298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D3CC-E04E-4584-AC37-48CA07B53B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Text Box 20"/>
          <p:cNvSpPr txBox="1">
            <a:spLocks noChangeArrowheads="1"/>
          </p:cNvSpPr>
          <p:nvPr userDrawn="1"/>
        </p:nvSpPr>
        <p:spPr bwMode="auto">
          <a:xfrm>
            <a:off x="5997575" y="6583363"/>
            <a:ext cx="298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6C500-4571-45E7-B45D-0F2D540D98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Text Box 20"/>
          <p:cNvSpPr txBox="1">
            <a:spLocks noChangeArrowheads="1"/>
          </p:cNvSpPr>
          <p:nvPr userDrawn="1"/>
        </p:nvSpPr>
        <p:spPr bwMode="auto">
          <a:xfrm>
            <a:off x="5997575" y="6583363"/>
            <a:ext cx="298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A668-9571-44D8-8822-FF2C126BEE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Text Box 20"/>
          <p:cNvSpPr txBox="1">
            <a:spLocks noChangeArrowheads="1"/>
          </p:cNvSpPr>
          <p:nvPr userDrawn="1"/>
        </p:nvSpPr>
        <p:spPr bwMode="auto">
          <a:xfrm>
            <a:off x="5997575" y="6583363"/>
            <a:ext cx="298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4E619-B1EE-40A8-9D89-ABECB44EA5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ext Box 20"/>
          <p:cNvSpPr txBox="1">
            <a:spLocks noChangeArrowheads="1"/>
          </p:cNvSpPr>
          <p:nvPr userDrawn="1"/>
        </p:nvSpPr>
        <p:spPr bwMode="auto">
          <a:xfrm>
            <a:off x="5997575" y="6583363"/>
            <a:ext cx="298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02979-FAC8-4ABB-BA55-2E9571AC30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ext Box 20"/>
          <p:cNvSpPr txBox="1">
            <a:spLocks noChangeArrowheads="1"/>
          </p:cNvSpPr>
          <p:nvPr userDrawn="1"/>
        </p:nvSpPr>
        <p:spPr bwMode="auto">
          <a:xfrm>
            <a:off x="5997575" y="6583363"/>
            <a:ext cx="298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>
                <a:latin typeface="Arial" charset="0"/>
              </a:defRPr>
            </a:lvl1pPr>
          </a:lstStyle>
          <a:p>
            <a:pPr>
              <a:defRPr/>
            </a:pPr>
            <a:fld id="{0474F83E-8F9D-47E7-B834-D9D5994012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6149" name="Group 23"/>
          <p:cNvGrpSpPr>
            <a:grpSpLocks/>
          </p:cNvGrpSpPr>
          <p:nvPr/>
        </p:nvGrpSpPr>
        <p:grpSpPr bwMode="auto">
          <a:xfrm>
            <a:off x="0" y="-25400"/>
            <a:ext cx="9144000" cy="717550"/>
            <a:chOff x="0" y="-16"/>
            <a:chExt cx="5760" cy="543"/>
          </a:xfrm>
        </p:grpSpPr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0" y="-16"/>
              <a:ext cx="5760" cy="543"/>
            </a:xfrm>
            <a:prstGeom prst="rect">
              <a:avLst/>
            </a:prstGeom>
            <a:gradFill rotWithShape="1">
              <a:gsLst>
                <a:gs pos="0">
                  <a:srgbClr val="FF7C80">
                    <a:gamma/>
                    <a:tint val="10196"/>
                    <a:invGamma/>
                  </a:srgbClr>
                </a:gs>
                <a:gs pos="100000">
                  <a:srgbClr val="FF7C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249" y="0"/>
              <a:ext cx="5262" cy="506"/>
            </a:xfrm>
            <a:prstGeom prst="rect">
              <a:avLst/>
            </a:prstGeom>
            <a:blipFill dpi="0" rotWithShape="1">
              <a:blip r:embed="rId14" cstate="print">
                <a:alphaModFix amt="60000"/>
              </a:blip>
              <a:srcRect/>
              <a:stretch>
                <a:fillRect b="-367939"/>
              </a:stretch>
            </a:blip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1800" b="0" u="none">
                <a:latin typeface="Arial" charset="0"/>
              </a:endParaRPr>
            </a:p>
          </p:txBody>
        </p:sp>
      </p:grp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468313" y="4445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i="1" u="none">
                <a:latin typeface="Comic Sans MS" pitchFamily="66" charset="0"/>
              </a:rPr>
              <a:t>SIT – Sistema Informativo Trapianti</a:t>
            </a:r>
          </a:p>
        </p:txBody>
      </p:sp>
      <p:grpSp>
        <p:nvGrpSpPr>
          <p:cNvPr id="6151" name="Group 27"/>
          <p:cNvGrpSpPr>
            <a:grpSpLocks/>
          </p:cNvGrpSpPr>
          <p:nvPr/>
        </p:nvGrpSpPr>
        <p:grpSpPr bwMode="auto">
          <a:xfrm>
            <a:off x="0" y="6524625"/>
            <a:ext cx="9144000" cy="360363"/>
            <a:chOff x="0" y="4065"/>
            <a:chExt cx="5760" cy="272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0" y="4065"/>
              <a:ext cx="5760" cy="272"/>
            </a:xfrm>
            <a:prstGeom prst="rect">
              <a:avLst/>
            </a:prstGeom>
            <a:gradFill rotWithShape="1">
              <a:gsLst>
                <a:gs pos="0">
                  <a:srgbClr val="FF7C80">
                    <a:gamma/>
                    <a:tint val="0"/>
                    <a:invGamma/>
                  </a:srgbClr>
                </a:gs>
                <a:gs pos="100000">
                  <a:srgbClr val="FF7C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pic>
          <p:nvPicPr>
            <p:cNvPr id="6154" name="Picture 29" descr="logo_stampaTrasparente_300dpi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608" y="4065"/>
              <a:ext cx="423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emf"/><Relationship Id="rId4" Type="http://schemas.openxmlformats.org/officeDocument/2006/relationships/oleObject" Target="file:///\\cnt-storage-01\RAPPORTI%20UFFICIALI\lavoriamo\BOXI\Per_ppt\Vivente\Scarico%20Tabelle\Vivente%20-%20Fegato.xls!Classi%20et&#224;%20!%5bVivente%20-%20Fegato.xls%5dClassi%20et&#224;%20%20Grafico%20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file:///\\cnt-storage-01\lavoriamo\BOXI\Per_ppt\Vivente\Scarico%20Tabelle\Vivente%20-%20Fegato.xls!Trapianti%20ctx%20(1)!R3C16" TargetMode="External"/><Relationship Id="rId5" Type="http://schemas.openxmlformats.org/officeDocument/2006/relationships/image" Target="../media/image18.emf"/><Relationship Id="rId4" Type="http://schemas.openxmlformats.org/officeDocument/2006/relationships/oleObject" Target="file:///\\cnt-storage-01\RAPPORTI%20UFFICIALI\lavoriamo\BOXI\Per_ppt\Vivente\Scarico%20Tabelle\Vivente%20-%20Fegato.xls!Trapianti%20ctx%20(1)!%5bVivente%20-%20Fegato.xls%5dTrapianti%20ctx%20(1)%20Grafico%201-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t-storage-01\RAPPORTI%20UFFICIALI\lavoriamo\BOXI\Per_ppt\Vivente\Scarico%20Tabelle\Vivente%20-%20Fegato.xls!Cause%20annul!R1C1:R6C3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t-storage-01\RAPPORTI%20UFFICIALI\lavoriamo\BOXI\Per_ppt\Vivente\Scarico%20Tabelle\Vivente%20-%20Fegato.xls!Segnalazioni%20ctx!%5bVivente%20-%20Fegato.xls%5dSegnalazioni%20ctx%20Grafico%201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file:///\\cnt-storage-01\RAPPORTI%20UFFICIALI\lavoriamo\BOXI\Per_ppt\Vivente\Scarico%20Tabelle\Vivente%20-%20Fegato.xls!PROC%20COMPL!%5bVivente%20-%20Fegato.xls%5dPROC%20COMPL%20Grafico%201" TargetMode="External"/><Relationship Id="rId7" Type="http://schemas.openxmlformats.org/officeDocument/2006/relationships/oleObject" Target="file:///\\cnt-storage-01\RAPPORTI%20UFFICIALI\lavoriamo\BOXI\Per_ppt\Vivente\Scarico%20Tabelle\Cause%20Annullamento%20e%20Relazioni%20-%20Fegato.xls!Cause!R1C1:R9C3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file:///\\cnt-storage-01\RAPPORTI%20UFFICIALI\lavoriamo\BOXI\Per_ppt\Vivente\Scarico%20Tabelle\Vivente%20-%20Fegato.xls!PROC%20COMPL!R1C1:R5C2" TargetMode="External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file:///\\cnt-storage-01\RAPPORTI%20UFFICIALI\lavoriamo\BOXI\Per_ppt\Vivente\Scarico%20Tabelle\Vivente%20-%20Fegato.xls!PROC%20COMPL!R7C1:R10C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file:///\\cnt-storage-01\RAPPORTI%20UFFICIALI\lavoriamo\BOXI\Per_ppt\Vivente\Scarico%20Tabelle\Vivente%20-%20Fegato.xls!Trapianti%20ctx%20(1)!%5bVivente%20-%20Fegato.xls%5dTrapianti%20ctx%20(1)%20Grafico%20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file:///\\cnt-storage-01\RAPPORTI%20UFFICIALI\lavoriamo\BOXI\Per_ppt\Vivente\Scarico%20Tabelle\Vivente%20-%20Fegato.xls!Trapianti%20ctx!R15C4" TargetMode="External"/><Relationship Id="rId5" Type="http://schemas.openxmlformats.org/officeDocument/2006/relationships/image" Target="../media/image12.emf"/><Relationship Id="rId4" Type="http://schemas.openxmlformats.org/officeDocument/2006/relationships/oleObject" Target="file:///\\cnt-storage-01\RAPPORTI%20UFFICIALI\lavoriamo\BOXI\Per_ppt\Vivente\Scarico%20Tabelle\Vivente%20-%20Fegato.xls!Trapianti%20ctx!%5bVivente%20-%20Fegato.xls%5dTrapianti%20ctx%20Grafico%20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t-storage-01\RAPPORTI%20UFFICIALI\lavoriamo\BOXI\Per_ppt\Vivente\Scarico%20Tabelle\Cause%20Annullamento%20e%20Relazioni%20-%20Fegato.xls!Relazioni!R17C2:R32C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file:///\\cnt-storage-01\RAPPORTI%20UFFICIALI\lavoriamo\BOXI\Per_ppt\Vivente\Scarico%20Tabelle\Cause%20Annullamento%20e%20Relazioni%20-%20Fegato.xls!Relazioni!%5bCause%20Annullamento%20e%20Relazioni%20-%20Fegato.xls%5dRelazioni%20Grafico%201" TargetMode="Externa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emf"/><Relationship Id="rId4" Type="http://schemas.openxmlformats.org/officeDocument/2006/relationships/oleObject" Target="file:///\\cnt-storage-01\RAPPORTI%20UFFICIALI\lavoriamo\BOXI\Per_ppt\Vivente\Scarico%20Tabelle\Vivente%20-%20Fegato.xls!Patologie!%5bVivente%20-%20Fegato.xls%5dPatologie%20Grafico%2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Text Box 2"/>
          <p:cNvSpPr txBox="1">
            <a:spLocks noChangeArrowheads="1"/>
          </p:cNvSpPr>
          <p:nvPr/>
        </p:nvSpPr>
        <p:spPr bwMode="auto">
          <a:xfrm>
            <a:off x="0" y="898525"/>
            <a:ext cx="9144000" cy="48320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it-IT" sz="4400" b="0" u="none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44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Attività</a:t>
            </a:r>
          </a:p>
          <a:p>
            <a:pPr algn="ctr" eaLnBrk="0" hangingPunct="0">
              <a:defRPr/>
            </a:pPr>
            <a:r>
              <a:rPr lang="it-IT" sz="44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Trapianto di </a:t>
            </a:r>
            <a:r>
              <a:rPr lang="it-IT" sz="4400" b="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Fegato</a:t>
            </a:r>
            <a:endParaRPr lang="it-IT" sz="4400" b="0" u="none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44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da Donatore Vivente</a:t>
            </a:r>
          </a:p>
          <a:p>
            <a:pPr algn="ctr" eaLnBrk="0" hangingPunct="0">
              <a:defRPr/>
            </a:pPr>
            <a:endParaRPr lang="it-IT" sz="4400" b="0" u="none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44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Dal 01 Gennaio 2001</a:t>
            </a:r>
          </a:p>
          <a:p>
            <a:pPr algn="ctr" eaLnBrk="0" hangingPunct="0">
              <a:defRPr/>
            </a:pPr>
            <a:r>
              <a:rPr lang="it-IT" sz="44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Al </a:t>
            </a:r>
            <a:r>
              <a:rPr lang="it-IT" sz="4400" b="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30 Giugno 2013</a:t>
            </a:r>
            <a:endParaRPr lang="it-IT" b="0" u="none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666750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it-IT" sz="2400" u="none" dirty="0" smtClean="0">
                <a:solidFill>
                  <a:srgbClr val="CC3300"/>
                </a:solidFill>
                <a:latin typeface="Arial Rounded MT Bold" pitchFamily="34" charset="0"/>
              </a:rPr>
              <a:t>Età dei </a:t>
            </a:r>
            <a:r>
              <a:rPr lang="it-IT" sz="2400" u="none" dirty="0">
                <a:solidFill>
                  <a:srgbClr val="CC3300"/>
                </a:solidFill>
                <a:latin typeface="Arial Rounded MT Bold" pitchFamily="34" charset="0"/>
              </a:rPr>
              <a:t>riceventi</a:t>
            </a:r>
            <a:endParaRPr lang="it-IT" sz="2400" b="0" u="none" dirty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1318161" y="1319522"/>
            <a:ext cx="6305797" cy="461775"/>
            <a:chOff x="1318161" y="1319522"/>
            <a:chExt cx="6305797" cy="461775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318161" y="1331841"/>
              <a:ext cx="6305797" cy="406400"/>
            </a:xfrm>
            <a:prstGeom prst="rect">
              <a:avLst/>
            </a:prstGeom>
            <a:gradFill rotWithShape="0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100000">
                  <a:srgbClr val="99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1377950" y="1319522"/>
              <a:ext cx="6222258" cy="4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0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FEGATO vivente            </a:t>
              </a:r>
              <a:r>
                <a:rPr lang="it-IT" sz="20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2001 - 2013</a:t>
              </a:r>
              <a:endParaRPr lang="it-IT" sz="20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353257"/>
              </p:ext>
            </p:extLst>
          </p:nvPr>
        </p:nvGraphicFramePr>
        <p:xfrm>
          <a:off x="1631950" y="2266950"/>
          <a:ext cx="592455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Foglio di lavoro" r:id="rId4" imgW="5924556" imgH="3581280" progId="Excel.Sheet.8">
                  <p:link/>
                </p:oleObj>
              </mc:Choice>
              <mc:Fallback>
                <p:oleObj name="Foglio di lavoro" r:id="rId4" imgW="5924556" imgH="358128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1950" y="2266950"/>
                        <a:ext cx="592455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707871"/>
              </p:ext>
            </p:extLst>
          </p:nvPr>
        </p:nvGraphicFramePr>
        <p:xfrm>
          <a:off x="446088" y="2460625"/>
          <a:ext cx="8212137" cy="361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Foglio di lavoro" r:id="rId4" imgW="5362679" imgH="3352860" progId="Excel.Sheet.8">
                  <p:link updateAutomatic="1"/>
                </p:oleObj>
              </mc:Choice>
              <mc:Fallback>
                <p:oleObj name="Foglio di lavoro" r:id="rId4" imgW="5362679" imgH="335286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6088" y="2460625"/>
                        <a:ext cx="8212137" cy="3614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748" name="Text Box 4"/>
          <p:cNvSpPr txBox="1">
            <a:spLocks noChangeAspect="1" noChangeArrowheads="1"/>
          </p:cNvSpPr>
          <p:nvPr/>
        </p:nvSpPr>
        <p:spPr bwMode="auto">
          <a:xfrm>
            <a:off x="2725201" y="1833047"/>
            <a:ext cx="38840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CC0000"/>
              </a:buClr>
              <a:defRPr/>
            </a:pPr>
            <a:r>
              <a:rPr lang="it-IT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Attività </a:t>
            </a:r>
            <a:r>
              <a:rPr lang="it-IT" sz="2000" b="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adulto/ pediatrica </a:t>
            </a:r>
            <a:endParaRPr lang="it-IT" sz="2000" b="0" u="none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52463"/>
            <a:ext cx="82296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Attività  di  trapianto *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759664" y="2600699"/>
            <a:ext cx="2256312" cy="52322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sz="1400" u="none" dirty="0" err="1"/>
              <a:t>Tx</a:t>
            </a:r>
            <a:r>
              <a:rPr lang="it-IT" sz="1400" u="none" dirty="0"/>
              <a:t> pediatrici</a:t>
            </a:r>
            <a:r>
              <a:rPr lang="it-IT" sz="1400" u="none" dirty="0" smtClean="0"/>
              <a:t>:</a:t>
            </a:r>
            <a:endParaRPr lang="it-IT" sz="1400" u="none" dirty="0"/>
          </a:p>
          <a:p>
            <a:pPr algn="ctr">
              <a:defRPr/>
            </a:pPr>
            <a:r>
              <a:rPr lang="it-IT" sz="1400" u="none" dirty="0" smtClean="0"/>
              <a:t>dell’attività totale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1318161" y="1319522"/>
            <a:ext cx="6305797" cy="461775"/>
            <a:chOff x="1318161" y="1319522"/>
            <a:chExt cx="6305797" cy="461775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318161" y="1331841"/>
              <a:ext cx="6305797" cy="406400"/>
            </a:xfrm>
            <a:prstGeom prst="rect">
              <a:avLst/>
            </a:prstGeom>
            <a:gradFill rotWithShape="0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100000">
                  <a:srgbClr val="99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1377950" y="1319522"/>
              <a:ext cx="6222258" cy="4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0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FEGATO vivente            </a:t>
              </a:r>
              <a:r>
                <a:rPr lang="it-IT" sz="20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– 2013*</a:t>
              </a:r>
              <a:endParaRPr lang="it-IT" sz="20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0" y="6571238"/>
            <a:ext cx="46672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0" u="none" dirty="0" smtClean="0">
                <a:solidFill>
                  <a:srgbClr val="000099"/>
                </a:solidFill>
                <a:latin typeface="Arial Rounded MT Bold" pitchFamily="34" charset="0"/>
              </a:rPr>
              <a:t>*Per l’ultima annualità  il dato è in proiezione</a:t>
            </a:r>
            <a:endParaRPr lang="it-IT" sz="1000" b="0" u="none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57442"/>
              </p:ext>
            </p:extLst>
          </p:nvPr>
        </p:nvGraphicFramePr>
        <p:xfrm>
          <a:off x="5795289" y="2886059"/>
          <a:ext cx="3905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Foglio di lavoro" r:id="rId6" imgW="390612" imgH="200070" progId="Excel.Sheet.8">
                  <p:link updateAutomatic="1"/>
                </p:oleObj>
              </mc:Choice>
              <mc:Fallback>
                <p:oleObj name="Foglio di lavoro" r:id="rId6" imgW="390612" imgH="20007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95289" y="2886059"/>
                        <a:ext cx="390525" cy="20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5325" y="702191"/>
            <a:ext cx="82296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Sopravvivenza – Organo/Paziente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sp>
        <p:nvSpPr>
          <p:cNvPr id="666627" name="Text Box 3"/>
          <p:cNvSpPr txBox="1">
            <a:spLocks noChangeArrowheads="1"/>
          </p:cNvSpPr>
          <p:nvPr/>
        </p:nvSpPr>
        <p:spPr bwMode="auto">
          <a:xfrm>
            <a:off x="450026" y="1465691"/>
            <a:ext cx="81724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1">
              <a:buClr>
                <a:srgbClr val="FFA117"/>
              </a:buClr>
              <a:buFont typeface="Wingdings" pitchFamily="2" charset="2"/>
              <a:buNone/>
              <a:defRPr/>
            </a:pPr>
            <a:endParaRPr lang="it-IT" u="none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lvl="1">
              <a:buClr>
                <a:srgbClr val="FFA117"/>
              </a:buClr>
              <a:buFont typeface="Wingdings" pitchFamily="2" charset="2"/>
              <a:buChar char="Ü"/>
              <a:defRPr/>
            </a:pPr>
            <a:endParaRPr lang="it-IT" u="none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lvl="1">
              <a:buClr>
                <a:srgbClr val="FFA117"/>
              </a:buClr>
              <a:buFont typeface="Wingdings" pitchFamily="2" charset="2"/>
              <a:buChar char="Ü"/>
              <a:defRPr/>
            </a:pPr>
            <a:r>
              <a:rPr lang="it-IT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Sopravvivenza organo</a:t>
            </a:r>
            <a:r>
              <a:rPr lang="it-IT" b="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:     </a:t>
            </a:r>
            <a:r>
              <a:rPr lang="it-IT" sz="4000" u="none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79.9 </a:t>
            </a:r>
            <a:r>
              <a:rPr lang="it-IT" sz="4000" u="none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%</a:t>
            </a:r>
          </a:p>
          <a:p>
            <a:pPr lvl="1">
              <a:buClr>
                <a:srgbClr val="FFA117"/>
              </a:buClr>
              <a:buFont typeface="Wingdings" pitchFamily="2" charset="2"/>
              <a:buNone/>
              <a:defRPr/>
            </a:pPr>
            <a:r>
              <a:rPr lang="it-IT" sz="2000" u="none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	(sopravvivenza 1 anno)</a:t>
            </a:r>
          </a:p>
          <a:p>
            <a:pPr lvl="1">
              <a:buClr>
                <a:srgbClr val="FFA117"/>
              </a:buClr>
              <a:buFont typeface="Wingdings" pitchFamily="2" charset="2"/>
              <a:buNone/>
              <a:defRPr/>
            </a:pPr>
            <a:endParaRPr lang="it-IT" sz="4000" u="none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charset="0"/>
            </a:endParaRPr>
          </a:p>
          <a:p>
            <a:pPr lvl="1">
              <a:buClr>
                <a:srgbClr val="FFA117"/>
              </a:buClr>
              <a:buFont typeface="Wingdings" pitchFamily="2" charset="2"/>
              <a:buChar char="Ü"/>
              <a:defRPr/>
            </a:pPr>
            <a:r>
              <a:rPr lang="it-IT" b="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 </a:t>
            </a:r>
            <a:r>
              <a:rPr lang="it-IT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Sopravvivenza paziente  </a:t>
            </a:r>
            <a:r>
              <a:rPr lang="it-IT" b="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:  </a:t>
            </a:r>
            <a:r>
              <a:rPr lang="it-IT" sz="4000" u="none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85.2</a:t>
            </a:r>
            <a:r>
              <a:rPr lang="it-IT" b="0" u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 </a:t>
            </a:r>
            <a:r>
              <a:rPr lang="it-IT" sz="4000" u="none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%</a:t>
            </a:r>
          </a:p>
          <a:p>
            <a:pPr lvl="1">
              <a:buClr>
                <a:srgbClr val="FFA117"/>
              </a:buClr>
              <a:buFont typeface="Wingdings" pitchFamily="2" charset="2"/>
              <a:buNone/>
              <a:defRPr/>
            </a:pPr>
            <a:r>
              <a:rPr lang="it-IT" sz="2000" u="none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	(sopravvivenza 1 anno)</a:t>
            </a:r>
          </a:p>
          <a:p>
            <a:pPr lvl="1">
              <a:buClr>
                <a:srgbClr val="FFA117"/>
              </a:buClr>
              <a:buFont typeface="Wingdings" pitchFamily="2" charset="2"/>
              <a:buNone/>
              <a:defRPr/>
            </a:pPr>
            <a:endParaRPr lang="it-IT" sz="2800" u="none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charset="0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1318161" y="1319522"/>
            <a:ext cx="6305797" cy="461775"/>
            <a:chOff x="1318161" y="1319522"/>
            <a:chExt cx="6305797" cy="461775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318161" y="1331841"/>
              <a:ext cx="6305797" cy="406400"/>
            </a:xfrm>
            <a:prstGeom prst="rect">
              <a:avLst/>
            </a:prstGeom>
            <a:gradFill rotWithShape="0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100000">
                  <a:srgbClr val="99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377950" y="1319522"/>
              <a:ext cx="6222258" cy="4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0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FEGATO vivente            </a:t>
              </a:r>
              <a:r>
                <a:rPr lang="it-IT" sz="20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2001 - 2010</a:t>
              </a:r>
              <a:endParaRPr lang="it-IT" sz="20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95313"/>
            <a:ext cx="82296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Sopravvivenza – Organo/Paziente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1318161" y="1319522"/>
            <a:ext cx="6305797" cy="461775"/>
            <a:chOff x="1318161" y="1319522"/>
            <a:chExt cx="6305797" cy="461775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318161" y="1331841"/>
              <a:ext cx="6305797" cy="406400"/>
            </a:xfrm>
            <a:prstGeom prst="rect">
              <a:avLst/>
            </a:prstGeom>
            <a:gradFill rotWithShape="0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100000">
                  <a:srgbClr val="99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377950" y="1319522"/>
              <a:ext cx="6222258" cy="4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0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FEGATO vivente            </a:t>
              </a:r>
              <a:r>
                <a:rPr lang="it-IT" sz="20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</a:t>
              </a:r>
              <a:r>
                <a:rPr lang="it-IT" sz="2000" i="1" u="none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- 2010</a:t>
              </a:r>
              <a:endParaRPr lang="it-IT" sz="20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pic>
        <p:nvPicPr>
          <p:cNvPr id="1027" name="Picture 3" descr="X:\Sopravv_Q11_Fegato-Organo-Vivente1_CT=Tutti---Anno=2001 - 201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449" y="2230510"/>
            <a:ext cx="3605365" cy="3600000"/>
          </a:xfrm>
          <a:prstGeom prst="rect">
            <a:avLst/>
          </a:prstGeom>
          <a:noFill/>
        </p:spPr>
      </p:pic>
      <p:pic>
        <p:nvPicPr>
          <p:cNvPr id="1030" name="Picture 6" descr="X:\Sopravv_Q11_Fegato-Paziente-Vivente1_CT=Tutti---Anno=2001 - 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611" y="2634573"/>
            <a:ext cx="3605365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300" y="1250763"/>
            <a:ext cx="6629400" cy="526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17550"/>
            <a:ext cx="822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it-IT" altLang="it-IT" sz="2400" b="1" i="1" smtClean="0">
                <a:latin typeface="Arial Black" pitchFamily="34" charset="0"/>
              </a:rPr>
              <a:t>Living Liver Transplant P.M.P.</a:t>
            </a:r>
          </a:p>
        </p:txBody>
      </p:sp>
      <p:sp>
        <p:nvSpPr>
          <p:cNvPr id="615429" name="Rectangle 5"/>
          <p:cNvSpPr>
            <a:spLocks noChangeArrowheads="1"/>
          </p:cNvSpPr>
          <p:nvPr/>
        </p:nvSpPr>
        <p:spPr bwMode="auto">
          <a:xfrm>
            <a:off x="79131" y="1347789"/>
            <a:ext cx="1676400" cy="346075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Year</a:t>
            </a:r>
            <a:r>
              <a:rPr lang="it-IT" sz="1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2011</a:t>
            </a:r>
          </a:p>
        </p:txBody>
      </p:sp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85" y="4257675"/>
            <a:ext cx="2145323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52463"/>
            <a:ext cx="82296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Segnalazioni Trapianto da Vivente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12520" y="5640779"/>
            <a:ext cx="7493330" cy="7571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defRPr/>
            </a:pPr>
            <a:r>
              <a:rPr lang="it-IT" sz="1200" b="0" u="none" dirty="0" smtClean="0">
                <a:latin typeface="Arial Rounded MT Bold" pitchFamily="34" charset="0"/>
                <a:cs typeface="Arial" charset="0"/>
              </a:rPr>
              <a:t>NOTA: è possibile che il numero di segnalazioni concluse con trapianto effettuato non corrisponda ai trapianti  da vivente effettivamente eseguiti nel periodo di riferimento poiché la scheda di esecuzione del trapianto è inviata al CNT solo successivamente alla dimissione del donatore e del ricevente.</a:t>
            </a:r>
            <a:endParaRPr lang="it-IT" sz="1200" b="0" u="none" dirty="0">
              <a:latin typeface="Arial Rounded MT Bold" pitchFamily="34" charset="0"/>
              <a:cs typeface="Arial" charset="0"/>
            </a:endParaRPr>
          </a:p>
        </p:txBody>
      </p:sp>
      <p:grpSp>
        <p:nvGrpSpPr>
          <p:cNvPr id="17" name="Gruppo 16"/>
          <p:cNvGrpSpPr/>
          <p:nvPr/>
        </p:nvGrpSpPr>
        <p:grpSpPr>
          <a:xfrm>
            <a:off x="1318161" y="1319522"/>
            <a:ext cx="6305797" cy="461775"/>
            <a:chOff x="1318161" y="1319522"/>
            <a:chExt cx="6305797" cy="46177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318161" y="1331841"/>
              <a:ext cx="6305797" cy="406400"/>
            </a:xfrm>
            <a:prstGeom prst="rect">
              <a:avLst/>
            </a:prstGeom>
            <a:gradFill rotWithShape="0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100000">
                  <a:srgbClr val="99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1377950" y="1319522"/>
              <a:ext cx="6222258" cy="4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0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FEGATO vivente            </a:t>
              </a:r>
              <a:r>
                <a:rPr lang="it-IT" sz="20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– 2013</a:t>
              </a:r>
              <a:endParaRPr lang="it-IT" sz="20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284289"/>
              </p:ext>
            </p:extLst>
          </p:nvPr>
        </p:nvGraphicFramePr>
        <p:xfrm>
          <a:off x="888629" y="2700091"/>
          <a:ext cx="7200900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Foglio di lavoro" r:id="rId3" imgW="7200934" imgH="1647810" progId="Excel.Sheet.8">
                  <p:link/>
                </p:oleObj>
              </mc:Choice>
              <mc:Fallback>
                <p:oleObj name="Foglio di lavoro" r:id="rId3" imgW="7200934" imgH="164781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8629" y="2700091"/>
                        <a:ext cx="7200900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810748"/>
              </p:ext>
            </p:extLst>
          </p:nvPr>
        </p:nvGraphicFramePr>
        <p:xfrm>
          <a:off x="617538" y="1538288"/>
          <a:ext cx="8015287" cy="490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Foglio di lavoro" r:id="rId3" imgW="7705812" imgH="5705370" progId="Excel.Sheet.8">
                  <p:link/>
                </p:oleObj>
              </mc:Choice>
              <mc:Fallback>
                <p:oleObj name="Foglio di lavoro" r:id="rId3" imgW="7705812" imgH="570537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7538" y="1538288"/>
                        <a:ext cx="8015287" cy="4905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52463"/>
            <a:ext cx="82296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Segnalazioni Trapianto da Vivente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1472536" y="1319522"/>
            <a:ext cx="6388922" cy="461775"/>
            <a:chOff x="1318161" y="1319522"/>
            <a:chExt cx="6388922" cy="46177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318161" y="1331841"/>
              <a:ext cx="6305797" cy="406400"/>
            </a:xfrm>
            <a:prstGeom prst="rect">
              <a:avLst/>
            </a:prstGeom>
            <a:gradFill rotWithShape="0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100000">
                  <a:srgbClr val="99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1484825" y="1319522"/>
              <a:ext cx="6222258" cy="4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0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FEGATO vivente            </a:t>
              </a:r>
              <a:r>
                <a:rPr lang="it-IT" sz="20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2001 - 2013</a:t>
              </a:r>
              <a:endParaRPr lang="it-IT" sz="20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967673"/>
              </p:ext>
            </p:extLst>
          </p:nvPr>
        </p:nvGraphicFramePr>
        <p:xfrm>
          <a:off x="-698500" y="3675063"/>
          <a:ext cx="5838825" cy="273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Foglio di lavoro" r:id="rId3" imgW="5838923" imgH="2733750" progId="Excel.Sheet.8">
                  <p:link/>
                </p:oleObj>
              </mc:Choice>
              <mc:Fallback>
                <p:oleObj name="Foglio di lavoro" r:id="rId3" imgW="5838923" imgH="273375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698500" y="3675063"/>
                        <a:ext cx="5838825" cy="273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65246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Segnalazioni Senza Trapianto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1318161" y="1319522"/>
            <a:ext cx="6305797" cy="461775"/>
            <a:chOff x="1318161" y="1319522"/>
            <a:chExt cx="6305797" cy="461775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318161" y="1331841"/>
              <a:ext cx="6305797" cy="406400"/>
            </a:xfrm>
            <a:prstGeom prst="rect">
              <a:avLst/>
            </a:prstGeom>
            <a:gradFill rotWithShape="0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100000">
                  <a:srgbClr val="99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377950" y="1319522"/>
              <a:ext cx="6222258" cy="4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0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FEGATO vivente            </a:t>
              </a:r>
              <a:r>
                <a:rPr lang="it-IT" sz="20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2001 - 2013</a:t>
              </a:r>
              <a:endParaRPr lang="it-IT" sz="20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007669"/>
              </p:ext>
            </p:extLst>
          </p:nvPr>
        </p:nvGraphicFramePr>
        <p:xfrm>
          <a:off x="305314" y="2090985"/>
          <a:ext cx="4361761" cy="99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Foglio di lavoro" r:id="rId5" imgW="6058001" imgH="1381050" progId="Excel.Sheet.8">
                  <p:link/>
                </p:oleObj>
              </mc:Choice>
              <mc:Fallback>
                <p:oleObj name="Foglio di lavoro" r:id="rId5" imgW="6058001" imgH="138105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314" y="2090985"/>
                        <a:ext cx="4361761" cy="994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496741"/>
              </p:ext>
            </p:extLst>
          </p:nvPr>
        </p:nvGraphicFramePr>
        <p:xfrm>
          <a:off x="5580063" y="2117725"/>
          <a:ext cx="3435350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Foglio di lavoro" r:id="rId7" imgW="4771898" imgH="2409750" progId="Excel.Sheet.8">
                  <p:link/>
                </p:oleObj>
              </mc:Choice>
              <mc:Fallback>
                <p:oleObj name="Foglio di lavoro" r:id="rId7" imgW="4771898" imgH="240975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80063" y="2117725"/>
                        <a:ext cx="3435350" cy="173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152862"/>
              </p:ext>
            </p:extLst>
          </p:nvPr>
        </p:nvGraphicFramePr>
        <p:xfrm>
          <a:off x="3817126" y="4885893"/>
          <a:ext cx="5198287" cy="774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Foglio di lavoro" r:id="rId9" imgW="7219843" imgH="1076220" progId="Excel.Sheet.8">
                  <p:link/>
                </p:oleObj>
              </mc:Choice>
              <mc:Fallback>
                <p:oleObj name="Foglio di lavoro" r:id="rId9" imgW="7219843" imgH="107622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17126" y="4885893"/>
                        <a:ext cx="5198287" cy="774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083241"/>
              </p:ext>
            </p:extLst>
          </p:nvPr>
        </p:nvGraphicFramePr>
        <p:xfrm>
          <a:off x="666750" y="2336800"/>
          <a:ext cx="8118475" cy="3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Foglio di lavoro" r:id="rId4" imgW="5362679" imgH="3352860" progId="Excel.Sheet.8">
                  <p:link/>
                </p:oleObj>
              </mc:Choice>
              <mc:Fallback>
                <p:oleObj name="Foglio di lavoro" r:id="rId4" imgW="5362679" imgH="335286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6750" y="2336800"/>
                        <a:ext cx="8118475" cy="3986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52463"/>
            <a:ext cx="82296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Attività  di  trapianto</a:t>
            </a:r>
          </a:p>
        </p:txBody>
      </p:sp>
      <p:sp>
        <p:nvSpPr>
          <p:cNvPr id="13" name="Text Box 4"/>
          <p:cNvSpPr txBox="1">
            <a:spLocks noChangeAspect="1" noChangeArrowheads="1"/>
          </p:cNvSpPr>
          <p:nvPr/>
        </p:nvSpPr>
        <p:spPr bwMode="auto">
          <a:xfrm>
            <a:off x="2667000" y="1939925"/>
            <a:ext cx="333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rgbClr val="CC0000"/>
              </a:buClr>
              <a:defRPr/>
            </a:pPr>
            <a:r>
              <a:rPr lang="it-IT" sz="2000" b="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N°</a:t>
            </a:r>
            <a:r>
              <a:rPr lang="it-IT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trapianti per anno *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1318161" y="1319522"/>
            <a:ext cx="6305797" cy="461775"/>
            <a:chOff x="1318161" y="1319522"/>
            <a:chExt cx="6305797" cy="461775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1318161" y="1331841"/>
              <a:ext cx="6305797" cy="406400"/>
            </a:xfrm>
            <a:prstGeom prst="rect">
              <a:avLst/>
            </a:prstGeom>
            <a:gradFill rotWithShape="0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100000">
                  <a:srgbClr val="99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1377950" y="1319522"/>
              <a:ext cx="6222258" cy="4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0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FEGATO vivente            </a:t>
              </a:r>
              <a:r>
                <a:rPr lang="it-IT" sz="20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– 2013*</a:t>
              </a:r>
              <a:endParaRPr lang="it-IT" sz="20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0" y="6571238"/>
            <a:ext cx="46672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0" u="none" dirty="0" smtClean="0">
                <a:solidFill>
                  <a:srgbClr val="000099"/>
                </a:solidFill>
                <a:latin typeface="Arial Rounded MT Bold" pitchFamily="34" charset="0"/>
              </a:rPr>
              <a:t>*Per l’ultima annualità  il dato è in proiezione</a:t>
            </a:r>
            <a:endParaRPr lang="it-IT" sz="1000" b="0" u="none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103759"/>
              </p:ext>
            </p:extLst>
          </p:nvPr>
        </p:nvGraphicFramePr>
        <p:xfrm>
          <a:off x="587375" y="1547813"/>
          <a:ext cx="8039100" cy="488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Foglio di lavoro" r:id="rId4" imgW="7705812" imgH="5705370" progId="Excel.Sheet.8">
                  <p:link/>
                </p:oleObj>
              </mc:Choice>
              <mc:Fallback>
                <p:oleObj name="Foglio di lavoro" r:id="rId4" imgW="7705812" imgH="570537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7375" y="1547813"/>
                        <a:ext cx="8039100" cy="4887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52463"/>
            <a:ext cx="82296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Attività  di  trapianto *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1318161" y="1319522"/>
            <a:ext cx="6305797" cy="461775"/>
            <a:chOff x="1318161" y="1319522"/>
            <a:chExt cx="6305797" cy="46177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318161" y="1331841"/>
              <a:ext cx="6305797" cy="406400"/>
            </a:xfrm>
            <a:prstGeom prst="rect">
              <a:avLst/>
            </a:prstGeom>
            <a:gradFill rotWithShape="0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100000">
                  <a:srgbClr val="99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1377950" y="1319522"/>
              <a:ext cx="6222258" cy="4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0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FEGATO vivente            </a:t>
              </a:r>
              <a:r>
                <a:rPr lang="it-IT" sz="20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2001 - 2013</a:t>
              </a:r>
              <a:endParaRPr lang="it-IT" sz="20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20" name="Text Box 4"/>
          <p:cNvSpPr txBox="1">
            <a:spLocks noChangeAspect="1" noChangeArrowheads="1"/>
          </p:cNvSpPr>
          <p:nvPr/>
        </p:nvSpPr>
        <p:spPr bwMode="auto">
          <a:xfrm>
            <a:off x="1959430" y="1939925"/>
            <a:ext cx="4643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CC0000"/>
              </a:buClr>
              <a:defRPr/>
            </a:pPr>
            <a:r>
              <a:rPr lang="it-IT" sz="2000" b="0" u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N°</a:t>
            </a:r>
            <a:r>
              <a:rPr lang="it-IT" sz="2000" b="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trapianti </a:t>
            </a:r>
            <a:r>
              <a:rPr lang="it-IT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per </a:t>
            </a:r>
            <a:r>
              <a:rPr lang="it-IT" sz="2000" b="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centro trapianti </a:t>
            </a:r>
            <a:endParaRPr lang="it-IT" sz="2000" b="0" u="none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389688" y="2505694"/>
            <a:ext cx="1958975" cy="83099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1600" b="0" u="none" dirty="0" smtClean="0">
                <a:latin typeface="Arial Rounded MT Bold" pitchFamily="34" charset="0"/>
              </a:rPr>
              <a:t>Totale  trapianti</a:t>
            </a:r>
          </a:p>
          <a:p>
            <a:pPr algn="ctr">
              <a:defRPr/>
            </a:pPr>
            <a:endParaRPr lang="it-IT" sz="1600" b="0" u="none" dirty="0">
              <a:latin typeface="Arial Rounded MT Bold" pitchFamily="34" charset="0"/>
            </a:endParaRPr>
          </a:p>
          <a:p>
            <a:pPr algn="ctr">
              <a:defRPr/>
            </a:pPr>
            <a:endParaRPr lang="it-IT" sz="1600" b="0" u="none" dirty="0">
              <a:latin typeface="Arial Rounded MT Bold" pitchFamily="34" charset="0"/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62675"/>
              </p:ext>
            </p:extLst>
          </p:nvPr>
        </p:nvGraphicFramePr>
        <p:xfrm>
          <a:off x="6843575" y="2838202"/>
          <a:ext cx="912854" cy="330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Foglio di lavoro" r:id="rId6" imgW="552422" imgH="200070" progId="Excel.Sheet.8">
                  <p:link updateAutomatic="1"/>
                </p:oleObj>
              </mc:Choice>
              <mc:Fallback>
                <p:oleObj name="Foglio di lavoro" r:id="rId6" imgW="552422" imgH="20007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43575" y="2838202"/>
                        <a:ext cx="912854" cy="330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o 15"/>
          <p:cNvGrpSpPr/>
          <p:nvPr/>
        </p:nvGrpSpPr>
        <p:grpSpPr>
          <a:xfrm>
            <a:off x="1318161" y="1319522"/>
            <a:ext cx="6305797" cy="461775"/>
            <a:chOff x="1318161" y="1319522"/>
            <a:chExt cx="6305797" cy="461775"/>
          </a:xfrm>
        </p:grpSpPr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1318161" y="1331841"/>
              <a:ext cx="6305797" cy="406400"/>
            </a:xfrm>
            <a:prstGeom prst="rect">
              <a:avLst/>
            </a:prstGeom>
            <a:gradFill rotWithShape="0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100000">
                  <a:srgbClr val="99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1377950" y="1319522"/>
              <a:ext cx="6222258" cy="4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0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FEGATO vivente            </a:t>
              </a:r>
              <a:r>
                <a:rPr lang="it-IT" sz="20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2001 - 2013</a:t>
              </a:r>
              <a:endParaRPr lang="it-IT" sz="20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52463"/>
            <a:ext cx="82296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Relazione donatore - ricevente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95728"/>
              </p:ext>
            </p:extLst>
          </p:nvPr>
        </p:nvGraphicFramePr>
        <p:xfrm>
          <a:off x="4702834" y="1980952"/>
          <a:ext cx="3881581" cy="3742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Foglio di lavoro" r:id="rId3" imgW="3200535" imgH="3086100" progId="Excel.Sheet.8">
                  <p:link/>
                </p:oleObj>
              </mc:Choice>
              <mc:Fallback>
                <p:oleObj name="Foglio di lavoro" r:id="rId3" imgW="3200535" imgH="308610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02834" y="1980952"/>
                        <a:ext cx="3881581" cy="3742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905227"/>
              </p:ext>
            </p:extLst>
          </p:nvPr>
        </p:nvGraphicFramePr>
        <p:xfrm>
          <a:off x="-479425" y="2484438"/>
          <a:ext cx="5638800" cy="273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Foglio di lavoro" r:id="rId5" imgW="5638755" imgH="2733750" progId="Excel.Sheet.8">
                  <p:link/>
                </p:oleObj>
              </mc:Choice>
              <mc:Fallback>
                <p:oleObj name="Foglio di lavoro" r:id="rId5" imgW="5638755" imgH="273375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479425" y="2484438"/>
                        <a:ext cx="5638800" cy="273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666750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it-IT" sz="2400" u="none" dirty="0">
                <a:solidFill>
                  <a:srgbClr val="CC3300"/>
                </a:solidFill>
                <a:latin typeface="Arial Rounded MT Bold" pitchFamily="34" charset="0"/>
              </a:rPr>
              <a:t>Patologia dei riceventi</a:t>
            </a:r>
            <a:endParaRPr lang="it-IT" sz="2400" b="0" u="none" dirty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1318161" y="1319522"/>
            <a:ext cx="6305797" cy="461775"/>
            <a:chOff x="1318161" y="1319522"/>
            <a:chExt cx="6305797" cy="461775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318161" y="1331841"/>
              <a:ext cx="6305797" cy="406400"/>
            </a:xfrm>
            <a:prstGeom prst="rect">
              <a:avLst/>
            </a:prstGeom>
            <a:gradFill rotWithShape="0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100000">
                  <a:srgbClr val="99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377950" y="1319522"/>
              <a:ext cx="6222258" cy="4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0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FEGATO vivente            </a:t>
              </a:r>
              <a:r>
                <a:rPr lang="it-IT" sz="20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2001 - 2013</a:t>
              </a:r>
              <a:endParaRPr lang="it-IT" sz="20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05964"/>
              </p:ext>
            </p:extLst>
          </p:nvPr>
        </p:nvGraphicFramePr>
        <p:xfrm>
          <a:off x="665163" y="1917700"/>
          <a:ext cx="7648575" cy="448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Foglio di lavoro" r:id="rId4" imgW="6553155" imgH="3838590" progId="Excel.Sheet.8">
                  <p:link/>
                </p:oleObj>
              </mc:Choice>
              <mc:Fallback>
                <p:oleObj name="Foglio di lavoro" r:id="rId4" imgW="6553155" imgH="3838590" progId="Excel.Sheet.8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5163" y="1917700"/>
                        <a:ext cx="7648575" cy="448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15197</TotalTime>
  <Words>212</Words>
  <Application>Microsoft Office PowerPoint</Application>
  <PresentationFormat>Presentazione su schermo (4:3)</PresentationFormat>
  <Paragraphs>49</Paragraphs>
  <Slides>13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Collegamenti</vt:lpstr>
      </vt:variant>
      <vt:variant>
        <vt:i4>15</vt:i4>
      </vt:variant>
      <vt:variant>
        <vt:lpstr>Titoli diapositive</vt:lpstr>
      </vt:variant>
      <vt:variant>
        <vt:i4>13</vt:i4>
      </vt:variant>
    </vt:vector>
  </HeadingPairs>
  <TitlesOfParts>
    <vt:vector size="29" baseType="lpstr">
      <vt:lpstr>Struttura predefinita</vt:lpstr>
      <vt:lpstr>\\cnt-storage-01\RAPPORTI UFFICIALI\lavoriamo\BOXI\Per_ppt\Vivente\Scarico Tabelle\Vivente - Fegato.xls!Cause annul!R1C1:R6C3</vt:lpstr>
      <vt:lpstr>\\cnt-storage-01\RAPPORTI UFFICIALI\lavoriamo\BOXI\Per_ppt\Vivente\Scarico Tabelle\Vivente - Fegato.xls!Segnalazioni ctx![Vivente - Fegato.xls]Segnalazioni ctx Grafico 1</vt:lpstr>
      <vt:lpstr>\\cnt-storage-01\RAPPORTI UFFICIALI\lavoriamo\BOXI\Per_ppt\Vivente\Scarico Tabelle\Vivente - Fegato.xls!PROC COMPL![Vivente - Fegato.xls]PROC COMPL Grafico 1</vt:lpstr>
      <vt:lpstr>\\cnt-storage-01\RAPPORTI UFFICIALI\lavoriamo\BOXI\Per_ppt\Vivente\Scarico Tabelle\Vivente - Fegato.xls!PROC COMPL!R1C1:R5C2</vt:lpstr>
      <vt:lpstr>\\cnt-storage-01\RAPPORTI UFFICIALI\lavoriamo\BOXI\Per_ppt\Vivente\Scarico Tabelle\Cause Annullamento e Relazioni - Fegato.xls!Cause!R1C1:R9C3</vt:lpstr>
      <vt:lpstr>\\cnt-storage-01\RAPPORTI UFFICIALI\lavoriamo\BOXI\Per_ppt\Vivente\Scarico Tabelle\Vivente - Fegato.xls!PROC COMPL!R7C1:R10C3</vt:lpstr>
      <vt:lpstr>\\cnt-storage-01\RAPPORTI UFFICIALI\lavoriamo\BOXI\Per_ppt\Vivente\Scarico Tabelle\Vivente - Fegato.xls!Trapianti ctx (1)![Vivente - Fegato.xls]Trapianti ctx (1) Grafico 1</vt:lpstr>
      <vt:lpstr>\\cnt-storage-01\RAPPORTI UFFICIALI\lavoriamo\BOXI\Per_ppt\Vivente\Scarico Tabelle\Vivente - Fegato.xls!Trapianti ctx![Vivente - Fegato.xls]Trapianti ctx Grafico 1</vt:lpstr>
      <vt:lpstr>\\cnt-storage-01\RAPPORTI UFFICIALI\lavoriamo\BOXI\Per_ppt\Vivente\Scarico Tabelle\Vivente - Fegato.xls!Trapianti ctx!R15C4</vt:lpstr>
      <vt:lpstr>\\cnt-storage-01\RAPPORTI UFFICIALI\lavoriamo\BOXI\Per_ppt\Vivente\Scarico Tabelle\Cause Annullamento e Relazioni - Fegato.xls!Relazioni!R17C2:R32C4</vt:lpstr>
      <vt:lpstr>\\cnt-storage-01\RAPPORTI UFFICIALI\lavoriamo\BOXI\Per_ppt\Vivente\Scarico Tabelle\Cause Annullamento e Relazioni - Fegato.xls!Relazioni![Cause Annullamento e Relazioni - Fegato.xls]Relazioni Grafico 1</vt:lpstr>
      <vt:lpstr>\\cnt-storage-01\RAPPORTI UFFICIALI\lavoriamo\BOXI\Per_ppt\Vivente\Scarico Tabelle\Vivente - Fegato.xls!Patologie![Vivente - Fegato.xls]Patologie Grafico 1</vt:lpstr>
      <vt:lpstr>\\cnt-storage-01\RAPPORTI UFFICIALI\lavoriamo\BOXI\Per_ppt\Vivente\Scarico Tabelle\Vivente - Fegato.xls!Classi età ![Vivente - Fegato.xls]Classi età  Grafico 1</vt:lpstr>
      <vt:lpstr>\\cnt-storage-01\RAPPORTI UFFICIALI\lavoriamo\BOXI\Per_ppt\Vivente\Scarico Tabelle\Vivente - Fegato.xls!Trapianti ctx (1)![Vivente - Fegato.xls]Trapianti ctx (1) Grafico 1-1</vt:lpstr>
      <vt:lpstr>\\cnt-storage-01\lavoriamo\BOXI\Per_ppt\Vivente\Scarico Tabelle\Vivente - Fegato.xls!Trapianti ctx (1)!R3C16</vt:lpstr>
      <vt:lpstr>Presentazione standard di PowerPoint</vt:lpstr>
      <vt:lpstr>Living Liver Transplant P.M.P.</vt:lpstr>
      <vt:lpstr>Segnalazioni Trapianto da Vivente</vt:lpstr>
      <vt:lpstr>Segnalazioni Trapianto da Vivente</vt:lpstr>
      <vt:lpstr>Presentazione standard di PowerPoint</vt:lpstr>
      <vt:lpstr>Attività  di  trapianto</vt:lpstr>
      <vt:lpstr>Attività  di  trapianto *</vt:lpstr>
      <vt:lpstr>Relazione donatore - ricevente</vt:lpstr>
      <vt:lpstr>Presentazione standard di PowerPoint</vt:lpstr>
      <vt:lpstr>Presentazione standard di PowerPoint</vt:lpstr>
      <vt:lpstr>Attività  di  trapianto *</vt:lpstr>
      <vt:lpstr>Sopravvivenza – Organo/Paziente</vt:lpstr>
      <vt:lpstr>Sopravvivenza – Organo/Paziente</vt:lpstr>
    </vt:vector>
  </TitlesOfParts>
  <Company>Trapianti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Administrator</dc:creator>
  <cp:lastModifiedBy>Ricci Andrea</cp:lastModifiedBy>
  <cp:revision>940</cp:revision>
  <dcterms:created xsi:type="dcterms:W3CDTF">2003-08-23T20:05:12Z</dcterms:created>
  <dcterms:modified xsi:type="dcterms:W3CDTF">2013-10-25T14:09:49Z</dcterms:modified>
</cp:coreProperties>
</file>