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314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317" r:id="rId14"/>
    <p:sldId id="269" r:id="rId15"/>
    <p:sldId id="294" r:id="rId16"/>
    <p:sldId id="270" r:id="rId17"/>
    <p:sldId id="31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337" r:id="rId30"/>
    <p:sldId id="338" r:id="rId31"/>
    <p:sldId id="358" r:id="rId32"/>
    <p:sldId id="351" r:id="rId33"/>
    <p:sldId id="352" r:id="rId34"/>
    <p:sldId id="353" r:id="rId35"/>
    <p:sldId id="354" r:id="rId36"/>
    <p:sldId id="355" r:id="rId37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C66"/>
    <a:srgbClr val="CC9900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 showGuides="1">
      <p:cViewPr>
        <p:scale>
          <a:sx n="100" d="100"/>
          <a:sy n="100" d="100"/>
        </p:scale>
        <p:origin x="-1944" y="-324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dx'!$C$12:$C$23</c:f>
              <c:numCache>
                <c:formatCode>General</c:formatCode>
                <c:ptCount val="12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38.1</c:v>
                </c:pt>
                <c:pt idx="10" formatCode="0.0">
                  <c:v>38.200000000000003</c:v>
                </c:pt>
                <c:pt idx="11" formatCode="0.0">
                  <c:v>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98864640"/>
        <c:axId val="98755136"/>
      </c:barChart>
      <c:catAx>
        <c:axId val="9886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55136"/>
        <c:crosses val="autoZero"/>
        <c:auto val="1"/>
        <c:lblAlgn val="ctr"/>
        <c:lblOffset val="100"/>
        <c:noMultiLvlLbl val="0"/>
      </c:catAx>
      <c:valAx>
        <c:axId val="9875513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988646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(ACC)'!$V$5:$V$23</c:f>
              <c:numCache>
                <c:formatCode>0.0</c:formatCode>
                <c:ptCount val="19"/>
                <c:pt idx="0">
                  <c:v>14.8</c:v>
                </c:pt>
                <c:pt idx="1">
                  <c:v>12.1</c:v>
                </c:pt>
                <c:pt idx="2">
                  <c:v>9.6999999999999993</c:v>
                </c:pt>
                <c:pt idx="3">
                  <c:v>8.1999999999999993</c:v>
                </c:pt>
                <c:pt idx="4" formatCode="General">
                  <c:v>25.3</c:v>
                </c:pt>
                <c:pt idx="5" formatCode="General">
                  <c:v>31.2</c:v>
                </c:pt>
                <c:pt idx="6">
                  <c:v>14</c:v>
                </c:pt>
                <c:pt idx="7" formatCode="General">
                  <c:v>15.9</c:v>
                </c:pt>
                <c:pt idx="8" formatCode="General">
                  <c:v>24</c:v>
                </c:pt>
                <c:pt idx="9" formatCode="General">
                  <c:v>35</c:v>
                </c:pt>
                <c:pt idx="10" formatCode="General">
                  <c:v>26.1</c:v>
                </c:pt>
                <c:pt idx="11" formatCode="General">
                  <c:v>9.9</c:v>
                </c:pt>
                <c:pt idx="12" formatCode="General">
                  <c:v>19.100000000000001</c:v>
                </c:pt>
                <c:pt idx="13" formatCode="General">
                  <c:v>6.9</c:v>
                </c:pt>
                <c:pt idx="14">
                  <c:v>15.9</c:v>
                </c:pt>
                <c:pt idx="15">
                  <c:v>12.4</c:v>
                </c:pt>
                <c:pt idx="16" formatCode="General">
                  <c:v>31</c:v>
                </c:pt>
                <c:pt idx="17">
                  <c:v>10.199999999999999</c:v>
                </c:pt>
                <c:pt idx="18" formatCode="General">
                  <c:v>24.3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(ACC)'!$V$5:$V$23</c:f>
              <c:numCache>
                <c:formatCode>0.0</c:formatCode>
                <c:ptCount val="19"/>
                <c:pt idx="0">
                  <c:v>7.4</c:v>
                </c:pt>
                <c:pt idx="1">
                  <c:v>8.6</c:v>
                </c:pt>
                <c:pt idx="2">
                  <c:v>10.199999999999999</c:v>
                </c:pt>
                <c:pt idx="3">
                  <c:v>7.1</c:v>
                </c:pt>
                <c:pt idx="4" formatCode="General">
                  <c:v>24.4</c:v>
                </c:pt>
                <c:pt idx="5" formatCode="General">
                  <c:v>26.3</c:v>
                </c:pt>
                <c:pt idx="6">
                  <c:v>15.3</c:v>
                </c:pt>
                <c:pt idx="7" formatCode="General">
                  <c:v>24.2</c:v>
                </c:pt>
                <c:pt idx="8" formatCode="General">
                  <c:v>20.2</c:v>
                </c:pt>
                <c:pt idx="9" formatCode="General">
                  <c:v>23.4</c:v>
                </c:pt>
                <c:pt idx="10" formatCode="General">
                  <c:v>29.8</c:v>
                </c:pt>
                <c:pt idx="11" formatCode="General">
                  <c:v>21.8</c:v>
                </c:pt>
                <c:pt idx="12" formatCode="General">
                  <c:v>21</c:v>
                </c:pt>
                <c:pt idx="13" formatCode="General">
                  <c:v>10.1</c:v>
                </c:pt>
                <c:pt idx="14">
                  <c:v>17.100000000000001</c:v>
                </c:pt>
                <c:pt idx="15">
                  <c:v>11.8</c:v>
                </c:pt>
                <c:pt idx="16" formatCode="General">
                  <c:v>34.9</c:v>
                </c:pt>
                <c:pt idx="17">
                  <c:v>13.6</c:v>
                </c:pt>
                <c:pt idx="18" formatCode="General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2707200"/>
        <c:axId val="141905856"/>
      </c:barChart>
      <c:catAx>
        <c:axId val="1427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41905856"/>
        <c:crosses val="autoZero"/>
        <c:auto val="1"/>
        <c:lblAlgn val="ctr"/>
        <c:lblOffset val="100"/>
        <c:noMultiLvlLbl val="0"/>
      </c:catAx>
      <c:valAx>
        <c:axId val="1419058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42707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TX!$B$2:$B$23</c:f>
              <c:numCache>
                <c:formatCode>General</c:formatCode>
                <c:ptCount val="22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2805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2900224"/>
        <c:axId val="143303232"/>
      </c:barChart>
      <c:catAx>
        <c:axId val="14290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303232"/>
        <c:crosses val="autoZero"/>
        <c:auto val="1"/>
        <c:lblAlgn val="ctr"/>
        <c:lblOffset val="100"/>
        <c:noMultiLvlLbl val="0"/>
      </c:catAx>
      <c:valAx>
        <c:axId val="14330323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2900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TX!$C$1</c:f>
              <c:strCache>
                <c:ptCount val="1"/>
                <c:pt idx="0">
                  <c:v>Rene</c:v>
                </c:pt>
              </c:strCache>
            </c:strRef>
          </c:tx>
          <c:spPr>
            <a:gradFill flip="none" rotWithShape="1"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TX!$C$2:$C$23</c:f>
              <c:numCache>
                <c:formatCode>General</c:formatCode>
                <c:ptCount val="22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1486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2957568"/>
        <c:axId val="143305536"/>
      </c:barChart>
      <c:catAx>
        <c:axId val="14295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305536"/>
        <c:crosses val="autoZero"/>
        <c:auto val="1"/>
        <c:lblAlgn val="ctr"/>
        <c:lblOffset val="100"/>
        <c:noMultiLvlLbl val="0"/>
      </c:catAx>
      <c:valAx>
        <c:axId val="14330553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2957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TX!$D$2:$D$23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981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3246848"/>
        <c:axId val="143307840"/>
      </c:barChart>
      <c:catAx>
        <c:axId val="1432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307840"/>
        <c:crosses val="autoZero"/>
        <c:auto val="1"/>
        <c:lblAlgn val="ctr"/>
        <c:lblOffset val="100"/>
        <c:noMultiLvlLbl val="0"/>
      </c:catAx>
      <c:valAx>
        <c:axId val="14330784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32468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TX!$F$2:$F$23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911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TX!$E$2:$E$23</c:f>
              <c:numCache>
                <c:formatCode>General</c:formatCode>
                <c:ptCount val="22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730176"/>
        <c:axId val="98697792"/>
      </c:barChart>
      <c:catAx>
        <c:axId val="1437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697792"/>
        <c:crosses val="autoZero"/>
        <c:auto val="1"/>
        <c:lblAlgn val="ctr"/>
        <c:lblOffset val="100"/>
        <c:noMultiLvlLbl val="0"/>
      </c:catAx>
      <c:valAx>
        <c:axId val="9869779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373017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75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TX!$G$2:$G$23</c:f>
              <c:numCache>
                <c:formatCode>General</c:formatCode>
                <c:ptCount val="22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369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345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3492608"/>
        <c:axId val="98701248"/>
      </c:barChart>
      <c:catAx>
        <c:axId val="14349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01248"/>
        <c:crosses val="autoZero"/>
        <c:auto val="1"/>
        <c:lblAlgn val="ctr"/>
        <c:lblOffset val="100"/>
        <c:noMultiLvlLbl val="0"/>
      </c:catAx>
      <c:valAx>
        <c:axId val="9870124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34926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TX!$H$2:$H$23</c:f>
              <c:numCache>
                <c:formatCode>General</c:formatCode>
                <c:ptCount val="22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3640064"/>
        <c:axId val="98703552"/>
      </c:barChart>
      <c:catAx>
        <c:axId val="1436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03552"/>
        <c:crosses val="autoZero"/>
        <c:auto val="1"/>
        <c:lblAlgn val="ctr"/>
        <c:lblOffset val="100"/>
        <c:noMultiLvlLbl val="0"/>
      </c:catAx>
      <c:valAx>
        <c:axId val="9870355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36400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TX!$I$2:$I$23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44</c:v>
                </c:pt>
              </c:numCache>
            </c:numRef>
          </c:val>
        </c:ser>
        <c:ser>
          <c:idx val="0"/>
          <c:order val="1"/>
          <c:tx>
            <c:strRef>
              <c:f>TX!$J$1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TX!$J$2:$J$23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</c:numCache>
            </c:numRef>
          </c:val>
        </c:ser>
        <c:ser>
          <c:idx val="3"/>
          <c:order val="2"/>
          <c:tx>
            <c:strRef>
              <c:f>TX!$K$1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TX!$K$2:$K$23</c:f>
              <c:numCache>
                <c:formatCode>General</c:formatCode>
                <c:ptCount val="22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669760"/>
        <c:axId val="97706560"/>
      </c:barChart>
      <c:catAx>
        <c:axId val="1436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06560"/>
        <c:crosses val="autoZero"/>
        <c:auto val="1"/>
        <c:lblAlgn val="ctr"/>
        <c:lblOffset val="100"/>
        <c:noMultiLvlLbl val="0"/>
      </c:catAx>
      <c:valAx>
        <c:axId val="9770656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366976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TX!$L$1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TX!$L$12:$L$23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1"/>
          <c:tx>
            <c:strRef>
              <c:f>TX!$M$1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TX!$M$12:$M$23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3812608"/>
        <c:axId val="97707712"/>
      </c:barChart>
      <c:catAx>
        <c:axId val="14381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707712"/>
        <c:crosses val="autoZero"/>
        <c:auto val="1"/>
        <c:lblAlgn val="ctr"/>
        <c:lblOffset val="100"/>
        <c:noMultiLvlLbl val="0"/>
      </c:catAx>
      <c:valAx>
        <c:axId val="97707712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38126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Attesa'!$C$5</c:f>
              <c:strCache>
                <c:ptCount val="1"/>
                <c:pt idx="0">
                  <c:v>Numero Pazienti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7916992127339496E-2"/>
                  <c:y val="1.5660606299756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1.9907769030377527E-3"/>
                  <c:y val="-1.10120953849782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4"/>
              <c:layout>
                <c:manualLayout>
                  <c:x val="-5.9723307091132582E-3"/>
                  <c:y val="-4.40483815399129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5"/>
              <c:layout>
                <c:manualLayout>
                  <c:x val="-5.3750976382018534E-2"/>
                  <c:y val="-7.341396923318912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Attesa'!$C$6:$C$11</c:f>
              <c:numCache>
                <c:formatCode>#,##0</c:formatCode>
                <c:ptCount val="6"/>
                <c:pt idx="0" formatCode="General">
                  <c:v>682</c:v>
                </c:pt>
                <c:pt idx="1">
                  <c:v>947</c:v>
                </c:pt>
                <c:pt idx="2" formatCode="General">
                  <c:v>196</c:v>
                </c:pt>
                <c:pt idx="3" formatCode="General">
                  <c:v>367</c:v>
                </c:pt>
                <c:pt idx="4">
                  <c:v>6507</c:v>
                </c:pt>
                <c:pt idx="5" formatCode="General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</c:plotArea>
    <c:legend>
      <c:legendPos val="b"/>
      <c:layout/>
      <c:overlay val="0"/>
    </c:legend>
    <c:plotVisOnly val="1"/>
    <c:dispBlanksAs val="gap"/>
    <c:showDLblsOverMax val="0"/>
  </c:chart>
  <c:spPr>
    <a:ln w="6350">
      <a:solidFill>
        <a:schemeClr val="bg1">
          <a:lumMod val="85000"/>
          <a:alpha val="77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dx'!$B$12:$B$23</c:f>
              <c:numCache>
                <c:formatCode>General</c:formatCode>
                <c:ptCount val="12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2289</c:v>
                </c:pt>
                <c:pt idx="10" formatCode="0">
                  <c:v>2271</c:v>
                </c:pt>
                <c:pt idx="11" formatCode="0">
                  <c:v>2262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1120512"/>
        <c:axId val="98757440"/>
      </c:barChart>
      <c:catAx>
        <c:axId val="14112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57440"/>
        <c:crosses val="autoZero"/>
        <c:auto val="1"/>
        <c:lblAlgn val="ctr"/>
        <c:lblOffset val="100"/>
        <c:noMultiLvlLbl val="0"/>
      </c:catAx>
      <c:valAx>
        <c:axId val="98757440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411205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liste'!$B$5:$M$5</c:f>
              <c:numCache>
                <c:formatCode>General</c:formatCode>
                <c:ptCount val="12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6644</c:v>
                </c:pt>
                <c:pt idx="11" formatCode="#,##0">
                  <c:v>6507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liste'!$B$6:$M$6</c:f>
              <c:numCache>
                <c:formatCode>General</c:formatCode>
                <c:ptCount val="12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973</c:v>
                </c:pt>
                <c:pt idx="11" formatCode="#,##0">
                  <c:v>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50912"/>
        <c:axId val="98704704"/>
      </c:lineChart>
      <c:catAx>
        <c:axId val="14455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8704704"/>
        <c:crosses val="autoZero"/>
        <c:auto val="1"/>
        <c:lblAlgn val="ctr"/>
        <c:lblOffset val="100"/>
        <c:noMultiLvlLbl val="0"/>
      </c:catAx>
      <c:valAx>
        <c:axId val="987047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44550912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liste'!$B$7:$M$7</c:f>
              <c:numCache>
                <c:formatCode>General</c:formatCode>
                <c:ptCount val="12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707</c:v>
                </c:pt>
                <c:pt idx="11">
                  <c:v>682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liste'!$B$8:$M$8</c:f>
              <c:numCache>
                <c:formatCode>General</c:formatCode>
                <c:ptCount val="12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360</c:v>
                </c:pt>
                <c:pt idx="11">
                  <c:v>367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liste'!$B$9:$M$9</c:f>
              <c:numCache>
                <c:formatCode>General</c:formatCode>
                <c:ptCount val="12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205</c:v>
                </c:pt>
                <c:pt idx="11">
                  <c:v>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00800"/>
        <c:axId val="98704128"/>
      </c:lineChart>
      <c:catAx>
        <c:axId val="14510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04128"/>
        <c:crosses val="autoZero"/>
        <c:auto val="1"/>
        <c:lblAlgn val="ctr"/>
        <c:lblOffset val="100"/>
        <c:noMultiLvlLbl val="0"/>
      </c:catAx>
      <c:valAx>
        <c:axId val="98704128"/>
        <c:scaling>
          <c:orientation val="minMax"/>
          <c:max val="1000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45100800"/>
        <c:crosses val="autoZero"/>
        <c:crossBetween val="between"/>
        <c:majorUnit val="10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dx'!$I$2:$I$23</c:f>
              <c:numCache>
                <c:formatCode>General</c:formatCode>
                <c:ptCount val="22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1095</c:v>
                </c:pt>
                <c:pt idx="20" formatCode="0">
                  <c:v>1123</c:v>
                </c:pt>
                <c:pt idx="21" formatCode="0">
                  <c:v>1115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1123072"/>
        <c:axId val="98760896"/>
      </c:barChart>
      <c:catAx>
        <c:axId val="1411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760896"/>
        <c:crosses val="autoZero"/>
        <c:auto val="1"/>
        <c:lblAlgn val="ctr"/>
        <c:lblOffset val="100"/>
        <c:noMultiLvlLbl val="0"/>
      </c:catAx>
      <c:valAx>
        <c:axId val="9876089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4112307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dx'!$H$2:$H$23</c:f>
              <c:numCache>
                <c:formatCode>General</c:formatCode>
                <c:ptCount val="22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18.2</c:v>
                </c:pt>
                <c:pt idx="20" formatCode="0.0">
                  <c:v>18.899999999999999</c:v>
                </c:pt>
                <c:pt idx="21" formatCode="0.0">
                  <c:v>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1227008"/>
        <c:axId val="142049856"/>
      </c:barChart>
      <c:catAx>
        <c:axId val="14122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049856"/>
        <c:crosses val="autoZero"/>
        <c:auto val="1"/>
        <c:lblAlgn val="ctr"/>
        <c:lblOffset val="100"/>
        <c:noMultiLvlLbl val="0"/>
      </c:catAx>
      <c:valAx>
        <c:axId val="142049856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412270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49</c:v>
                </c:pt>
                <c:pt idx="1">
                  <c:v>23</c:v>
                </c:pt>
                <c:pt idx="2">
                  <c:v>43</c:v>
                </c:pt>
                <c:pt idx="3">
                  <c:v>116</c:v>
                </c:pt>
                <c:pt idx="4">
                  <c:v>198</c:v>
                </c:pt>
                <c:pt idx="5">
                  <c:v>62</c:v>
                </c:pt>
                <c:pt idx="6">
                  <c:v>219</c:v>
                </c:pt>
                <c:pt idx="7">
                  <c:v>50</c:v>
                </c:pt>
                <c:pt idx="8">
                  <c:v>378</c:v>
                </c:pt>
                <c:pt idx="9">
                  <c:v>85</c:v>
                </c:pt>
                <c:pt idx="10" formatCode="0">
                  <c:v>226</c:v>
                </c:pt>
                <c:pt idx="11" formatCode="0">
                  <c:v>12</c:v>
                </c:pt>
                <c:pt idx="12" formatCode="0">
                  <c:v>12</c:v>
                </c:pt>
                <c:pt idx="13" formatCode="0">
                  <c:v>94</c:v>
                </c:pt>
                <c:pt idx="14" formatCode="0">
                  <c:v>54</c:v>
                </c:pt>
                <c:pt idx="15" formatCode="0">
                  <c:v>181</c:v>
                </c:pt>
                <c:pt idx="16" formatCode="0">
                  <c:v>264</c:v>
                </c:pt>
                <c:pt idx="17" formatCode="0">
                  <c:v>11</c:v>
                </c:pt>
                <c:pt idx="18" formatCode="0">
                  <c:v>194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35</c:v>
                </c:pt>
                <c:pt idx="1">
                  <c:v>19</c:v>
                </c:pt>
                <c:pt idx="2">
                  <c:v>40</c:v>
                </c:pt>
                <c:pt idx="3">
                  <c:v>118</c:v>
                </c:pt>
                <c:pt idx="4">
                  <c:v>179</c:v>
                </c:pt>
                <c:pt idx="5">
                  <c:v>55</c:v>
                </c:pt>
                <c:pt idx="6">
                  <c:v>231</c:v>
                </c:pt>
                <c:pt idx="7">
                  <c:v>71</c:v>
                </c:pt>
                <c:pt idx="8">
                  <c:v>356</c:v>
                </c:pt>
                <c:pt idx="9">
                  <c:v>68</c:v>
                </c:pt>
                <c:pt idx="10" formatCode="0">
                  <c:v>209</c:v>
                </c:pt>
                <c:pt idx="11" formatCode="0">
                  <c:v>23</c:v>
                </c:pt>
                <c:pt idx="12" formatCode="0">
                  <c:v>15</c:v>
                </c:pt>
                <c:pt idx="13" formatCode="0">
                  <c:v>134</c:v>
                </c:pt>
                <c:pt idx="14" formatCode="0">
                  <c:v>52</c:v>
                </c:pt>
                <c:pt idx="15" formatCode="0">
                  <c:v>159</c:v>
                </c:pt>
                <c:pt idx="16" formatCode="0">
                  <c:v>275</c:v>
                </c:pt>
                <c:pt idx="17" formatCode="0">
                  <c:v>17</c:v>
                </c:pt>
                <c:pt idx="18" formatCode="0">
                  <c:v>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1229568"/>
        <c:axId val="142050432"/>
      </c:barChart>
      <c:catAx>
        <c:axId val="14122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42050432"/>
        <c:crosses val="autoZero"/>
        <c:auto val="1"/>
        <c:lblAlgn val="ctr"/>
        <c:lblOffset val="100"/>
        <c:noMultiLvlLbl val="0"/>
      </c:catAx>
      <c:valAx>
        <c:axId val="14205043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1229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30.2</c:v>
                </c:pt>
                <c:pt idx="1">
                  <c:v>39.799999999999997</c:v>
                </c:pt>
                <c:pt idx="2">
                  <c:v>21.9</c:v>
                </c:pt>
                <c:pt idx="3">
                  <c:v>20.100000000000001</c:v>
                </c:pt>
                <c:pt idx="4" formatCode="General">
                  <c:v>45.6</c:v>
                </c:pt>
                <c:pt idx="5" formatCode="General">
                  <c:v>50.9</c:v>
                </c:pt>
                <c:pt idx="6">
                  <c:v>39.799999999999997</c:v>
                </c:pt>
                <c:pt idx="7" formatCode="General">
                  <c:v>31.8</c:v>
                </c:pt>
                <c:pt idx="8" formatCode="General">
                  <c:v>39</c:v>
                </c:pt>
                <c:pt idx="9" formatCode="General">
                  <c:v>55.1</c:v>
                </c:pt>
                <c:pt idx="10" formatCode="General">
                  <c:v>50.3</c:v>
                </c:pt>
                <c:pt idx="11" formatCode="General">
                  <c:v>23.8</c:v>
                </c:pt>
                <c:pt idx="12" formatCode="General">
                  <c:v>22.9</c:v>
                </c:pt>
                <c:pt idx="13" formatCode="General">
                  <c:v>23.2</c:v>
                </c:pt>
                <c:pt idx="14">
                  <c:v>32.9</c:v>
                </c:pt>
                <c:pt idx="15">
                  <c:v>36.200000000000003</c:v>
                </c:pt>
                <c:pt idx="16" formatCode="General">
                  <c:v>71.900000000000006</c:v>
                </c:pt>
                <c:pt idx="17">
                  <c:v>12.4</c:v>
                </c:pt>
                <c:pt idx="18" formatCode="General">
                  <c:v>39.9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21.6</c:v>
                </c:pt>
                <c:pt idx="1">
                  <c:v>32.9</c:v>
                </c:pt>
                <c:pt idx="2">
                  <c:v>20.9</c:v>
                </c:pt>
                <c:pt idx="3">
                  <c:v>19.100000000000001</c:v>
                </c:pt>
                <c:pt idx="4" formatCode="General">
                  <c:v>43.5</c:v>
                </c:pt>
                <c:pt idx="5" formatCode="General">
                  <c:v>45.1</c:v>
                </c:pt>
                <c:pt idx="6">
                  <c:v>43.4</c:v>
                </c:pt>
                <c:pt idx="7" formatCode="General">
                  <c:v>42.7</c:v>
                </c:pt>
                <c:pt idx="8" formatCode="General">
                  <c:v>36.9</c:v>
                </c:pt>
                <c:pt idx="9" formatCode="General">
                  <c:v>45.4</c:v>
                </c:pt>
                <c:pt idx="10" formatCode="General">
                  <c:v>48.3</c:v>
                </c:pt>
                <c:pt idx="11" formatCode="General">
                  <c:v>39.6</c:v>
                </c:pt>
                <c:pt idx="12" formatCode="General">
                  <c:v>26.7</c:v>
                </c:pt>
                <c:pt idx="13" formatCode="General">
                  <c:v>32.299999999999997</c:v>
                </c:pt>
                <c:pt idx="14">
                  <c:v>30.5</c:v>
                </c:pt>
                <c:pt idx="15">
                  <c:v>31.4</c:v>
                </c:pt>
                <c:pt idx="16" formatCode="General">
                  <c:v>76.2</c:v>
                </c:pt>
                <c:pt idx="17">
                  <c:v>20.399999999999999</c:v>
                </c:pt>
                <c:pt idx="18" formatCode="General">
                  <c:v>39.299999999999997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2114816"/>
        <c:axId val="142052160"/>
      </c:barChart>
      <c:catAx>
        <c:axId val="14211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42052160"/>
        <c:crosses val="autoZero"/>
        <c:auto val="1"/>
        <c:lblAlgn val="ctr"/>
        <c:lblOffset val="100"/>
        <c:noMultiLvlLbl val="0"/>
      </c:catAx>
      <c:valAx>
        <c:axId val="14205216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421148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(ACC)'!$O$5:$O$23</c:f>
              <c:numCache>
                <c:formatCode>General</c:formatCode>
                <c:ptCount val="19"/>
                <c:pt idx="0">
                  <c:v>27</c:v>
                </c:pt>
                <c:pt idx="1">
                  <c:v>11</c:v>
                </c:pt>
                <c:pt idx="2">
                  <c:v>24</c:v>
                </c:pt>
                <c:pt idx="3">
                  <c:v>62</c:v>
                </c:pt>
                <c:pt idx="4">
                  <c:v>125</c:v>
                </c:pt>
                <c:pt idx="5">
                  <c:v>45</c:v>
                </c:pt>
                <c:pt idx="6">
                  <c:v>99</c:v>
                </c:pt>
                <c:pt idx="7">
                  <c:v>27</c:v>
                </c:pt>
                <c:pt idx="8">
                  <c:v>268</c:v>
                </c:pt>
                <c:pt idx="9">
                  <c:v>59</c:v>
                </c:pt>
                <c:pt idx="10" formatCode="0">
                  <c:v>127</c:v>
                </c:pt>
                <c:pt idx="11" formatCode="0">
                  <c:v>6</c:v>
                </c:pt>
                <c:pt idx="12" formatCode="0">
                  <c:v>11</c:v>
                </c:pt>
                <c:pt idx="13" formatCode="0">
                  <c:v>31</c:v>
                </c:pt>
                <c:pt idx="14" formatCode="0">
                  <c:v>31</c:v>
                </c:pt>
                <c:pt idx="15" formatCode="0">
                  <c:v>74</c:v>
                </c:pt>
                <c:pt idx="16" formatCode="0">
                  <c:v>159</c:v>
                </c:pt>
                <c:pt idx="17" formatCode="0">
                  <c:v>10</c:v>
                </c:pt>
                <c:pt idx="18" formatCode="0">
                  <c:v>136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(ACC)'!$O$5:$O$23</c:f>
              <c:numCache>
                <c:formatCode>General</c:formatCode>
                <c:ptCount val="19"/>
                <c:pt idx="0">
                  <c:v>13</c:v>
                </c:pt>
                <c:pt idx="1">
                  <c:v>5</c:v>
                </c:pt>
                <c:pt idx="2">
                  <c:v>19</c:v>
                </c:pt>
                <c:pt idx="3">
                  <c:v>56</c:v>
                </c:pt>
                <c:pt idx="4">
                  <c:v>116</c:v>
                </c:pt>
                <c:pt idx="5">
                  <c:v>41</c:v>
                </c:pt>
                <c:pt idx="6">
                  <c:v>103</c:v>
                </c:pt>
                <c:pt idx="7">
                  <c:v>46</c:v>
                </c:pt>
                <c:pt idx="8">
                  <c:v>237</c:v>
                </c:pt>
                <c:pt idx="9">
                  <c:v>40</c:v>
                </c:pt>
                <c:pt idx="10" formatCode="0">
                  <c:v>140</c:v>
                </c:pt>
                <c:pt idx="11" formatCode="0">
                  <c:v>14</c:v>
                </c:pt>
                <c:pt idx="12" formatCode="0">
                  <c:v>13</c:v>
                </c:pt>
                <c:pt idx="13" formatCode="0">
                  <c:v>50</c:v>
                </c:pt>
                <c:pt idx="14" formatCode="0">
                  <c:v>32</c:v>
                </c:pt>
                <c:pt idx="15" formatCode="0">
                  <c:v>68</c:v>
                </c:pt>
                <c:pt idx="16" formatCode="0">
                  <c:v>168</c:v>
                </c:pt>
                <c:pt idx="17" formatCode="0">
                  <c:v>13</c:v>
                </c:pt>
                <c:pt idx="18" formatCode="0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2118400"/>
        <c:axId val="142054464"/>
      </c:barChart>
      <c:catAx>
        <c:axId val="1421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42054464"/>
        <c:crosses val="autoZero"/>
        <c:auto val="1"/>
        <c:lblAlgn val="ctr"/>
        <c:lblOffset val="100"/>
        <c:noMultiLvlLbl val="0"/>
      </c:catAx>
      <c:valAx>
        <c:axId val="1420544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21184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(ACC)'!$T$5:$T$23</c:f>
              <c:numCache>
                <c:formatCode>0.0</c:formatCode>
                <c:ptCount val="19"/>
                <c:pt idx="0">
                  <c:v>16.7</c:v>
                </c:pt>
                <c:pt idx="1">
                  <c:v>19</c:v>
                </c:pt>
                <c:pt idx="2">
                  <c:v>12.3</c:v>
                </c:pt>
                <c:pt idx="3">
                  <c:v>10.8</c:v>
                </c:pt>
                <c:pt idx="4" formatCode="General">
                  <c:v>28.8</c:v>
                </c:pt>
                <c:pt idx="5" formatCode="General">
                  <c:v>36.9</c:v>
                </c:pt>
                <c:pt idx="6">
                  <c:v>18</c:v>
                </c:pt>
                <c:pt idx="7" formatCode="General">
                  <c:v>17.2</c:v>
                </c:pt>
                <c:pt idx="8" formatCode="General">
                  <c:v>27.6</c:v>
                </c:pt>
                <c:pt idx="9" formatCode="General">
                  <c:v>38.299999999999997</c:v>
                </c:pt>
                <c:pt idx="10" formatCode="General">
                  <c:v>28.3</c:v>
                </c:pt>
                <c:pt idx="11" formatCode="General">
                  <c:v>11.9</c:v>
                </c:pt>
                <c:pt idx="12" formatCode="General">
                  <c:v>21</c:v>
                </c:pt>
                <c:pt idx="13" formatCode="General">
                  <c:v>7.6</c:v>
                </c:pt>
                <c:pt idx="14">
                  <c:v>18.899999999999999</c:v>
                </c:pt>
                <c:pt idx="15">
                  <c:v>14.8</c:v>
                </c:pt>
                <c:pt idx="16" formatCode="General">
                  <c:v>43.3</c:v>
                </c:pt>
                <c:pt idx="17">
                  <c:v>11.3</c:v>
                </c:pt>
                <c:pt idx="18" formatCode="General">
                  <c:v>28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(ACC)'!$T$5:$T$23</c:f>
              <c:numCache>
                <c:formatCode>0.0</c:formatCode>
                <c:ptCount val="19"/>
                <c:pt idx="0">
                  <c:v>8</c:v>
                </c:pt>
                <c:pt idx="1">
                  <c:v>8.6</c:v>
                </c:pt>
                <c:pt idx="2">
                  <c:v>9.6999999999999993</c:v>
                </c:pt>
                <c:pt idx="3">
                  <c:v>9.6999999999999993</c:v>
                </c:pt>
                <c:pt idx="4" formatCode="General">
                  <c:v>26.7</c:v>
                </c:pt>
                <c:pt idx="5" formatCode="General">
                  <c:v>33.6</c:v>
                </c:pt>
                <c:pt idx="6">
                  <c:v>18.7</c:v>
                </c:pt>
                <c:pt idx="7" formatCode="General">
                  <c:v>29.3</c:v>
                </c:pt>
                <c:pt idx="8" formatCode="General">
                  <c:v>24.4</c:v>
                </c:pt>
                <c:pt idx="9" formatCode="General">
                  <c:v>26</c:v>
                </c:pt>
                <c:pt idx="10" formatCode="General">
                  <c:v>31.2</c:v>
                </c:pt>
                <c:pt idx="11" formatCode="General">
                  <c:v>27.7</c:v>
                </c:pt>
                <c:pt idx="12" formatCode="General">
                  <c:v>24.8</c:v>
                </c:pt>
                <c:pt idx="13" formatCode="General">
                  <c:v>12.3</c:v>
                </c:pt>
                <c:pt idx="14">
                  <c:v>19.5</c:v>
                </c:pt>
                <c:pt idx="15">
                  <c:v>13.6</c:v>
                </c:pt>
                <c:pt idx="16" formatCode="General">
                  <c:v>45.7</c:v>
                </c:pt>
                <c:pt idx="17">
                  <c:v>14.7</c:v>
                </c:pt>
                <c:pt idx="18" formatCode="General">
                  <c:v>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2484480"/>
        <c:axId val="142056768"/>
      </c:barChart>
      <c:catAx>
        <c:axId val="14248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42056768"/>
        <c:crosses val="autoZero"/>
        <c:auto val="1"/>
        <c:lblAlgn val="ctr"/>
        <c:lblOffset val="100"/>
        <c:noMultiLvlLbl val="0"/>
      </c:catAx>
      <c:valAx>
        <c:axId val="14205676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424844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(ACC)'!$Q$5:$Q$23</c:f>
              <c:numCache>
                <c:formatCode>General</c:formatCode>
                <c:ptCount val="19"/>
                <c:pt idx="0">
                  <c:v>24</c:v>
                </c:pt>
                <c:pt idx="1">
                  <c:v>7</c:v>
                </c:pt>
                <c:pt idx="2">
                  <c:v>19</c:v>
                </c:pt>
                <c:pt idx="3">
                  <c:v>47</c:v>
                </c:pt>
                <c:pt idx="4">
                  <c:v>110</c:v>
                </c:pt>
                <c:pt idx="5">
                  <c:v>38</c:v>
                </c:pt>
                <c:pt idx="6">
                  <c:v>77</c:v>
                </c:pt>
                <c:pt idx="7">
                  <c:v>25</c:v>
                </c:pt>
                <c:pt idx="8">
                  <c:v>233</c:v>
                </c:pt>
                <c:pt idx="9">
                  <c:v>54</c:v>
                </c:pt>
                <c:pt idx="10" formatCode="0">
                  <c:v>117</c:v>
                </c:pt>
                <c:pt idx="11" formatCode="0">
                  <c:v>5</c:v>
                </c:pt>
                <c:pt idx="12" formatCode="0">
                  <c:v>10</c:v>
                </c:pt>
                <c:pt idx="13" formatCode="0">
                  <c:v>28</c:v>
                </c:pt>
                <c:pt idx="14" formatCode="0">
                  <c:v>26</c:v>
                </c:pt>
                <c:pt idx="15" formatCode="0">
                  <c:v>62</c:v>
                </c:pt>
                <c:pt idx="16" formatCode="0">
                  <c:v>114</c:v>
                </c:pt>
                <c:pt idx="17" formatCode="0">
                  <c:v>9</c:v>
                </c:pt>
                <c:pt idx="18" formatCode="0">
                  <c:v>118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(ACC)'!$Q$5:$Q$23</c:f>
              <c:numCache>
                <c:formatCode>General</c:formatCode>
                <c:ptCount val="19"/>
                <c:pt idx="0">
                  <c:v>12</c:v>
                </c:pt>
                <c:pt idx="1">
                  <c:v>5</c:v>
                </c:pt>
                <c:pt idx="2">
                  <c:v>20</c:v>
                </c:pt>
                <c:pt idx="3">
                  <c:v>41</c:v>
                </c:pt>
                <c:pt idx="4">
                  <c:v>106</c:v>
                </c:pt>
                <c:pt idx="5">
                  <c:v>32</c:v>
                </c:pt>
                <c:pt idx="6">
                  <c:v>84</c:v>
                </c:pt>
                <c:pt idx="7">
                  <c:v>38</c:v>
                </c:pt>
                <c:pt idx="8">
                  <c:v>196</c:v>
                </c:pt>
                <c:pt idx="9">
                  <c:v>36</c:v>
                </c:pt>
                <c:pt idx="10" formatCode="0">
                  <c:v>134</c:v>
                </c:pt>
                <c:pt idx="11" formatCode="0">
                  <c:v>11</c:v>
                </c:pt>
                <c:pt idx="12" formatCode="0">
                  <c:v>11</c:v>
                </c:pt>
                <c:pt idx="13" formatCode="0">
                  <c:v>41</c:v>
                </c:pt>
                <c:pt idx="14" formatCode="0">
                  <c:v>28</c:v>
                </c:pt>
                <c:pt idx="15" formatCode="0">
                  <c:v>59</c:v>
                </c:pt>
                <c:pt idx="16" formatCode="0">
                  <c:v>128</c:v>
                </c:pt>
                <c:pt idx="17" formatCode="0">
                  <c:v>12</c:v>
                </c:pt>
                <c:pt idx="18" formatCode="0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42487040"/>
        <c:axId val="141903552"/>
      </c:barChart>
      <c:catAx>
        <c:axId val="14248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41903552"/>
        <c:crosses val="autoZero"/>
        <c:auto val="1"/>
        <c:lblAlgn val="ctr"/>
        <c:lblOffset val="100"/>
        <c:noMultiLvlLbl val="0"/>
      </c:catAx>
      <c:valAx>
        <c:axId val="14190355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424870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27/11/2013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5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5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21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1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573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87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17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14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87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ti C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preliminari al 31</a:t>
            </a:r>
            <a:r>
              <a:rPr lang="it-IT" sz="1200" b="1" i="1" baseline="0" dirty="0" smtClean="0">
                <a:latin typeface="Calibri" pitchFamily="34" charset="0"/>
              </a:rPr>
              <a:t> Ottobre</a:t>
            </a:r>
            <a:r>
              <a:rPr lang="it-IT" sz="1200" b="1" i="1" dirty="0" smtClean="0">
                <a:latin typeface="Calibri" pitchFamily="34" charset="0"/>
              </a:rPr>
              <a:t>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49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3 Marzo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444208" y="6552426"/>
            <a:ext cx="230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15 Luglio 2013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6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18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403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08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52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7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3" r:id="rId3"/>
    <p:sldLayoutId id="2147483650" r:id="rId4"/>
    <p:sldLayoutId id="214748365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D1F0-8188-4A79-A77F-CD845D5524B1}" type="datetimeFigureOut">
              <a:rPr lang="it-IT" smtClean="0"/>
              <a:t>27/11/2013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A6767-793C-4641-8C00-2EE38C87E5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8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Ottobre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422612"/>
              </p:ext>
            </p:extLst>
          </p:nvPr>
        </p:nvGraphicFramePr>
        <p:xfrm>
          <a:off x="251952" y="1412775"/>
          <a:ext cx="777268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977790"/>
              </p:ext>
            </p:extLst>
          </p:nvPr>
        </p:nvGraphicFramePr>
        <p:xfrm>
          <a:off x="323528" y="1424332"/>
          <a:ext cx="782992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9208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2262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2271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292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38,1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47875" y="132125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1332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08959" y="1337593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1219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000" y="1944000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33489" y="6381328"/>
            <a:ext cx="3770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84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03338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22,4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20,5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-33489" y="6381328"/>
            <a:ext cx="40703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16,8 PMP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9928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1123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36096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1115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7745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18,9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6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18,8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628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29,2 %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57150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1520" y="1235104"/>
            <a:ext cx="3024470" cy="708284"/>
            <a:chOff x="216" y="888"/>
            <a:chExt cx="3312" cy="831"/>
          </a:xfrm>
          <a:noFill/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12" cy="8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2012: 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29,2%</a:t>
              </a:r>
            </a:p>
            <a:p>
              <a:pPr algn="ctr" eaLnBrk="0" hangingPunct="0">
                <a:defRPr/>
              </a:pP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efficace  26,1% 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1" name="Rettangolo arrotondato 20"/>
            <p:cNvSpPr>
              <a:spLocks noChangeArrowheads="1"/>
            </p:cNvSpPr>
            <p:nvPr/>
          </p:nvSpPr>
          <p:spPr bwMode="auto">
            <a:xfrm>
              <a:off x="249" y="911"/>
              <a:ext cx="3200" cy="80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Ottobre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105401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1992-2013*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 err="1">
                <a:latin typeface="Calibri" pitchFamily="34" charset="0"/>
              </a:rPr>
              <a:t>N°</a:t>
            </a:r>
            <a:r>
              <a:rPr lang="it-IT" sz="2400" b="1" dirty="0">
                <a:latin typeface="Calibri" pitchFamily="34" charset="0"/>
              </a:rPr>
              <a:t> Totale trapianti (inclusi i combinati)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560082"/>
              </p:ext>
            </p:extLst>
          </p:nvPr>
        </p:nvGraphicFramePr>
        <p:xfrm>
          <a:off x="539552" y="2060848"/>
          <a:ext cx="79208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026671"/>
              </p:ext>
            </p:extLst>
          </p:nvPr>
        </p:nvGraphicFramePr>
        <p:xfrm>
          <a:off x="755576" y="2276872"/>
          <a:ext cx="7632847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542558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48" name="Rettangolo arrotondato 47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148693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162557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426163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204212"/>
              </p:ext>
            </p:extLst>
          </p:nvPr>
        </p:nvGraphicFramePr>
        <p:xfrm>
          <a:off x="858044" y="1988840"/>
          <a:ext cx="7386364" cy="434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09199"/>
              </p:ext>
            </p:extLst>
          </p:nvPr>
        </p:nvGraphicFramePr>
        <p:xfrm>
          <a:off x="858044" y="2204864"/>
          <a:ext cx="7458371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280368"/>
            <a:ext cx="807249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standard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30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Giugno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8040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6507 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947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682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367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196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30/06/2013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8564</a:t>
            </a:r>
            <a:endParaRPr lang="it-IT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57071424"/>
              </p:ext>
            </p:extLst>
          </p:nvPr>
        </p:nvGraphicFramePr>
        <p:xfrm>
          <a:off x="2555776" y="263691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08795" y="5090175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8095 **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267746" y="5229200"/>
            <a:ext cx="172819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7504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3608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30 Giugno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667919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2013*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469459"/>
              </p:ext>
            </p:extLst>
          </p:nvPr>
        </p:nvGraphicFramePr>
        <p:xfrm>
          <a:off x="1259632" y="1772816"/>
          <a:ext cx="69847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891679"/>
              </p:ext>
            </p:extLst>
          </p:nvPr>
        </p:nvGraphicFramePr>
        <p:xfrm>
          <a:off x="1259633" y="3573016"/>
          <a:ext cx="7056784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78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8406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31/12/2012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6644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1/1/2012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31/12/2012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1762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2,2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24,3%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18,9%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1589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1,3 %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107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66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/2012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31/12/2012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1/1/2012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6552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1/1/2012 al 31/12/2012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1854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2181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31/12/2012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973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1/1/2012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31/12/2012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1208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99,1%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45,2%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986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8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,0%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174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48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995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1189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1096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2,5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31/12/2012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707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0,8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32,7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21,1%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231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9,4%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103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causa: </a:t>
            </a:r>
            <a:r>
              <a:rPr lang="it-IT" sz="2000" b="1" dirty="0" smtClean="0">
                <a:solidFill>
                  <a:srgbClr val="C00000"/>
                </a:solidFill>
              </a:rPr>
              <a:t>55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33983" y="3715160"/>
            <a:ext cx="1773598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1/1/2012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31/12/2012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389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707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389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554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360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194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33%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114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789687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13,9%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346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1/1/2012 al 31/12/2012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208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324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205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119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28,5%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20,7%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67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235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1/1/2012 al 31/12/2012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89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2013*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011660"/>
              </p:ext>
            </p:extLst>
          </p:nvPr>
        </p:nvGraphicFramePr>
        <p:xfrm>
          <a:off x="971600" y="2132856"/>
          <a:ext cx="72007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880825"/>
              </p:ext>
            </p:extLst>
          </p:nvPr>
        </p:nvGraphicFramePr>
        <p:xfrm>
          <a:off x="899592" y="1988840"/>
          <a:ext cx="7272808" cy="438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517947"/>
              </p:ext>
            </p:extLst>
          </p:nvPr>
        </p:nvGraphicFramePr>
        <p:xfrm>
          <a:off x="395536" y="1429321"/>
          <a:ext cx="8136904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407464"/>
              </p:ext>
            </p:extLst>
          </p:nvPr>
        </p:nvGraphicFramePr>
        <p:xfrm>
          <a:off x="395536" y="1413223"/>
          <a:ext cx="8103269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314365"/>
              </p:ext>
            </p:extLst>
          </p:nvPr>
        </p:nvGraphicFramePr>
        <p:xfrm>
          <a:off x="251519" y="1268760"/>
          <a:ext cx="806489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785185"/>
              </p:ext>
            </p:extLst>
          </p:nvPr>
        </p:nvGraphicFramePr>
        <p:xfrm>
          <a:off x="323528" y="1588987"/>
          <a:ext cx="7959253" cy="49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9037</TotalTime>
  <Words>1170</Words>
  <Application>Microsoft Office PowerPoint</Application>
  <PresentationFormat>Presentazione su schermo (4:3)</PresentationFormat>
  <Paragraphs>252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37" baseType="lpstr"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Ramacci Fabrizio</cp:lastModifiedBy>
  <cp:revision>813</cp:revision>
  <cp:lastPrinted>2013-10-17T09:18:52Z</cp:lastPrinted>
  <dcterms:created xsi:type="dcterms:W3CDTF">2010-02-26T10:22:50Z</dcterms:created>
  <dcterms:modified xsi:type="dcterms:W3CDTF">2013-11-27T13:26:37Z</dcterms:modified>
</cp:coreProperties>
</file>