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31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317" r:id="rId14"/>
    <p:sldId id="269" r:id="rId15"/>
    <p:sldId id="294" r:id="rId16"/>
    <p:sldId id="270" r:id="rId17"/>
    <p:sldId id="31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337" r:id="rId30"/>
    <p:sldId id="338" r:id="rId31"/>
    <p:sldId id="358" r:id="rId32"/>
    <p:sldId id="351" r:id="rId33"/>
    <p:sldId id="352" r:id="rId34"/>
    <p:sldId id="353" r:id="rId35"/>
    <p:sldId id="354" r:id="rId36"/>
    <p:sldId id="355" r:id="rId37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CC66"/>
    <a:srgbClr val="CC9900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dx'!$C$12:$C$23</c:f>
              <c:numCache>
                <c:formatCode>General</c:formatCode>
                <c:ptCount val="12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38.1</c:v>
                </c:pt>
                <c:pt idx="10" formatCode="0.0">
                  <c:v>38.200000000000003</c:v>
                </c:pt>
                <c:pt idx="11" formatCode="0.0">
                  <c:v>37.9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1748224"/>
        <c:axId val="101622336"/>
      </c:barChart>
      <c:catAx>
        <c:axId val="10174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22336"/>
        <c:crosses val="autoZero"/>
        <c:auto val="1"/>
        <c:lblAlgn val="ctr"/>
        <c:lblOffset val="100"/>
        <c:noMultiLvlLbl val="0"/>
      </c:catAx>
      <c:valAx>
        <c:axId val="10162233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17482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8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(ACC)'!$V$5:$V$23</c:f>
              <c:numCache>
                <c:formatCode>0.0</c:formatCode>
                <c:ptCount val="19"/>
                <c:pt idx="0">
                  <c:v>14.8</c:v>
                </c:pt>
                <c:pt idx="1">
                  <c:v>12.1</c:v>
                </c:pt>
                <c:pt idx="2">
                  <c:v>9.6999999999999993</c:v>
                </c:pt>
                <c:pt idx="3">
                  <c:v>8.1999999999999993</c:v>
                </c:pt>
                <c:pt idx="4" formatCode="General">
                  <c:v>25.3</c:v>
                </c:pt>
                <c:pt idx="5" formatCode="General">
                  <c:v>31.2</c:v>
                </c:pt>
                <c:pt idx="6">
                  <c:v>14</c:v>
                </c:pt>
                <c:pt idx="7" formatCode="General">
                  <c:v>15.9</c:v>
                </c:pt>
                <c:pt idx="8" formatCode="General">
                  <c:v>24</c:v>
                </c:pt>
                <c:pt idx="9" formatCode="General">
                  <c:v>35</c:v>
                </c:pt>
                <c:pt idx="10" formatCode="General">
                  <c:v>26.1</c:v>
                </c:pt>
                <c:pt idx="11" formatCode="General">
                  <c:v>9.9</c:v>
                </c:pt>
                <c:pt idx="12" formatCode="General">
                  <c:v>19.100000000000001</c:v>
                </c:pt>
                <c:pt idx="13" formatCode="General">
                  <c:v>6.9</c:v>
                </c:pt>
                <c:pt idx="14">
                  <c:v>15.9</c:v>
                </c:pt>
                <c:pt idx="15">
                  <c:v>12.4</c:v>
                </c:pt>
                <c:pt idx="16" formatCode="General">
                  <c:v>31</c:v>
                </c:pt>
                <c:pt idx="17">
                  <c:v>10.199999999999999</c:v>
                </c:pt>
                <c:pt idx="18" formatCode="General">
                  <c:v>24.3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(ACC)'!$V$5:$V$23</c:f>
              <c:numCache>
                <c:formatCode>0.0</c:formatCode>
                <c:ptCount val="19"/>
                <c:pt idx="0">
                  <c:v>8</c:v>
                </c:pt>
                <c:pt idx="1">
                  <c:v>8.6</c:v>
                </c:pt>
                <c:pt idx="2">
                  <c:v>10.199999999999999</c:v>
                </c:pt>
                <c:pt idx="3">
                  <c:v>7.6</c:v>
                </c:pt>
                <c:pt idx="4" formatCode="General">
                  <c:v>23.7</c:v>
                </c:pt>
                <c:pt idx="5" formatCode="General">
                  <c:v>27.1</c:v>
                </c:pt>
                <c:pt idx="6">
                  <c:v>15.6</c:v>
                </c:pt>
                <c:pt idx="7" formatCode="General">
                  <c:v>24.8</c:v>
                </c:pt>
                <c:pt idx="8" formatCode="General">
                  <c:v>19.5</c:v>
                </c:pt>
                <c:pt idx="9" formatCode="General">
                  <c:v>22.7</c:v>
                </c:pt>
                <c:pt idx="10" formatCode="General">
                  <c:v>28.3</c:v>
                </c:pt>
                <c:pt idx="11" formatCode="General">
                  <c:v>23.8</c:v>
                </c:pt>
                <c:pt idx="12" formatCode="General">
                  <c:v>21</c:v>
                </c:pt>
                <c:pt idx="13" formatCode="General">
                  <c:v>10.1</c:v>
                </c:pt>
                <c:pt idx="14">
                  <c:v>17.7</c:v>
                </c:pt>
                <c:pt idx="15">
                  <c:v>12</c:v>
                </c:pt>
                <c:pt idx="16" formatCode="General">
                  <c:v>34.6</c:v>
                </c:pt>
                <c:pt idx="17">
                  <c:v>12.4</c:v>
                </c:pt>
                <c:pt idx="18" formatCode="General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8848000"/>
        <c:axId val="102133696"/>
      </c:barChart>
      <c:catAx>
        <c:axId val="11884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2133696"/>
        <c:crosses val="autoZero"/>
        <c:auto val="1"/>
        <c:lblAlgn val="ctr"/>
        <c:lblOffset val="100"/>
        <c:noMultiLvlLbl val="0"/>
      </c:catAx>
      <c:valAx>
        <c:axId val="1021336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188480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TX!$B$2:$B$23</c:f>
              <c:numCache>
                <c:formatCode>General</c:formatCode>
                <c:ptCount val="22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  <c:pt idx="20">
                  <c:v>2902</c:v>
                </c:pt>
                <c:pt idx="21">
                  <c:v>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1511680"/>
        <c:axId val="141337152"/>
      </c:barChart>
      <c:catAx>
        <c:axId val="14151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337152"/>
        <c:crosses val="autoZero"/>
        <c:auto val="1"/>
        <c:lblAlgn val="ctr"/>
        <c:lblOffset val="100"/>
        <c:noMultiLvlLbl val="0"/>
      </c:catAx>
      <c:valAx>
        <c:axId val="14133715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1511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TX!$C$1</c:f>
              <c:strCache>
                <c:ptCount val="1"/>
                <c:pt idx="0">
                  <c:v>Rene</c:v>
                </c:pt>
              </c:strCache>
            </c:strRef>
          </c:tx>
          <c:spPr>
            <a:gradFill flip="none" rotWithShape="1"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TX!$C$2:$C$23</c:f>
              <c:numCache>
                <c:formatCode>General</c:formatCode>
                <c:ptCount val="22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1253632"/>
        <c:axId val="141339456"/>
      </c:barChart>
      <c:catAx>
        <c:axId val="14125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339456"/>
        <c:crosses val="autoZero"/>
        <c:auto val="1"/>
        <c:lblAlgn val="ctr"/>
        <c:lblOffset val="100"/>
        <c:noMultiLvlLbl val="0"/>
      </c:catAx>
      <c:valAx>
        <c:axId val="14133945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1253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TX!$D$2:$D$23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8284928"/>
        <c:axId val="141341760"/>
      </c:barChart>
      <c:catAx>
        <c:axId val="14828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341760"/>
        <c:crosses val="autoZero"/>
        <c:auto val="1"/>
        <c:lblAlgn val="ctr"/>
        <c:lblOffset val="100"/>
        <c:noMultiLvlLbl val="0"/>
      </c:catAx>
      <c:valAx>
        <c:axId val="14134176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8284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TX!$F$2:$F$23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  <c:pt idx="20">
                  <c:v>900</c:v>
                </c:pt>
                <c:pt idx="21">
                  <c:v>921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TX!$E$2:$E$23</c:f>
              <c:numCache>
                <c:formatCode>General</c:formatCode>
                <c:ptCount val="22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  <c:pt idx="20">
                  <c:v>86</c:v>
                </c:pt>
                <c:pt idx="2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7920384"/>
        <c:axId val="101630528"/>
      </c:barChart>
      <c:catAx>
        <c:axId val="14792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30528"/>
        <c:crosses val="autoZero"/>
        <c:auto val="1"/>
        <c:lblAlgn val="ctr"/>
        <c:lblOffset val="100"/>
        <c:noMultiLvlLbl val="0"/>
      </c:catAx>
      <c:valAx>
        <c:axId val="10163052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79203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975E-2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TX!$G$2:$G$23</c:f>
              <c:numCache>
                <c:formatCode>General</c:formatCode>
                <c:ptCount val="22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369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345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8006400"/>
        <c:axId val="101633984"/>
      </c:barChart>
      <c:catAx>
        <c:axId val="1480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33984"/>
        <c:crosses val="autoZero"/>
        <c:auto val="1"/>
        <c:lblAlgn val="ctr"/>
        <c:lblOffset val="100"/>
        <c:noMultiLvlLbl val="0"/>
      </c:catAx>
      <c:valAx>
        <c:axId val="10163398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8006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TX!$H$2:$H$23</c:f>
              <c:numCache>
                <c:formatCode>General</c:formatCode>
                <c:ptCount val="22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8620800"/>
        <c:axId val="101636288"/>
      </c:barChart>
      <c:catAx>
        <c:axId val="1486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36288"/>
        <c:crosses val="autoZero"/>
        <c:auto val="1"/>
        <c:lblAlgn val="ctr"/>
        <c:lblOffset val="100"/>
        <c:noMultiLvlLbl val="0"/>
      </c:catAx>
      <c:valAx>
        <c:axId val="10163628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8620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TX!$I$2:$I$23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47</c:v>
                </c:pt>
              </c:numCache>
            </c:numRef>
          </c:val>
        </c:ser>
        <c:ser>
          <c:idx val="0"/>
          <c:order val="1"/>
          <c:tx>
            <c:strRef>
              <c:f>TX!$J$1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TX!$J$2:$J$23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13</c:v>
                </c:pt>
              </c:numCache>
            </c:numRef>
          </c:val>
        </c:ser>
        <c:ser>
          <c:idx val="3"/>
          <c:order val="2"/>
          <c:tx>
            <c:strRef>
              <c:f>TX!$K$1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TX!$K$2:$K$23</c:f>
              <c:numCache>
                <c:formatCode>General</c:formatCode>
                <c:ptCount val="22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8650496"/>
        <c:axId val="101589568"/>
      </c:barChart>
      <c:catAx>
        <c:axId val="14865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589568"/>
        <c:crosses val="autoZero"/>
        <c:auto val="1"/>
        <c:lblAlgn val="ctr"/>
        <c:lblOffset val="100"/>
        <c:noMultiLvlLbl val="0"/>
      </c:catAx>
      <c:valAx>
        <c:axId val="101589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86504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TX!$L$1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TX!$L$12:$L$23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1"/>
          <c:tx>
            <c:strRef>
              <c:f>TX!$M$1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TX!$M$12:$M$23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8326400"/>
        <c:axId val="101590720"/>
      </c:barChart>
      <c:catAx>
        <c:axId val="14832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590720"/>
        <c:crosses val="autoZero"/>
        <c:auto val="1"/>
        <c:lblAlgn val="ctr"/>
        <c:lblOffset val="100"/>
        <c:noMultiLvlLbl val="0"/>
      </c:catAx>
      <c:valAx>
        <c:axId val="101590720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83264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Attesa'!$C$5</c:f>
              <c:strCache>
                <c:ptCount val="1"/>
                <c:pt idx="0">
                  <c:v>Numero Pazienti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7916992127339496E-2"/>
                  <c:y val="1.56606062997563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1.9907769030377527E-3"/>
                  <c:y val="-1.10120953849782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4"/>
              <c:layout>
                <c:manualLayout>
                  <c:x val="-5.9723307091132582E-3"/>
                  <c:y val="-4.40483815399129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5"/>
              <c:layout>
                <c:manualLayout>
                  <c:x val="-5.3750976382018534E-2"/>
                  <c:y val="-7.341396923318912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Attesa'!$C$6:$C$11</c:f>
              <c:numCache>
                <c:formatCode>#,##0</c:formatCode>
                <c:ptCount val="6"/>
                <c:pt idx="0" formatCode="General">
                  <c:v>682</c:v>
                </c:pt>
                <c:pt idx="1">
                  <c:v>947</c:v>
                </c:pt>
                <c:pt idx="2" formatCode="General">
                  <c:v>196</c:v>
                </c:pt>
                <c:pt idx="3" formatCode="General">
                  <c:v>367</c:v>
                </c:pt>
                <c:pt idx="4">
                  <c:v>6507</c:v>
                </c:pt>
                <c:pt idx="5" formatCode="General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</c:plotArea>
    <c:legend>
      <c:legendPos val="b"/>
      <c:layout/>
      <c:overlay val="0"/>
    </c:legend>
    <c:plotVisOnly val="1"/>
    <c:dispBlanksAs val="gap"/>
    <c:showDLblsOverMax val="0"/>
  </c:chart>
  <c:spPr>
    <a:ln w="6350">
      <a:solidFill>
        <a:schemeClr val="bg1">
          <a:lumMod val="85000"/>
          <a:alpha val="77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dx'!$B$12:$B$23</c:f>
              <c:numCache>
                <c:formatCode>General</c:formatCode>
                <c:ptCount val="12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2289</c:v>
                </c:pt>
                <c:pt idx="10" formatCode="0">
                  <c:v>2271</c:v>
                </c:pt>
                <c:pt idx="11" formatCode="0">
                  <c:v>2253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8051840"/>
        <c:axId val="101624640"/>
      </c:barChart>
      <c:catAx>
        <c:axId val="11805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24640"/>
        <c:crosses val="autoZero"/>
        <c:auto val="1"/>
        <c:lblAlgn val="ctr"/>
        <c:lblOffset val="100"/>
        <c:noMultiLvlLbl val="0"/>
      </c:catAx>
      <c:valAx>
        <c:axId val="101624640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180518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marker>
            <c:symbol val="diamond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liste'!$B$5:$M$5</c:f>
              <c:numCache>
                <c:formatCode>General</c:formatCode>
                <c:ptCount val="12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6644</c:v>
                </c:pt>
                <c:pt idx="11" formatCode="#,##0">
                  <c:v>6507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liste'!$B$6:$M$6</c:f>
              <c:numCache>
                <c:formatCode>General</c:formatCode>
                <c:ptCount val="12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973</c:v>
                </c:pt>
                <c:pt idx="11" formatCode="#,##0">
                  <c:v>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99872"/>
        <c:axId val="101637440"/>
      </c:lineChart>
      <c:catAx>
        <c:axId val="14919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637440"/>
        <c:crosses val="autoZero"/>
        <c:auto val="1"/>
        <c:lblAlgn val="ctr"/>
        <c:lblOffset val="100"/>
        <c:noMultiLvlLbl val="0"/>
      </c:catAx>
      <c:valAx>
        <c:axId val="1016374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9199872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liste'!$B$7:$M$7</c:f>
              <c:numCache>
                <c:formatCode>General</c:formatCode>
                <c:ptCount val="12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707</c:v>
                </c:pt>
                <c:pt idx="11">
                  <c:v>682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liste'!$B$8:$M$8</c:f>
              <c:numCache>
                <c:formatCode>General</c:formatCode>
                <c:ptCount val="12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360</c:v>
                </c:pt>
                <c:pt idx="11">
                  <c:v>367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liste'!$B$9:$M$9</c:f>
              <c:numCache>
                <c:formatCode>General</c:formatCode>
                <c:ptCount val="12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205</c:v>
                </c:pt>
                <c:pt idx="11">
                  <c:v>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53856"/>
        <c:axId val="101636864"/>
      </c:lineChart>
      <c:catAx>
        <c:axId val="1497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36864"/>
        <c:crosses val="autoZero"/>
        <c:auto val="1"/>
        <c:lblAlgn val="ctr"/>
        <c:lblOffset val="100"/>
        <c:noMultiLvlLbl val="0"/>
      </c:catAx>
      <c:valAx>
        <c:axId val="101636864"/>
        <c:scaling>
          <c:orientation val="minMax"/>
          <c:max val="1000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149753856"/>
        <c:crosses val="autoZero"/>
        <c:crossBetween val="between"/>
        <c:majorUnit val="10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dx'!$I$2:$I$23</c:f>
              <c:numCache>
                <c:formatCode>General</c:formatCode>
                <c:ptCount val="22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1095</c:v>
                </c:pt>
                <c:pt idx="20" formatCode="0">
                  <c:v>1123</c:v>
                </c:pt>
                <c:pt idx="21" formatCode="0">
                  <c:v>1110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8054400"/>
        <c:axId val="101628096"/>
      </c:barChart>
      <c:catAx>
        <c:axId val="11805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28096"/>
        <c:crosses val="autoZero"/>
        <c:auto val="1"/>
        <c:lblAlgn val="ctr"/>
        <c:lblOffset val="100"/>
        <c:noMultiLvlLbl val="0"/>
      </c:catAx>
      <c:valAx>
        <c:axId val="10162809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180544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dx'!$H$2:$H$23</c:f>
              <c:numCache>
                <c:formatCode>General</c:formatCode>
                <c:ptCount val="22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</c:v>
                </c:pt>
                <c:pt idx="19" formatCode="0.0">
                  <c:v>18.2</c:v>
                </c:pt>
                <c:pt idx="20" formatCode="0.0">
                  <c:v>18.899999999999999</c:v>
                </c:pt>
                <c:pt idx="21" formatCode="0.0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8285312"/>
        <c:axId val="118194752"/>
      </c:barChart>
      <c:catAx>
        <c:axId val="11828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194752"/>
        <c:crosses val="autoZero"/>
        <c:auto val="1"/>
        <c:lblAlgn val="ctr"/>
        <c:lblOffset val="100"/>
        <c:noMultiLvlLbl val="0"/>
      </c:catAx>
      <c:valAx>
        <c:axId val="11819475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182853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1600431793252E-2"/>
          <c:y val="9.8501070663811766E-2"/>
          <c:w val="0.91195505401844879"/>
          <c:h val="0.610278372591027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General</c:formatCode>
                <c:ptCount val="19"/>
                <c:pt idx="0">
                  <c:v>49</c:v>
                </c:pt>
                <c:pt idx="1">
                  <c:v>23</c:v>
                </c:pt>
                <c:pt idx="2">
                  <c:v>43</c:v>
                </c:pt>
                <c:pt idx="3">
                  <c:v>116</c:v>
                </c:pt>
                <c:pt idx="4">
                  <c:v>198</c:v>
                </c:pt>
                <c:pt idx="5">
                  <c:v>62</c:v>
                </c:pt>
                <c:pt idx="6">
                  <c:v>219</c:v>
                </c:pt>
                <c:pt idx="7">
                  <c:v>50</c:v>
                </c:pt>
                <c:pt idx="8">
                  <c:v>378</c:v>
                </c:pt>
                <c:pt idx="9">
                  <c:v>85</c:v>
                </c:pt>
                <c:pt idx="10" formatCode="0">
                  <c:v>226</c:v>
                </c:pt>
                <c:pt idx="11" formatCode="0">
                  <c:v>12</c:v>
                </c:pt>
                <c:pt idx="12" formatCode="0">
                  <c:v>12</c:v>
                </c:pt>
                <c:pt idx="13" formatCode="0">
                  <c:v>94</c:v>
                </c:pt>
                <c:pt idx="14" formatCode="0">
                  <c:v>54</c:v>
                </c:pt>
                <c:pt idx="15" formatCode="0">
                  <c:v>181</c:v>
                </c:pt>
                <c:pt idx="16" formatCode="0">
                  <c:v>264</c:v>
                </c:pt>
                <c:pt idx="17" formatCode="0">
                  <c:v>11</c:v>
                </c:pt>
                <c:pt idx="18" formatCode="0">
                  <c:v>194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General</c:formatCode>
                <c:ptCount val="19"/>
                <c:pt idx="0">
                  <c:v>35</c:v>
                </c:pt>
                <c:pt idx="1">
                  <c:v>19</c:v>
                </c:pt>
                <c:pt idx="2">
                  <c:v>40</c:v>
                </c:pt>
                <c:pt idx="3">
                  <c:v>118</c:v>
                </c:pt>
                <c:pt idx="4">
                  <c:v>179</c:v>
                </c:pt>
                <c:pt idx="5">
                  <c:v>55</c:v>
                </c:pt>
                <c:pt idx="6">
                  <c:v>231</c:v>
                </c:pt>
                <c:pt idx="7">
                  <c:v>71</c:v>
                </c:pt>
                <c:pt idx="8">
                  <c:v>356</c:v>
                </c:pt>
                <c:pt idx="9">
                  <c:v>68</c:v>
                </c:pt>
                <c:pt idx="10" formatCode="0">
                  <c:v>209</c:v>
                </c:pt>
                <c:pt idx="11" formatCode="0">
                  <c:v>23</c:v>
                </c:pt>
                <c:pt idx="12" formatCode="0">
                  <c:v>15</c:v>
                </c:pt>
                <c:pt idx="13" formatCode="0">
                  <c:v>134</c:v>
                </c:pt>
                <c:pt idx="14" formatCode="0">
                  <c:v>52</c:v>
                </c:pt>
                <c:pt idx="15" formatCode="0">
                  <c:v>159</c:v>
                </c:pt>
                <c:pt idx="16" formatCode="0">
                  <c:v>275</c:v>
                </c:pt>
                <c:pt idx="17" formatCode="0">
                  <c:v>17</c:v>
                </c:pt>
                <c:pt idx="18" formatCode="0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8287872"/>
        <c:axId val="118195328"/>
      </c:barChart>
      <c:catAx>
        <c:axId val="1182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18195328"/>
        <c:crosses val="autoZero"/>
        <c:auto val="1"/>
        <c:lblAlgn val="ctr"/>
        <c:lblOffset val="100"/>
        <c:noMultiLvlLbl val="0"/>
      </c:catAx>
      <c:valAx>
        <c:axId val="11819532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18287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214429429743065"/>
          <c:y val="2.7210884353741478E-2"/>
          <c:w val="0.13268739948620589"/>
          <c:h val="4.473200590185981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(ACC)'!$S$5:$S$23</c:f>
              <c:numCache>
                <c:formatCode>0.0</c:formatCode>
                <c:ptCount val="19"/>
                <c:pt idx="0">
                  <c:v>30.2</c:v>
                </c:pt>
                <c:pt idx="1">
                  <c:v>39.799999999999997</c:v>
                </c:pt>
                <c:pt idx="2">
                  <c:v>21.9</c:v>
                </c:pt>
                <c:pt idx="3">
                  <c:v>20.100000000000001</c:v>
                </c:pt>
                <c:pt idx="4" formatCode="General">
                  <c:v>45.6</c:v>
                </c:pt>
                <c:pt idx="5" formatCode="General">
                  <c:v>50.9</c:v>
                </c:pt>
                <c:pt idx="6">
                  <c:v>39.799999999999997</c:v>
                </c:pt>
                <c:pt idx="7" formatCode="General">
                  <c:v>31.8</c:v>
                </c:pt>
                <c:pt idx="8" formatCode="General">
                  <c:v>39</c:v>
                </c:pt>
                <c:pt idx="9" formatCode="General">
                  <c:v>55.1</c:v>
                </c:pt>
                <c:pt idx="10" formatCode="General">
                  <c:v>50.3</c:v>
                </c:pt>
                <c:pt idx="11" formatCode="General">
                  <c:v>23.8</c:v>
                </c:pt>
                <c:pt idx="12" formatCode="General">
                  <c:v>22.9</c:v>
                </c:pt>
                <c:pt idx="13" formatCode="General">
                  <c:v>23.2</c:v>
                </c:pt>
                <c:pt idx="14">
                  <c:v>32.9</c:v>
                </c:pt>
                <c:pt idx="15">
                  <c:v>36.200000000000003</c:v>
                </c:pt>
                <c:pt idx="16" formatCode="General">
                  <c:v>71.900000000000006</c:v>
                </c:pt>
                <c:pt idx="17">
                  <c:v>12.4</c:v>
                </c:pt>
                <c:pt idx="18" formatCode="General">
                  <c:v>39.9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(ACC)'!$S$5:$S$23</c:f>
              <c:numCache>
                <c:formatCode>0.0</c:formatCode>
                <c:ptCount val="19"/>
                <c:pt idx="0">
                  <c:v>21.6</c:v>
                </c:pt>
                <c:pt idx="1">
                  <c:v>32.9</c:v>
                </c:pt>
                <c:pt idx="2">
                  <c:v>20.399999999999999</c:v>
                </c:pt>
                <c:pt idx="3">
                  <c:v>20.5</c:v>
                </c:pt>
                <c:pt idx="4" formatCode="General">
                  <c:v>41.2</c:v>
                </c:pt>
                <c:pt idx="5" formatCode="General">
                  <c:v>45.1</c:v>
                </c:pt>
                <c:pt idx="6">
                  <c:v>42</c:v>
                </c:pt>
                <c:pt idx="7" formatCode="General">
                  <c:v>45.2</c:v>
                </c:pt>
                <c:pt idx="8" formatCode="General">
                  <c:v>36.700000000000003</c:v>
                </c:pt>
                <c:pt idx="9" formatCode="General">
                  <c:v>44.1</c:v>
                </c:pt>
                <c:pt idx="10" formatCode="General">
                  <c:v>46.5</c:v>
                </c:pt>
                <c:pt idx="11" formatCode="General">
                  <c:v>45.6</c:v>
                </c:pt>
                <c:pt idx="12" formatCode="General">
                  <c:v>28.6</c:v>
                </c:pt>
                <c:pt idx="13" formatCode="General">
                  <c:v>33.1</c:v>
                </c:pt>
                <c:pt idx="14">
                  <c:v>31.7</c:v>
                </c:pt>
                <c:pt idx="15">
                  <c:v>31.8</c:v>
                </c:pt>
                <c:pt idx="16" formatCode="General">
                  <c:v>74.900000000000006</c:v>
                </c:pt>
                <c:pt idx="17">
                  <c:v>19.2</c:v>
                </c:pt>
                <c:pt idx="18" formatCode="General">
                  <c:v>40.799999999999997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4851840"/>
        <c:axId val="118197056"/>
      </c:barChart>
      <c:catAx>
        <c:axId val="11485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18197056"/>
        <c:crosses val="autoZero"/>
        <c:auto val="1"/>
        <c:lblAlgn val="ctr"/>
        <c:lblOffset val="100"/>
        <c:noMultiLvlLbl val="0"/>
      </c:catAx>
      <c:valAx>
        <c:axId val="11819705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148518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14407151362504E-2"/>
          <c:y val="0.15156459632845964"/>
          <c:w val="0.92376323649199465"/>
          <c:h val="0.610278372591027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(ACC)'!$O$5:$O$23</c:f>
              <c:numCache>
                <c:formatCode>General</c:formatCode>
                <c:ptCount val="19"/>
                <c:pt idx="0">
                  <c:v>27</c:v>
                </c:pt>
                <c:pt idx="1">
                  <c:v>11</c:v>
                </c:pt>
                <c:pt idx="2">
                  <c:v>24</c:v>
                </c:pt>
                <c:pt idx="3">
                  <c:v>62</c:v>
                </c:pt>
                <c:pt idx="4">
                  <c:v>125</c:v>
                </c:pt>
                <c:pt idx="5">
                  <c:v>45</c:v>
                </c:pt>
                <c:pt idx="6">
                  <c:v>99</c:v>
                </c:pt>
                <c:pt idx="7">
                  <c:v>27</c:v>
                </c:pt>
                <c:pt idx="8">
                  <c:v>268</c:v>
                </c:pt>
                <c:pt idx="9">
                  <c:v>59</c:v>
                </c:pt>
                <c:pt idx="10" formatCode="0">
                  <c:v>127</c:v>
                </c:pt>
                <c:pt idx="11" formatCode="0">
                  <c:v>6</c:v>
                </c:pt>
                <c:pt idx="12" formatCode="0">
                  <c:v>11</c:v>
                </c:pt>
                <c:pt idx="13" formatCode="0">
                  <c:v>31</c:v>
                </c:pt>
                <c:pt idx="14" formatCode="0">
                  <c:v>31</c:v>
                </c:pt>
                <c:pt idx="15" formatCode="0">
                  <c:v>74</c:v>
                </c:pt>
                <c:pt idx="16" formatCode="0">
                  <c:v>159</c:v>
                </c:pt>
                <c:pt idx="17" formatCode="0">
                  <c:v>10</c:v>
                </c:pt>
                <c:pt idx="18" formatCode="0">
                  <c:v>136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(ACC)'!$O$5:$O$23</c:f>
              <c:numCache>
                <c:formatCode>General</c:formatCode>
                <c:ptCount val="19"/>
                <c:pt idx="0">
                  <c:v>15</c:v>
                </c:pt>
                <c:pt idx="1">
                  <c:v>5</c:v>
                </c:pt>
                <c:pt idx="2">
                  <c:v>19</c:v>
                </c:pt>
                <c:pt idx="3">
                  <c:v>60</c:v>
                </c:pt>
                <c:pt idx="4">
                  <c:v>112</c:v>
                </c:pt>
                <c:pt idx="5">
                  <c:v>43</c:v>
                </c:pt>
                <c:pt idx="6">
                  <c:v>91</c:v>
                </c:pt>
                <c:pt idx="7">
                  <c:v>47</c:v>
                </c:pt>
                <c:pt idx="8">
                  <c:v>230</c:v>
                </c:pt>
                <c:pt idx="9">
                  <c:v>36</c:v>
                </c:pt>
                <c:pt idx="10" formatCode="0">
                  <c:v>131</c:v>
                </c:pt>
                <c:pt idx="11" formatCode="0">
                  <c:v>16</c:v>
                </c:pt>
                <c:pt idx="12" formatCode="0">
                  <c:v>13</c:v>
                </c:pt>
                <c:pt idx="13" formatCode="0">
                  <c:v>52</c:v>
                </c:pt>
                <c:pt idx="14" formatCode="0">
                  <c:v>35</c:v>
                </c:pt>
                <c:pt idx="15" formatCode="0">
                  <c:v>70</c:v>
                </c:pt>
                <c:pt idx="16" formatCode="0">
                  <c:v>163</c:v>
                </c:pt>
                <c:pt idx="17" formatCode="0">
                  <c:v>12</c:v>
                </c:pt>
                <c:pt idx="18" formatCode="0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4855424"/>
        <c:axId val="118199360"/>
      </c:barChart>
      <c:catAx>
        <c:axId val="11485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18199360"/>
        <c:crosses val="autoZero"/>
        <c:auto val="1"/>
        <c:lblAlgn val="ctr"/>
        <c:lblOffset val="100"/>
        <c:noMultiLvlLbl val="0"/>
      </c:catAx>
      <c:valAx>
        <c:axId val="11819936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14855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66873232138118"/>
          <c:y val="4.2053176719174377E-2"/>
          <c:w val="0.12383285505941811"/>
          <c:h val="4.4731997188924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(ACC)'!$T$5:$T$23</c:f>
              <c:numCache>
                <c:formatCode>0.0</c:formatCode>
                <c:ptCount val="19"/>
                <c:pt idx="0">
                  <c:v>16.7</c:v>
                </c:pt>
                <c:pt idx="1">
                  <c:v>19</c:v>
                </c:pt>
                <c:pt idx="2">
                  <c:v>12.3</c:v>
                </c:pt>
                <c:pt idx="3">
                  <c:v>10.8</c:v>
                </c:pt>
                <c:pt idx="4" formatCode="General">
                  <c:v>28.8</c:v>
                </c:pt>
                <c:pt idx="5" formatCode="General">
                  <c:v>36.9</c:v>
                </c:pt>
                <c:pt idx="6">
                  <c:v>18</c:v>
                </c:pt>
                <c:pt idx="7" formatCode="General">
                  <c:v>17.2</c:v>
                </c:pt>
                <c:pt idx="8" formatCode="General">
                  <c:v>27.6</c:v>
                </c:pt>
                <c:pt idx="9" formatCode="General">
                  <c:v>38.299999999999997</c:v>
                </c:pt>
                <c:pt idx="10" formatCode="General">
                  <c:v>28.3</c:v>
                </c:pt>
                <c:pt idx="11" formatCode="General">
                  <c:v>11.9</c:v>
                </c:pt>
                <c:pt idx="12" formatCode="General">
                  <c:v>21</c:v>
                </c:pt>
                <c:pt idx="13" formatCode="General">
                  <c:v>7.6</c:v>
                </c:pt>
                <c:pt idx="14">
                  <c:v>18.899999999999999</c:v>
                </c:pt>
                <c:pt idx="15">
                  <c:v>14.8</c:v>
                </c:pt>
                <c:pt idx="16" formatCode="General">
                  <c:v>43.3</c:v>
                </c:pt>
                <c:pt idx="17">
                  <c:v>11.3</c:v>
                </c:pt>
                <c:pt idx="18" formatCode="General">
                  <c:v>28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(ACC)'!$T$5:$T$23</c:f>
              <c:numCache>
                <c:formatCode>0.0</c:formatCode>
                <c:ptCount val="19"/>
                <c:pt idx="0">
                  <c:v>9.3000000000000007</c:v>
                </c:pt>
                <c:pt idx="1">
                  <c:v>8.6</c:v>
                </c:pt>
                <c:pt idx="2">
                  <c:v>9.6999999999999993</c:v>
                </c:pt>
                <c:pt idx="3">
                  <c:v>10.4</c:v>
                </c:pt>
                <c:pt idx="4" formatCode="General">
                  <c:v>25.8</c:v>
                </c:pt>
                <c:pt idx="5" formatCode="General">
                  <c:v>35.299999999999997</c:v>
                </c:pt>
                <c:pt idx="6">
                  <c:v>16.5</c:v>
                </c:pt>
                <c:pt idx="7" formatCode="General">
                  <c:v>29.9</c:v>
                </c:pt>
                <c:pt idx="8" formatCode="General">
                  <c:v>23.7</c:v>
                </c:pt>
                <c:pt idx="9" formatCode="General">
                  <c:v>23.4</c:v>
                </c:pt>
                <c:pt idx="10" formatCode="General">
                  <c:v>29.2</c:v>
                </c:pt>
                <c:pt idx="11" formatCode="General">
                  <c:v>31.7</c:v>
                </c:pt>
                <c:pt idx="12" formatCode="General">
                  <c:v>24.8</c:v>
                </c:pt>
                <c:pt idx="13" formatCode="General">
                  <c:v>12.8</c:v>
                </c:pt>
                <c:pt idx="14">
                  <c:v>21.3</c:v>
                </c:pt>
                <c:pt idx="15">
                  <c:v>14</c:v>
                </c:pt>
                <c:pt idx="16" formatCode="General">
                  <c:v>44.4</c:v>
                </c:pt>
                <c:pt idx="17">
                  <c:v>13.6</c:v>
                </c:pt>
                <c:pt idx="18" formatCode="General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4959360"/>
        <c:axId val="118201664"/>
      </c:barChart>
      <c:catAx>
        <c:axId val="11495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18201664"/>
        <c:crosses val="autoZero"/>
        <c:auto val="1"/>
        <c:lblAlgn val="ctr"/>
        <c:lblOffset val="100"/>
        <c:noMultiLvlLbl val="0"/>
      </c:catAx>
      <c:valAx>
        <c:axId val="11820166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149593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80594136608255"/>
          <c:y val="7.4211488327954782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(ACC)'!$Q$5:$Q$23</c:f>
              <c:numCache>
                <c:formatCode>General</c:formatCode>
                <c:ptCount val="19"/>
                <c:pt idx="0">
                  <c:v>24</c:v>
                </c:pt>
                <c:pt idx="1">
                  <c:v>7</c:v>
                </c:pt>
                <c:pt idx="2">
                  <c:v>19</c:v>
                </c:pt>
                <c:pt idx="3">
                  <c:v>47</c:v>
                </c:pt>
                <c:pt idx="4">
                  <c:v>110</c:v>
                </c:pt>
                <c:pt idx="5">
                  <c:v>38</c:v>
                </c:pt>
                <c:pt idx="6">
                  <c:v>77</c:v>
                </c:pt>
                <c:pt idx="7">
                  <c:v>25</c:v>
                </c:pt>
                <c:pt idx="8">
                  <c:v>233</c:v>
                </c:pt>
                <c:pt idx="9">
                  <c:v>54</c:v>
                </c:pt>
                <c:pt idx="10" formatCode="0">
                  <c:v>117</c:v>
                </c:pt>
                <c:pt idx="11" formatCode="0">
                  <c:v>5</c:v>
                </c:pt>
                <c:pt idx="12" formatCode="0">
                  <c:v>10</c:v>
                </c:pt>
                <c:pt idx="13" formatCode="0">
                  <c:v>28</c:v>
                </c:pt>
                <c:pt idx="14" formatCode="0">
                  <c:v>26</c:v>
                </c:pt>
                <c:pt idx="15" formatCode="0">
                  <c:v>62</c:v>
                </c:pt>
                <c:pt idx="16" formatCode="0">
                  <c:v>114</c:v>
                </c:pt>
                <c:pt idx="17" formatCode="0">
                  <c:v>9</c:v>
                </c:pt>
                <c:pt idx="18" formatCode="0">
                  <c:v>118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(ACC)'!$Q$5:$Q$23</c:f>
              <c:numCache>
                <c:formatCode>General</c:formatCode>
                <c:ptCount val="19"/>
                <c:pt idx="0">
                  <c:v>13</c:v>
                </c:pt>
                <c:pt idx="1">
                  <c:v>5</c:v>
                </c:pt>
                <c:pt idx="2">
                  <c:v>20</c:v>
                </c:pt>
                <c:pt idx="3">
                  <c:v>44</c:v>
                </c:pt>
                <c:pt idx="4">
                  <c:v>103</c:v>
                </c:pt>
                <c:pt idx="5">
                  <c:v>33</c:v>
                </c:pt>
                <c:pt idx="6">
                  <c:v>86</c:v>
                </c:pt>
                <c:pt idx="7">
                  <c:v>39</c:v>
                </c:pt>
                <c:pt idx="8">
                  <c:v>189</c:v>
                </c:pt>
                <c:pt idx="9">
                  <c:v>35</c:v>
                </c:pt>
                <c:pt idx="10" formatCode="0">
                  <c:v>127</c:v>
                </c:pt>
                <c:pt idx="11" formatCode="0">
                  <c:v>12</c:v>
                </c:pt>
                <c:pt idx="12" formatCode="0">
                  <c:v>11</c:v>
                </c:pt>
                <c:pt idx="13" formatCode="0">
                  <c:v>41</c:v>
                </c:pt>
                <c:pt idx="14" formatCode="0">
                  <c:v>29</c:v>
                </c:pt>
                <c:pt idx="15" formatCode="0">
                  <c:v>60</c:v>
                </c:pt>
                <c:pt idx="16" formatCode="0">
                  <c:v>127</c:v>
                </c:pt>
                <c:pt idx="17" formatCode="0">
                  <c:v>11</c:v>
                </c:pt>
                <c:pt idx="18" formatCode="0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4961920"/>
        <c:axId val="102131392"/>
      </c:barChart>
      <c:catAx>
        <c:axId val="1149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2131392"/>
        <c:crosses val="autoZero"/>
        <c:auto val="1"/>
        <c:lblAlgn val="ctr"/>
        <c:lblOffset val="100"/>
        <c:noMultiLvlLbl val="0"/>
      </c:catAx>
      <c:valAx>
        <c:axId val="10213139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149619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2.4737162775984927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5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5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2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21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57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87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17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14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87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ti C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preliminari al 30 Settembre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49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3 Marzo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444208" y="6552426"/>
            <a:ext cx="230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15 Luglio 2013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6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18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0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08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52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7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D1F0-8188-4A79-A77F-CD845D5524B1}" type="datetimeFigureOut">
              <a:rPr lang="it-IT" smtClean="0"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8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30 Settembre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329195"/>
              </p:ext>
            </p:extLst>
          </p:nvPr>
        </p:nvGraphicFramePr>
        <p:xfrm>
          <a:off x="251952" y="1412775"/>
          <a:ext cx="777268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618689"/>
              </p:ext>
            </p:extLst>
          </p:nvPr>
        </p:nvGraphicFramePr>
        <p:xfrm>
          <a:off x="323528" y="1424332"/>
          <a:ext cx="782992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9208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2264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2271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29256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38,1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38,2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47875" y="132125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1332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08959" y="1337593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1296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000" y="1944000"/>
            <a:ext cx="4181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-33489" y="6381328"/>
            <a:ext cx="3770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84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03338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22,4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5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21,8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-33489" y="6381328"/>
            <a:ext cx="40703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16,8 PMP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9928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1123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36096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1114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7745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18,9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6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18,7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628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2013: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29,2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57150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1520" y="1235104"/>
            <a:ext cx="3024470" cy="708284"/>
            <a:chOff x="216" y="888"/>
            <a:chExt cx="3312" cy="831"/>
          </a:xfrm>
          <a:noFill/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12" cy="8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2012: 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29,2%</a:t>
              </a:r>
            </a:p>
            <a:p>
              <a:pPr algn="ctr" eaLnBrk="0" hangingPunct="0">
                <a:defRPr/>
              </a:pP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efficace  26,1% 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1" name="Rettangolo arrotondato 20"/>
            <p:cNvSpPr>
              <a:spLocks noChangeArrowheads="1"/>
            </p:cNvSpPr>
            <p:nvPr/>
          </p:nvSpPr>
          <p:spPr bwMode="auto">
            <a:xfrm>
              <a:off x="249" y="911"/>
              <a:ext cx="3200" cy="80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30 Settembre 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637785"/>
              </p:ext>
            </p:extLst>
          </p:nvPr>
        </p:nvGraphicFramePr>
        <p:xfrm>
          <a:off x="899592" y="1916832"/>
          <a:ext cx="727280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1992-2013*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 err="1">
                <a:latin typeface="Calibri" pitchFamily="34" charset="0"/>
              </a:rPr>
              <a:t>N°</a:t>
            </a:r>
            <a:r>
              <a:rPr lang="it-IT" sz="2400" b="1" dirty="0">
                <a:latin typeface="Calibri" pitchFamily="34" charset="0"/>
              </a:rPr>
              <a:t> Totale trapianti (inclusi i combinati)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068035"/>
              </p:ext>
            </p:extLst>
          </p:nvPr>
        </p:nvGraphicFramePr>
        <p:xfrm>
          <a:off x="539552" y="2060848"/>
          <a:ext cx="792087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881624"/>
              </p:ext>
            </p:extLst>
          </p:nvPr>
        </p:nvGraphicFramePr>
        <p:xfrm>
          <a:off x="755576" y="2276872"/>
          <a:ext cx="7632847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254923"/>
              </p:ext>
            </p:extLst>
          </p:nvPr>
        </p:nvGraphicFramePr>
        <p:xfrm>
          <a:off x="755576" y="2276872"/>
          <a:ext cx="7560840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48" name="Rettangolo arrotondato 47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72959"/>
              </p:ext>
            </p:extLst>
          </p:nvPr>
        </p:nvGraphicFramePr>
        <p:xfrm>
          <a:off x="755576" y="2420888"/>
          <a:ext cx="7272808" cy="3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18540"/>
              </p:ext>
            </p:extLst>
          </p:nvPr>
        </p:nvGraphicFramePr>
        <p:xfrm>
          <a:off x="858044" y="2190750"/>
          <a:ext cx="7458371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839287"/>
              </p:ext>
            </p:extLst>
          </p:nvPr>
        </p:nvGraphicFramePr>
        <p:xfrm>
          <a:off x="755576" y="2348880"/>
          <a:ext cx="7416824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68446"/>
              </p:ext>
            </p:extLst>
          </p:nvPr>
        </p:nvGraphicFramePr>
        <p:xfrm>
          <a:off x="858044" y="1988840"/>
          <a:ext cx="7386364" cy="434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594782"/>
              </p:ext>
            </p:extLst>
          </p:nvPr>
        </p:nvGraphicFramePr>
        <p:xfrm>
          <a:off x="858044" y="2204864"/>
          <a:ext cx="7458371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280368"/>
            <a:ext cx="807249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standard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30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Giugno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8040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6507 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947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682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367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196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30/06/2013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8564</a:t>
            </a:r>
            <a:endParaRPr lang="it-IT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57071424"/>
              </p:ext>
            </p:extLst>
          </p:nvPr>
        </p:nvGraphicFramePr>
        <p:xfrm>
          <a:off x="2555776" y="263691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08795" y="5090175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8095 **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267746" y="5229200"/>
            <a:ext cx="172819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7504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43608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30 Giugno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010842"/>
              </p:ext>
            </p:extLst>
          </p:nvPr>
        </p:nvGraphicFramePr>
        <p:xfrm>
          <a:off x="933500" y="1844824"/>
          <a:ext cx="72008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2013*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69459"/>
              </p:ext>
            </p:extLst>
          </p:nvPr>
        </p:nvGraphicFramePr>
        <p:xfrm>
          <a:off x="1259632" y="1772816"/>
          <a:ext cx="69847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891679"/>
              </p:ext>
            </p:extLst>
          </p:nvPr>
        </p:nvGraphicFramePr>
        <p:xfrm>
          <a:off x="1259633" y="3573016"/>
          <a:ext cx="7056784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78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8406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31/12/2012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6644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1/1/2012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31/12/2012</a:t>
            </a:r>
            <a:endParaRPr lang="it-IT" sz="11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1762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2,2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24,3%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18,9%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1589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1,3 %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107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66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220" y="649048"/>
            <a:ext cx="9144000" cy="1868603"/>
            <a:chOff x="26220" y="649048"/>
            <a:chExt cx="9144000" cy="1868603"/>
          </a:xfrm>
        </p:grpSpPr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26220" y="649048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3200" b="1" u="none" dirty="0"/>
                <a:t>Flussi Lista di attesa </a:t>
              </a:r>
              <a:r>
                <a:rPr lang="it-IT" sz="3200" b="1" u="none" dirty="0" smtClean="0"/>
                <a:t>1/</a:t>
              </a:r>
              <a:r>
                <a:rPr lang="it-IT" sz="3200" b="1" dirty="0" smtClean="0"/>
                <a:t>1</a:t>
              </a:r>
              <a:r>
                <a:rPr lang="it-IT" sz="3200" b="1" u="none" dirty="0" smtClean="0"/>
                <a:t>/2012 </a:t>
              </a:r>
              <a:r>
                <a:rPr lang="it-IT" sz="3200" b="1" u="none" dirty="0"/>
                <a:t>– </a:t>
              </a:r>
              <a:r>
                <a:rPr lang="it-IT" sz="3200" b="1" u="none" dirty="0" smtClean="0"/>
                <a:t>31/12/2012</a:t>
              </a:r>
              <a:endParaRPr lang="it-IT" sz="3200" b="1" u="none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0045" y="468096"/>
              <a:ext cx="1179164" cy="2919945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3768" y="1484784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Pazienti iscritti al 1/1/2012</a:t>
              </a:r>
              <a:endParaRPr lang="it-IT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6552</a:t>
              </a:r>
              <a:endParaRPr lang="it-IT" sz="24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148064" y="1340768"/>
            <a:ext cx="2304256" cy="1179162"/>
            <a:chOff x="5148064" y="1340768"/>
            <a:chExt cx="2304256" cy="117916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10612" y="994246"/>
              <a:ext cx="1179160" cy="1872208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148064" y="1340768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Ingressi in lista nel periodo </a:t>
              </a:r>
            </a:p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dal 1/1/2012 al 31/12/2012</a:t>
              </a:r>
            </a:p>
            <a:p>
              <a:pPr algn="ctr">
                <a:defRPr/>
              </a:pPr>
              <a:endParaRPr lang="it-IT" sz="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1854</a:t>
              </a:r>
              <a:endParaRPr lang="it-IT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2181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7544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</a:t>
            </a:r>
            <a:r>
              <a:rPr lang="it-IT" sz="1200" b="1" dirty="0" smtClean="0">
                <a:solidFill>
                  <a:srgbClr val="984807"/>
                </a:solidFill>
              </a:rPr>
              <a:t>31/12/2012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973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1/1/2012 </a:t>
            </a:r>
            <a:r>
              <a:rPr lang="it-IT" sz="1100" b="1" i="1" dirty="0">
                <a:solidFill>
                  <a:srgbClr val="984807"/>
                </a:solidFill>
              </a:rPr>
              <a:t>al </a:t>
            </a:r>
            <a:r>
              <a:rPr lang="it-IT" sz="1100" b="1" i="1" dirty="0" smtClean="0">
                <a:solidFill>
                  <a:srgbClr val="984807"/>
                </a:solidFill>
              </a:rPr>
              <a:t>31/12/2012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1208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99,1%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45,2%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986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8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,0%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174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597776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48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304256" cy="1176883"/>
            <a:chOff x="2267744" y="1340768"/>
            <a:chExt cx="2304256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6" y="778037"/>
              <a:ext cx="1176882" cy="2302346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rgbClr val="984807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267744" y="1340768"/>
              <a:ext cx="22322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984807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995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04048" y="1340768"/>
            <a:ext cx="2376264" cy="1176880"/>
            <a:chOff x="5004048" y="1340768"/>
            <a:chExt cx="2376264" cy="11768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03739" y="885092"/>
              <a:ext cx="1176880" cy="2088232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984807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004048" y="1340768"/>
              <a:ext cx="23762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984807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400" b="1" i="1" dirty="0" smtClean="0">
                  <a:solidFill>
                    <a:srgbClr val="984807"/>
                  </a:solidFill>
                </a:rPr>
                <a:t> </a:t>
              </a:r>
              <a:endParaRPr lang="it-IT" sz="3600" b="1" i="1" dirty="0" smtClean="0">
                <a:solidFill>
                  <a:srgbClr val="984807"/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1189</a:t>
              </a:r>
              <a:endParaRPr lang="it-IT" sz="2400" b="1" dirty="0">
                <a:solidFill>
                  <a:srgbClr val="9848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1096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5670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2,5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31/12/2012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707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85893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736" y="5586958"/>
            <a:ext cx="3492532" cy="827469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0,8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32,7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21,1%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231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9,4%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103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causa: </a:t>
            </a:r>
            <a:r>
              <a:rPr lang="it-IT" sz="2000" b="1" dirty="0" smtClean="0">
                <a:solidFill>
                  <a:srgbClr val="C00000"/>
                </a:solidFill>
              </a:rPr>
              <a:t>55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33983" y="3715160"/>
            <a:ext cx="1773598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1/1/2012 </a:t>
            </a:r>
            <a:r>
              <a:rPr lang="it-IT" sz="1100" b="1" i="1" dirty="0">
                <a:solidFill>
                  <a:srgbClr val="C00000"/>
                </a:solidFill>
              </a:rPr>
              <a:t>al </a:t>
            </a:r>
            <a:r>
              <a:rPr lang="it-IT" sz="1100" b="1" i="1" dirty="0" smtClean="0">
                <a:solidFill>
                  <a:srgbClr val="C00000"/>
                </a:solidFill>
              </a:rPr>
              <a:t>31/12/2012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389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195736" y="1340769"/>
            <a:ext cx="2592287" cy="1176881"/>
            <a:chOff x="2195736" y="1340769"/>
            <a:chExt cx="2592287" cy="11768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903439" y="633066"/>
              <a:ext cx="1176881" cy="259228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11760" y="1412776"/>
              <a:ext cx="230139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C00000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707</a:t>
              </a:r>
              <a:endParaRPr lang="it-IT" sz="24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92080" y="1340770"/>
            <a:ext cx="2088232" cy="1176878"/>
            <a:chOff x="5292080" y="1340770"/>
            <a:chExt cx="2088232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79315" y="916651"/>
              <a:ext cx="1176878" cy="202511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5292080" y="1412776"/>
              <a:ext cx="2088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C00000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389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554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352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0086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360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241877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194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51720" y="5586958"/>
            <a:ext cx="3492532" cy="827469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33%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114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030785" y="6129114"/>
            <a:ext cx="1789687" cy="309640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13,9%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232248" cy="1176882"/>
            <a:chOff x="2267744" y="1340768"/>
            <a:chExt cx="2232248" cy="1176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795427" y="813085"/>
              <a:ext cx="1176882" cy="2232248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483768" y="1412776"/>
              <a:ext cx="1800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346</a:t>
              </a: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04048" y="1340770"/>
            <a:ext cx="2376264" cy="1176878"/>
            <a:chOff x="5004048" y="1340770"/>
            <a:chExt cx="2376264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574093" y="914741"/>
              <a:ext cx="1176878" cy="202893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4048" y="1445875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Ingressi in lista nel periodo dal 1/1/2012 al 31/12/2012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208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324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84700" y="3937587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12094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205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119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07704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1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28,5%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20,7%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67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102793" y="61291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195736" y="1340768"/>
            <a:ext cx="2448272" cy="1176883"/>
            <a:chOff x="2195736" y="1340768"/>
            <a:chExt cx="2448272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4" y="778036"/>
              <a:ext cx="1176883" cy="230234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195736" y="1527756"/>
              <a:ext cx="244827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235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292080" y="1340770"/>
            <a:ext cx="1944216" cy="1176878"/>
            <a:chOff x="5292080" y="1340770"/>
            <a:chExt cx="1944216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75749" y="957101"/>
              <a:ext cx="1176878" cy="194421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292080" y="1412776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Ingressi in lista nel periodo dal 1/1/2012 al 31/12/2012</a:t>
              </a: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89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2013*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839601"/>
              </p:ext>
            </p:extLst>
          </p:nvPr>
        </p:nvGraphicFramePr>
        <p:xfrm>
          <a:off x="971600" y="2132856"/>
          <a:ext cx="72007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688936"/>
              </p:ext>
            </p:extLst>
          </p:nvPr>
        </p:nvGraphicFramePr>
        <p:xfrm>
          <a:off x="899592" y="1988840"/>
          <a:ext cx="7272808" cy="438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517947"/>
              </p:ext>
            </p:extLst>
          </p:nvPr>
        </p:nvGraphicFramePr>
        <p:xfrm>
          <a:off x="395536" y="1429321"/>
          <a:ext cx="8136904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778827"/>
              </p:ext>
            </p:extLst>
          </p:nvPr>
        </p:nvGraphicFramePr>
        <p:xfrm>
          <a:off x="395536" y="1413223"/>
          <a:ext cx="8103269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67441"/>
              </p:ext>
            </p:extLst>
          </p:nvPr>
        </p:nvGraphicFramePr>
        <p:xfrm>
          <a:off x="251519" y="1268760"/>
          <a:ext cx="806489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137659"/>
              </p:ext>
            </p:extLst>
          </p:nvPr>
        </p:nvGraphicFramePr>
        <p:xfrm>
          <a:off x="323528" y="1588987"/>
          <a:ext cx="7959253" cy="49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8893</TotalTime>
  <Words>1170</Words>
  <Application>Microsoft Office PowerPoint</Application>
  <PresentationFormat>Presentazione su schermo (4:3)</PresentationFormat>
  <Paragraphs>252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Ramacci Fabrizio</cp:lastModifiedBy>
  <cp:revision>804</cp:revision>
  <cp:lastPrinted>2013-10-17T09:18:52Z</cp:lastPrinted>
  <dcterms:created xsi:type="dcterms:W3CDTF">2010-02-26T10:22:50Z</dcterms:created>
  <dcterms:modified xsi:type="dcterms:W3CDTF">2013-10-17T09:23:24Z</dcterms:modified>
</cp:coreProperties>
</file>