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ppt/charts/chart14.xml" ContentType="application/vnd.openxmlformats-officedocument.drawingml.chart+xml"/>
  <Override PartName="/ppt/theme/themeOverride8.xml" ContentType="application/vnd.openxmlformats-officedocument.themeOverride+xml"/>
  <Override PartName="/ppt/charts/chart15.xml" ContentType="application/vnd.openxmlformats-officedocument.drawingml.chart+xml"/>
  <Override PartName="/ppt/theme/themeOverride9.xml" ContentType="application/vnd.openxmlformats-officedocument.themeOverride+xml"/>
  <Override PartName="/ppt/charts/chart16.xml" ContentType="application/vnd.openxmlformats-officedocument.drawingml.chart+xml"/>
  <Override PartName="/ppt/theme/themeOverride10.xml" ContentType="application/vnd.openxmlformats-officedocument.themeOverride+xml"/>
  <Override PartName="/ppt/charts/chart17.xml" ContentType="application/vnd.openxmlformats-officedocument.drawingml.chart+xml"/>
  <Override PartName="/ppt/theme/themeOverride11.xml" ContentType="application/vnd.openxmlformats-officedocument.themeOverride+xml"/>
  <Override PartName="/ppt/charts/chart18.xml" ContentType="application/vnd.openxmlformats-officedocument.drawingml.chart+xml"/>
  <Override PartName="/ppt/theme/themeOverride12.xml" ContentType="application/vnd.openxmlformats-officedocument.themeOverr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314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317" r:id="rId13"/>
    <p:sldId id="269" r:id="rId14"/>
    <p:sldId id="294" r:id="rId15"/>
    <p:sldId id="270" r:id="rId16"/>
    <p:sldId id="313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0" r:id="rId27"/>
    <p:sldId id="281" r:id="rId28"/>
    <p:sldId id="337" r:id="rId29"/>
    <p:sldId id="338" r:id="rId30"/>
    <p:sldId id="358" r:id="rId31"/>
    <p:sldId id="351" r:id="rId32"/>
    <p:sldId id="352" r:id="rId33"/>
    <p:sldId id="353" r:id="rId34"/>
    <p:sldId id="354" r:id="rId35"/>
    <p:sldId id="355" r:id="rId36"/>
  </p:sldIdLst>
  <p:sldSz cx="9144000" cy="6858000" type="screen4x3"/>
  <p:notesSz cx="6797675" cy="98742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FCC66"/>
    <a:srgbClr val="CC9900"/>
    <a:srgbClr val="FFCC00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92" autoAdjust="0"/>
    <p:restoredTop sz="94750" autoAdjust="0"/>
  </p:normalViewPr>
  <p:slideViewPr>
    <p:cSldViewPr showGuides="1">
      <p:cViewPr>
        <p:scale>
          <a:sx n="100" d="100"/>
          <a:sy n="100" d="100"/>
        </p:scale>
        <p:origin x="1632" y="-162"/>
      </p:cViewPr>
      <p:guideLst>
        <p:guide orient="horz" pos="252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7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8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9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0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2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dx'!$B$1</c:f>
              <c:strCache>
                <c:ptCount val="1"/>
                <c:pt idx="0">
                  <c:v>Segnalati</c:v>
                </c:pt>
              </c:strCache>
            </c:strRef>
          </c:tx>
          <c:spPr>
            <a:gradFill>
              <a:gsLst>
                <a:gs pos="0">
                  <a:srgbClr val="216F68"/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dx'!$A$12:$A$23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'Trend dx'!$C$12:$C$23</c:f>
              <c:numCache>
                <c:formatCode>General</c:formatCode>
                <c:ptCount val="12"/>
                <c:pt idx="0">
                  <c:v>30.4</c:v>
                </c:pt>
                <c:pt idx="1">
                  <c:v>33.6</c:v>
                </c:pt>
                <c:pt idx="2">
                  <c:v>35.799999999999997</c:v>
                </c:pt>
                <c:pt idx="3">
                  <c:v>34.4</c:v>
                </c:pt>
                <c:pt idx="4">
                  <c:v>37</c:v>
                </c:pt>
                <c:pt idx="5">
                  <c:v>38.700000000000003</c:v>
                </c:pt>
                <c:pt idx="6">
                  <c:v>40.4</c:v>
                </c:pt>
                <c:pt idx="7">
                  <c:v>38.9</c:v>
                </c:pt>
                <c:pt idx="8" formatCode="0.0">
                  <c:v>38.1</c:v>
                </c:pt>
                <c:pt idx="9" formatCode="0.0">
                  <c:v>38.1</c:v>
                </c:pt>
                <c:pt idx="10" formatCode="0.0">
                  <c:v>38.200000000000003</c:v>
                </c:pt>
                <c:pt idx="11" formatCode="0.0">
                  <c:v>39.299999999999997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8467200"/>
        <c:axId val="88694080"/>
      </c:barChart>
      <c:catAx>
        <c:axId val="108467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694080"/>
        <c:crosses val="autoZero"/>
        <c:auto val="1"/>
        <c:lblAlgn val="ctr"/>
        <c:lblOffset val="100"/>
        <c:noMultiLvlLbl val="0"/>
      </c:catAx>
      <c:valAx>
        <c:axId val="88694080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10846720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95530726257268E-2"/>
          <c:y val="9.8501070663811766E-2"/>
          <c:w val="0.89106145251396662"/>
          <c:h val="0.6102783725910248"/>
        </c:manualLayout>
      </c:layout>
      <c:barChart>
        <c:barDir val="col"/>
        <c:grouping val="clustered"/>
        <c:varyColors val="0"/>
        <c:ser>
          <c:idx val="1"/>
          <c:order val="0"/>
          <c:tx>
            <c:v>2012</c:v>
          </c:tx>
          <c:spPr>
            <a:solidFill>
              <a:srgbClr val="1B587C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(ACC)'!$V$5:$V$23</c:f>
              <c:numCache>
                <c:formatCode>0.0</c:formatCode>
                <c:ptCount val="19"/>
                <c:pt idx="0">
                  <c:v>14.8</c:v>
                </c:pt>
                <c:pt idx="1">
                  <c:v>12.1</c:v>
                </c:pt>
                <c:pt idx="2">
                  <c:v>9.6999999999999993</c:v>
                </c:pt>
                <c:pt idx="3">
                  <c:v>8.1999999999999993</c:v>
                </c:pt>
                <c:pt idx="4" formatCode="General">
                  <c:v>25.3</c:v>
                </c:pt>
                <c:pt idx="5" formatCode="General">
                  <c:v>31.2</c:v>
                </c:pt>
                <c:pt idx="6">
                  <c:v>14</c:v>
                </c:pt>
                <c:pt idx="7" formatCode="General">
                  <c:v>15.9</c:v>
                </c:pt>
                <c:pt idx="8" formatCode="General">
                  <c:v>24</c:v>
                </c:pt>
                <c:pt idx="9" formatCode="General">
                  <c:v>35</c:v>
                </c:pt>
                <c:pt idx="10" formatCode="General">
                  <c:v>26.1</c:v>
                </c:pt>
                <c:pt idx="11" formatCode="General">
                  <c:v>9.9</c:v>
                </c:pt>
                <c:pt idx="12" formatCode="General">
                  <c:v>19.100000000000001</c:v>
                </c:pt>
                <c:pt idx="13" formatCode="General">
                  <c:v>6.9</c:v>
                </c:pt>
                <c:pt idx="14">
                  <c:v>15.9</c:v>
                </c:pt>
                <c:pt idx="15">
                  <c:v>12.4</c:v>
                </c:pt>
                <c:pt idx="16" formatCode="General">
                  <c:v>31</c:v>
                </c:pt>
                <c:pt idx="17">
                  <c:v>10.199999999999999</c:v>
                </c:pt>
                <c:pt idx="18" formatCode="General">
                  <c:v>24.3</c:v>
                </c:pt>
              </c:numCache>
            </c:numRef>
          </c:val>
        </c:ser>
        <c:ser>
          <c:idx val="0"/>
          <c:order val="1"/>
          <c:tx>
            <c:v>2013</c:v>
          </c:tx>
          <c:spPr>
            <a:solidFill>
              <a:srgbClr val="CCE5F4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(ACC)'!$V$5:$V$23</c:f>
              <c:numCache>
                <c:formatCode>0.0</c:formatCode>
                <c:ptCount val="19"/>
                <c:pt idx="0">
                  <c:v>11.7</c:v>
                </c:pt>
                <c:pt idx="1">
                  <c:v>3.5</c:v>
                </c:pt>
                <c:pt idx="2">
                  <c:v>11.2</c:v>
                </c:pt>
                <c:pt idx="3">
                  <c:v>8.3000000000000007</c:v>
                </c:pt>
                <c:pt idx="4" formatCode="General">
                  <c:v>21.6</c:v>
                </c:pt>
                <c:pt idx="5" formatCode="General">
                  <c:v>23.8</c:v>
                </c:pt>
                <c:pt idx="6">
                  <c:v>17.100000000000001</c:v>
                </c:pt>
                <c:pt idx="7" formatCode="General">
                  <c:v>24.8</c:v>
                </c:pt>
                <c:pt idx="8" formatCode="General">
                  <c:v>19.899999999999999</c:v>
                </c:pt>
                <c:pt idx="9" formatCode="General">
                  <c:v>23.4</c:v>
                </c:pt>
                <c:pt idx="10" formatCode="General">
                  <c:v>26.3</c:v>
                </c:pt>
                <c:pt idx="11" formatCode="General">
                  <c:v>19.8</c:v>
                </c:pt>
                <c:pt idx="12" formatCode="General">
                  <c:v>19.100000000000001</c:v>
                </c:pt>
                <c:pt idx="13" formatCode="General">
                  <c:v>11.4</c:v>
                </c:pt>
                <c:pt idx="14">
                  <c:v>16.5</c:v>
                </c:pt>
                <c:pt idx="15">
                  <c:v>14.6</c:v>
                </c:pt>
                <c:pt idx="16" formatCode="General">
                  <c:v>37.6</c:v>
                </c:pt>
                <c:pt idx="17">
                  <c:v>7.9</c:v>
                </c:pt>
                <c:pt idx="18" formatCode="General">
                  <c:v>25.3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22338304"/>
        <c:axId val="103983936"/>
      </c:barChart>
      <c:catAx>
        <c:axId val="12233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103983936"/>
        <c:crosses val="autoZero"/>
        <c:auto val="1"/>
        <c:lblAlgn val="ctr"/>
        <c:lblOffset val="100"/>
        <c:noMultiLvlLbl val="0"/>
      </c:catAx>
      <c:valAx>
        <c:axId val="10398393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majorTickMark val="out"/>
        <c:minorTickMark val="none"/>
        <c:tickLblPos val="none"/>
        <c:crossAx val="1223383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5982776025675833"/>
          <c:y val="1.4842297665590956E-2"/>
          <c:w val="0.13268739948620481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TX!$B$1</c:f>
              <c:strCache>
                <c:ptCount val="1"/>
                <c:pt idx="0">
                  <c:v>TOT TX</c:v>
                </c:pt>
              </c:strCache>
            </c:strRef>
          </c:tx>
          <c:spPr>
            <a:solidFill>
              <a:srgbClr val="B79315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TX!$B$2:$B$23</c:f>
              <c:numCache>
                <c:formatCode>General</c:formatCode>
                <c:ptCount val="22"/>
                <c:pt idx="0">
                  <c:v>1083</c:v>
                </c:pt>
                <c:pt idx="1">
                  <c:v>1161</c:v>
                </c:pt>
                <c:pt idx="2">
                  <c:v>1498</c:v>
                </c:pt>
                <c:pt idx="3">
                  <c:v>1888</c:v>
                </c:pt>
                <c:pt idx="4">
                  <c:v>1977</c:v>
                </c:pt>
                <c:pt idx="5">
                  <c:v>2147</c:v>
                </c:pt>
                <c:pt idx="6">
                  <c:v>2162</c:v>
                </c:pt>
                <c:pt idx="7">
                  <c:v>2428</c:v>
                </c:pt>
                <c:pt idx="8">
                  <c:v>2386</c:v>
                </c:pt>
                <c:pt idx="9">
                  <c:v>2627</c:v>
                </c:pt>
                <c:pt idx="10">
                  <c:v>2686</c:v>
                </c:pt>
                <c:pt idx="11">
                  <c:v>2756</c:v>
                </c:pt>
                <c:pt idx="12">
                  <c:v>3217</c:v>
                </c:pt>
                <c:pt idx="13">
                  <c:v>3177</c:v>
                </c:pt>
                <c:pt idx="14">
                  <c:v>3190</c:v>
                </c:pt>
                <c:pt idx="15">
                  <c:v>3043</c:v>
                </c:pt>
                <c:pt idx="16">
                  <c:v>2932</c:v>
                </c:pt>
                <c:pt idx="17">
                  <c:v>3163</c:v>
                </c:pt>
                <c:pt idx="18">
                  <c:v>2876</c:v>
                </c:pt>
                <c:pt idx="19">
                  <c:v>2948</c:v>
                </c:pt>
                <c:pt idx="20">
                  <c:v>2902</c:v>
                </c:pt>
                <c:pt idx="21">
                  <c:v>2935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51730688"/>
        <c:axId val="103988544"/>
      </c:barChart>
      <c:catAx>
        <c:axId val="15173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3988544"/>
        <c:crosses val="autoZero"/>
        <c:auto val="1"/>
        <c:lblAlgn val="ctr"/>
        <c:lblOffset val="100"/>
        <c:noMultiLvlLbl val="0"/>
      </c:catAx>
      <c:valAx>
        <c:axId val="103988544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517306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TX!$C$1</c:f>
              <c:strCache>
                <c:ptCount val="1"/>
                <c:pt idx="0">
                  <c:v>Rene</c:v>
                </c:pt>
              </c:strCache>
            </c:strRef>
          </c:tx>
          <c:spPr>
            <a:gradFill flip="none" rotWithShape="1">
              <a:gsLst>
                <a:gs pos="0">
                  <a:srgbClr val="4E8542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TX!$C$2:$C$23</c:f>
              <c:numCache>
                <c:formatCode>General</c:formatCode>
                <c:ptCount val="22"/>
                <c:pt idx="0">
                  <c:v>611</c:v>
                </c:pt>
                <c:pt idx="1">
                  <c:v>678</c:v>
                </c:pt>
                <c:pt idx="2">
                  <c:v>839</c:v>
                </c:pt>
                <c:pt idx="3">
                  <c:v>1061</c:v>
                </c:pt>
                <c:pt idx="4">
                  <c:v>1147</c:v>
                </c:pt>
                <c:pt idx="5">
                  <c:v>1221</c:v>
                </c:pt>
                <c:pt idx="6">
                  <c:v>1207</c:v>
                </c:pt>
                <c:pt idx="7">
                  <c:v>1314</c:v>
                </c:pt>
                <c:pt idx="8">
                  <c:v>1308</c:v>
                </c:pt>
                <c:pt idx="9">
                  <c:v>1448</c:v>
                </c:pt>
                <c:pt idx="10">
                  <c:v>1470</c:v>
                </c:pt>
                <c:pt idx="11">
                  <c:v>1487</c:v>
                </c:pt>
                <c:pt idx="12">
                  <c:v>1746</c:v>
                </c:pt>
                <c:pt idx="13">
                  <c:v>1671</c:v>
                </c:pt>
                <c:pt idx="14">
                  <c:v>1667</c:v>
                </c:pt>
                <c:pt idx="15">
                  <c:v>1585</c:v>
                </c:pt>
                <c:pt idx="16">
                  <c:v>1533</c:v>
                </c:pt>
                <c:pt idx="17">
                  <c:v>1650</c:v>
                </c:pt>
                <c:pt idx="18">
                  <c:v>1512</c:v>
                </c:pt>
                <c:pt idx="19">
                  <c:v>1542</c:v>
                </c:pt>
                <c:pt idx="20">
                  <c:v>1589</c:v>
                </c:pt>
                <c:pt idx="21">
                  <c:v>1586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51825408"/>
        <c:axId val="151848640"/>
      </c:barChart>
      <c:catAx>
        <c:axId val="15182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848640"/>
        <c:crosses val="autoZero"/>
        <c:auto val="1"/>
        <c:lblAlgn val="ctr"/>
        <c:lblOffset val="100"/>
        <c:noMultiLvlLbl val="0"/>
      </c:catAx>
      <c:valAx>
        <c:axId val="151848640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518254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TX!$D$1</c:f>
              <c:strCache>
                <c:ptCount val="1"/>
                <c:pt idx="0">
                  <c:v>fegato</c:v>
                </c:pt>
              </c:strCache>
            </c:strRef>
          </c:tx>
          <c:spPr>
            <a:gradFill flip="none" rotWithShape="1">
              <a:gsLst>
                <a:gs pos="0">
                  <a:srgbClr val="7A3D00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TX!$D$2:$D$23</c:f>
              <c:numCache>
                <c:formatCode>General</c:formatCode>
                <c:ptCount val="22"/>
                <c:pt idx="0">
                  <c:v>202</c:v>
                </c:pt>
                <c:pt idx="1">
                  <c:v>216</c:v>
                </c:pt>
                <c:pt idx="2">
                  <c:v>326</c:v>
                </c:pt>
                <c:pt idx="3">
                  <c:v>404</c:v>
                </c:pt>
                <c:pt idx="4">
                  <c:v>426</c:v>
                </c:pt>
                <c:pt idx="5">
                  <c:v>476</c:v>
                </c:pt>
                <c:pt idx="6">
                  <c:v>549</c:v>
                </c:pt>
                <c:pt idx="7">
                  <c:v>685</c:v>
                </c:pt>
                <c:pt idx="8">
                  <c:v>728</c:v>
                </c:pt>
                <c:pt idx="9">
                  <c:v>796</c:v>
                </c:pt>
                <c:pt idx="10">
                  <c:v>830</c:v>
                </c:pt>
                <c:pt idx="11">
                  <c:v>867</c:v>
                </c:pt>
                <c:pt idx="12">
                  <c:v>1016</c:v>
                </c:pt>
                <c:pt idx="13">
                  <c:v>1053</c:v>
                </c:pt>
                <c:pt idx="14">
                  <c:v>1089</c:v>
                </c:pt>
                <c:pt idx="15">
                  <c:v>1041</c:v>
                </c:pt>
                <c:pt idx="16">
                  <c:v>996</c:v>
                </c:pt>
                <c:pt idx="17">
                  <c:v>1061</c:v>
                </c:pt>
                <c:pt idx="18">
                  <c:v>1002</c:v>
                </c:pt>
                <c:pt idx="19">
                  <c:v>1019</c:v>
                </c:pt>
                <c:pt idx="20">
                  <c:v>986</c:v>
                </c:pt>
                <c:pt idx="21">
                  <c:v>1008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52069120"/>
        <c:axId val="151850944"/>
      </c:barChart>
      <c:catAx>
        <c:axId val="15206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850944"/>
        <c:crosses val="autoZero"/>
        <c:auto val="1"/>
        <c:lblAlgn val="ctr"/>
        <c:lblOffset val="100"/>
        <c:noMultiLvlLbl val="0"/>
      </c:catAx>
      <c:valAx>
        <c:axId val="151850944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520691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1"/>
        <c:ser>
          <c:idx val="1"/>
          <c:order val="0"/>
          <c:tx>
            <c:strRef>
              <c:f>TX!$F$1</c:f>
              <c:strCache>
                <c:ptCount val="1"/>
                <c:pt idx="0">
                  <c:v>fegato intero</c:v>
                </c:pt>
              </c:strCache>
            </c:strRef>
          </c:tx>
          <c:spPr>
            <a:gradFill flip="none" rotWithShape="1">
              <a:gsLst>
                <a:gs pos="0">
                  <a:srgbClr val="7A3D00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TX!$F$2:$F$23</c:f>
              <c:numCache>
                <c:formatCode>General</c:formatCode>
                <c:ptCount val="22"/>
                <c:pt idx="0">
                  <c:v>202</c:v>
                </c:pt>
                <c:pt idx="1">
                  <c:v>216</c:v>
                </c:pt>
                <c:pt idx="2">
                  <c:v>326</c:v>
                </c:pt>
                <c:pt idx="3">
                  <c:v>404</c:v>
                </c:pt>
                <c:pt idx="4">
                  <c:v>426</c:v>
                </c:pt>
                <c:pt idx="5">
                  <c:v>470</c:v>
                </c:pt>
                <c:pt idx="6">
                  <c:v>482</c:v>
                </c:pt>
                <c:pt idx="7">
                  <c:v>629</c:v>
                </c:pt>
                <c:pt idx="8">
                  <c:v>651</c:v>
                </c:pt>
                <c:pt idx="9">
                  <c:v>711</c:v>
                </c:pt>
                <c:pt idx="10">
                  <c:v>746</c:v>
                </c:pt>
                <c:pt idx="11">
                  <c:v>788</c:v>
                </c:pt>
                <c:pt idx="12">
                  <c:v>922</c:v>
                </c:pt>
                <c:pt idx="13">
                  <c:v>926</c:v>
                </c:pt>
                <c:pt idx="14">
                  <c:v>967</c:v>
                </c:pt>
                <c:pt idx="15">
                  <c:v>924</c:v>
                </c:pt>
                <c:pt idx="16">
                  <c:v>904</c:v>
                </c:pt>
                <c:pt idx="17">
                  <c:v>985</c:v>
                </c:pt>
                <c:pt idx="18">
                  <c:v>918</c:v>
                </c:pt>
                <c:pt idx="19">
                  <c:v>951</c:v>
                </c:pt>
                <c:pt idx="20">
                  <c:v>900</c:v>
                </c:pt>
                <c:pt idx="21">
                  <c:v>940</c:v>
                </c:pt>
              </c:numCache>
            </c:numRef>
          </c:val>
        </c:ser>
        <c:ser>
          <c:idx val="0"/>
          <c:order val="1"/>
          <c:tx>
            <c:strRef>
              <c:f>TX!$E$1</c:f>
              <c:strCache>
                <c:ptCount val="1"/>
                <c:pt idx="0">
                  <c:v>Split</c:v>
                </c:pt>
              </c:strCache>
            </c:strRef>
          </c:tx>
          <c:spPr>
            <a:gradFill>
              <a:gsLst>
                <a:gs pos="0">
                  <a:srgbClr val="CC9900"/>
                </a:gs>
                <a:gs pos="96000">
                  <a:prstClr val="white"/>
                </a:gs>
              </a:gsLst>
              <a:lin ang="8100000" scaled="1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TX!$E$2:$E$23</c:f>
              <c:numCache>
                <c:formatCode>General</c:formatCode>
                <c:ptCount val="22"/>
                <c:pt idx="5">
                  <c:v>6</c:v>
                </c:pt>
                <c:pt idx="6">
                  <c:v>67</c:v>
                </c:pt>
                <c:pt idx="7">
                  <c:v>56</c:v>
                </c:pt>
                <c:pt idx="8">
                  <c:v>77</c:v>
                </c:pt>
                <c:pt idx="9">
                  <c:v>85</c:v>
                </c:pt>
                <c:pt idx="10">
                  <c:v>84</c:v>
                </c:pt>
                <c:pt idx="11">
                  <c:v>79</c:v>
                </c:pt>
                <c:pt idx="12">
                  <c:v>94</c:v>
                </c:pt>
                <c:pt idx="13">
                  <c:v>127</c:v>
                </c:pt>
                <c:pt idx="14">
                  <c:v>122</c:v>
                </c:pt>
                <c:pt idx="15">
                  <c:v>117</c:v>
                </c:pt>
                <c:pt idx="16">
                  <c:v>92</c:v>
                </c:pt>
                <c:pt idx="17">
                  <c:v>76</c:v>
                </c:pt>
                <c:pt idx="18">
                  <c:v>84</c:v>
                </c:pt>
                <c:pt idx="19">
                  <c:v>68</c:v>
                </c:pt>
                <c:pt idx="20">
                  <c:v>86</c:v>
                </c:pt>
                <c:pt idx="21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52298496"/>
        <c:axId val="151854400"/>
      </c:barChart>
      <c:catAx>
        <c:axId val="15229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854400"/>
        <c:crosses val="autoZero"/>
        <c:auto val="1"/>
        <c:lblAlgn val="ctr"/>
        <c:lblOffset val="100"/>
        <c:noMultiLvlLbl val="0"/>
      </c:catAx>
      <c:valAx>
        <c:axId val="151854400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5229849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3.3519548157663871E-2"/>
          <c:y val="4.4766569533140975E-2"/>
          <c:w val="0.13039940022589774"/>
          <c:h val="0.12656457312914618"/>
        </c:manualLayout>
      </c:layout>
      <c:overlay val="1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TX!$G$1</c:f>
              <c:strCache>
                <c:ptCount val="1"/>
                <c:pt idx="0">
                  <c:v>cuore</c:v>
                </c:pt>
              </c:strCache>
            </c:strRef>
          </c:tx>
          <c:spPr>
            <a:gradFill flip="none" rotWithShape="1">
              <a:gsLst>
                <a:gs pos="0">
                  <a:srgbClr val="C00000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TX!$G$2:$G$23</c:f>
              <c:numCache>
                <c:formatCode>General</c:formatCode>
                <c:ptCount val="22"/>
                <c:pt idx="0">
                  <c:v>243</c:v>
                </c:pt>
                <c:pt idx="1">
                  <c:v>229</c:v>
                </c:pt>
                <c:pt idx="2">
                  <c:v>302</c:v>
                </c:pt>
                <c:pt idx="3">
                  <c:v>390</c:v>
                </c:pt>
                <c:pt idx="4">
                  <c:v>348</c:v>
                </c:pt>
                <c:pt idx="5">
                  <c:v>369</c:v>
                </c:pt>
                <c:pt idx="6">
                  <c:v>337</c:v>
                </c:pt>
                <c:pt idx="7">
                  <c:v>337</c:v>
                </c:pt>
                <c:pt idx="8">
                  <c:v>298</c:v>
                </c:pt>
                <c:pt idx="9">
                  <c:v>316</c:v>
                </c:pt>
                <c:pt idx="10">
                  <c:v>312</c:v>
                </c:pt>
                <c:pt idx="11">
                  <c:v>317</c:v>
                </c:pt>
                <c:pt idx="12">
                  <c:v>353</c:v>
                </c:pt>
                <c:pt idx="13">
                  <c:v>344</c:v>
                </c:pt>
                <c:pt idx="14">
                  <c:v>345</c:v>
                </c:pt>
                <c:pt idx="15">
                  <c:v>311</c:v>
                </c:pt>
                <c:pt idx="16">
                  <c:v>326</c:v>
                </c:pt>
                <c:pt idx="17">
                  <c:v>355</c:v>
                </c:pt>
                <c:pt idx="18">
                  <c:v>273</c:v>
                </c:pt>
                <c:pt idx="19">
                  <c:v>278</c:v>
                </c:pt>
                <c:pt idx="20">
                  <c:v>231</c:v>
                </c:pt>
                <c:pt idx="21">
                  <c:v>218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52708096"/>
        <c:axId val="152404544"/>
      </c:barChart>
      <c:catAx>
        <c:axId val="15270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2404544"/>
        <c:crosses val="autoZero"/>
        <c:auto val="1"/>
        <c:lblAlgn val="ctr"/>
        <c:lblOffset val="100"/>
        <c:noMultiLvlLbl val="0"/>
      </c:catAx>
      <c:valAx>
        <c:axId val="152404544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527080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TX!$H$1</c:f>
              <c:strCache>
                <c:ptCount val="1"/>
                <c:pt idx="0">
                  <c:v>polmone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TX!$H$2:$H$23</c:f>
              <c:numCache>
                <c:formatCode>General</c:formatCode>
                <c:ptCount val="22"/>
                <c:pt idx="0">
                  <c:v>17</c:v>
                </c:pt>
                <c:pt idx="1">
                  <c:v>29</c:v>
                </c:pt>
                <c:pt idx="2">
                  <c:v>33</c:v>
                </c:pt>
                <c:pt idx="3">
                  <c:v>32</c:v>
                </c:pt>
                <c:pt idx="4">
                  <c:v>58</c:v>
                </c:pt>
                <c:pt idx="5">
                  <c:v>83</c:v>
                </c:pt>
                <c:pt idx="6">
                  <c:v>67</c:v>
                </c:pt>
                <c:pt idx="7">
                  <c:v>101</c:v>
                </c:pt>
                <c:pt idx="8">
                  <c:v>60</c:v>
                </c:pt>
                <c:pt idx="9">
                  <c:v>61</c:v>
                </c:pt>
                <c:pt idx="10">
                  <c:v>59</c:v>
                </c:pt>
                <c:pt idx="11">
                  <c:v>65</c:v>
                </c:pt>
                <c:pt idx="12">
                  <c:v>85</c:v>
                </c:pt>
                <c:pt idx="13">
                  <c:v>97</c:v>
                </c:pt>
                <c:pt idx="14">
                  <c:v>93</c:v>
                </c:pt>
                <c:pt idx="15">
                  <c:v>112</c:v>
                </c:pt>
                <c:pt idx="16">
                  <c:v>94</c:v>
                </c:pt>
                <c:pt idx="17">
                  <c:v>112</c:v>
                </c:pt>
                <c:pt idx="18">
                  <c:v>107</c:v>
                </c:pt>
                <c:pt idx="19">
                  <c:v>120</c:v>
                </c:pt>
                <c:pt idx="20">
                  <c:v>114</c:v>
                </c:pt>
                <c:pt idx="21">
                  <c:v>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58028800"/>
        <c:axId val="152406848"/>
      </c:barChart>
      <c:catAx>
        <c:axId val="158028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2406848"/>
        <c:crosses val="autoZero"/>
        <c:auto val="1"/>
        <c:lblAlgn val="ctr"/>
        <c:lblOffset val="100"/>
        <c:noMultiLvlLbl val="0"/>
      </c:catAx>
      <c:valAx>
        <c:axId val="152406848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580288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1"/>
        <c:ser>
          <c:idx val="1"/>
          <c:order val="0"/>
          <c:tx>
            <c:strRef>
              <c:f>TX!$I$1</c:f>
              <c:strCache>
                <c:ptCount val="1"/>
                <c:pt idx="0">
                  <c:v>Rene-Pancreas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TX!$I$2:$I$23</c:f>
              <c:numCache>
                <c:formatCode>General</c:formatCode>
                <c:ptCount val="22"/>
                <c:pt idx="0">
                  <c:v>19</c:v>
                </c:pt>
                <c:pt idx="1">
                  <c:v>13</c:v>
                </c:pt>
                <c:pt idx="2">
                  <c:v>22</c:v>
                </c:pt>
                <c:pt idx="3">
                  <c:v>19</c:v>
                </c:pt>
                <c:pt idx="4">
                  <c:v>26</c:v>
                </c:pt>
                <c:pt idx="5">
                  <c:v>25</c:v>
                </c:pt>
                <c:pt idx="6">
                  <c:v>44</c:v>
                </c:pt>
                <c:pt idx="7">
                  <c:v>35</c:v>
                </c:pt>
                <c:pt idx="8">
                  <c:v>42</c:v>
                </c:pt>
                <c:pt idx="9">
                  <c:v>61</c:v>
                </c:pt>
                <c:pt idx="10">
                  <c:v>50</c:v>
                </c:pt>
                <c:pt idx="11">
                  <c:v>53</c:v>
                </c:pt>
                <c:pt idx="12">
                  <c:v>55</c:v>
                </c:pt>
                <c:pt idx="13">
                  <c:v>53</c:v>
                </c:pt>
                <c:pt idx="14">
                  <c:v>63</c:v>
                </c:pt>
                <c:pt idx="15">
                  <c:v>58</c:v>
                </c:pt>
                <c:pt idx="16">
                  <c:v>47</c:v>
                </c:pt>
                <c:pt idx="17">
                  <c:v>58</c:v>
                </c:pt>
                <c:pt idx="18">
                  <c:v>27</c:v>
                </c:pt>
                <c:pt idx="19">
                  <c:v>41</c:v>
                </c:pt>
                <c:pt idx="20">
                  <c:v>53</c:v>
                </c:pt>
                <c:pt idx="21">
                  <c:v>48</c:v>
                </c:pt>
              </c:numCache>
            </c:numRef>
          </c:val>
        </c:ser>
        <c:ser>
          <c:idx val="0"/>
          <c:order val="1"/>
          <c:tx>
            <c:strRef>
              <c:f>TX!$J$1</c:f>
              <c:strCache>
                <c:ptCount val="1"/>
                <c:pt idx="0">
                  <c:v>Pancreas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TX!$J$2:$J$23</c:f>
              <c:numCache>
                <c:formatCode>General</c:formatCode>
                <c:ptCount val="22"/>
                <c:pt idx="0">
                  <c:v>19</c:v>
                </c:pt>
                <c:pt idx="1">
                  <c:v>13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7</c:v>
                </c:pt>
                <c:pt idx="8">
                  <c:v>1</c:v>
                </c:pt>
                <c:pt idx="9">
                  <c:v>15</c:v>
                </c:pt>
                <c:pt idx="10">
                  <c:v>24</c:v>
                </c:pt>
                <c:pt idx="11">
                  <c:v>23</c:v>
                </c:pt>
                <c:pt idx="12">
                  <c:v>39</c:v>
                </c:pt>
                <c:pt idx="13">
                  <c:v>31</c:v>
                </c:pt>
                <c:pt idx="14">
                  <c:v>24</c:v>
                </c:pt>
                <c:pt idx="15">
                  <c:v>19</c:v>
                </c:pt>
                <c:pt idx="16">
                  <c:v>12</c:v>
                </c:pt>
                <c:pt idx="17">
                  <c:v>12</c:v>
                </c:pt>
                <c:pt idx="18">
                  <c:v>16</c:v>
                </c:pt>
                <c:pt idx="19">
                  <c:v>14</c:v>
                </c:pt>
                <c:pt idx="20">
                  <c:v>11</c:v>
                </c:pt>
                <c:pt idx="21">
                  <c:v>12</c:v>
                </c:pt>
              </c:numCache>
            </c:numRef>
          </c:val>
        </c:ser>
        <c:ser>
          <c:idx val="3"/>
          <c:order val="2"/>
          <c:tx>
            <c:strRef>
              <c:f>TX!$K$1</c:f>
              <c:strCache>
                <c:ptCount val="1"/>
                <c:pt idx="0">
                  <c:v>altri comb.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TX!$K$2:$K$23</c:f>
              <c:numCache>
                <c:formatCode>General</c:formatCode>
                <c:ptCount val="22"/>
                <c:pt idx="10">
                  <c:v>3</c:v>
                </c:pt>
                <c:pt idx="11">
                  <c:v>1</c:v>
                </c:pt>
                <c:pt idx="12">
                  <c:v>1</c:v>
                </c:pt>
                <c:pt idx="13">
                  <c:v>3</c:v>
                </c:pt>
                <c:pt idx="14">
                  <c:v>3</c:v>
                </c:pt>
                <c:pt idx="16">
                  <c:v>2</c:v>
                </c:pt>
                <c:pt idx="17">
                  <c:v>2</c:v>
                </c:pt>
                <c:pt idx="18">
                  <c:v>4</c:v>
                </c:pt>
                <c:pt idx="19">
                  <c:v>3</c:v>
                </c:pt>
                <c:pt idx="20">
                  <c:v>3</c:v>
                </c:pt>
                <c:pt idx="2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58031360"/>
        <c:axId val="152411456"/>
      </c:barChart>
      <c:catAx>
        <c:axId val="158031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2411456"/>
        <c:crosses val="autoZero"/>
        <c:auto val="1"/>
        <c:lblAlgn val="ctr"/>
        <c:lblOffset val="100"/>
        <c:noMultiLvlLbl val="0"/>
      </c:catAx>
      <c:valAx>
        <c:axId val="1524114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5803136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3.3519548157663871E-2"/>
          <c:y val="4.476656953314101E-2"/>
          <c:w val="0.14390971364540683"/>
          <c:h val="0.25312914625829253"/>
        </c:manualLayout>
      </c:layout>
      <c:overlay val="1"/>
    </c:legend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TX!$L$1</c:f>
              <c:strCache>
                <c:ptCount val="1"/>
                <c:pt idx="0">
                  <c:v>Intestino 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TX!$A$12:$A$23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TX!$L$12:$L$23</c:f>
              <c:numCache>
                <c:formatCode>General</c:formatCode>
                <c:ptCount val="12"/>
                <c:pt idx="0">
                  <c:v>6</c:v>
                </c:pt>
                <c:pt idx="1">
                  <c:v>3</c:v>
                </c:pt>
                <c:pt idx="2">
                  <c:v>7</c:v>
                </c:pt>
                <c:pt idx="3">
                  <c:v>5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8">
                  <c:v>4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2"/>
          <c:order val="1"/>
          <c:tx>
            <c:strRef>
              <c:f>TX!$M$1</c:f>
              <c:strCache>
                <c:ptCount val="1"/>
                <c:pt idx="0">
                  <c:v>intestino comb.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TX!$A$12:$A$23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TX!$M$12:$M$23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3">
                  <c:v>2</c:v>
                </c:pt>
                <c:pt idx="4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52626176"/>
        <c:axId val="152410880"/>
      </c:barChart>
      <c:catAx>
        <c:axId val="15262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2410880"/>
        <c:crosses val="autoZero"/>
        <c:auto val="1"/>
        <c:lblAlgn val="ctr"/>
        <c:lblOffset val="100"/>
        <c:noMultiLvlLbl val="0"/>
      </c:catAx>
      <c:valAx>
        <c:axId val="152410880"/>
        <c:scaling>
          <c:orientation val="minMax"/>
          <c:max val="10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5262617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'Liste Attesa'!$C$5</c:f>
              <c:strCache>
                <c:ptCount val="1"/>
                <c:pt idx="0">
                  <c:v>Numero Pazienti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3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1.7916992127339496E-2"/>
                  <c:y val="1.56606062997563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</c:dLbl>
            <c:dLbl>
              <c:idx val="2"/>
              <c:layout>
                <c:manualLayout>
                  <c:x val="1.9907769030377527E-3"/>
                  <c:y val="-1.101209538497822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</c:dLbl>
            <c:dLbl>
              <c:idx val="4"/>
              <c:layout>
                <c:manualLayout>
                  <c:x val="-5.9723307091132582E-3"/>
                  <c:y val="-4.40483815399129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</c:dLbl>
            <c:dLbl>
              <c:idx val="5"/>
              <c:layout>
                <c:manualLayout>
                  <c:x val="-5.3750976382018534E-2"/>
                  <c:y val="-7.341396923318912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</c:dLbl>
            <c:numFmt formatCode="0.0%" sourceLinked="0"/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1"/>
          </c:dLbls>
          <c:cat>
            <c:strRef>
              <c:f>'Liste Attesa'!$A$6:$A$11</c:f>
              <c:strCache>
                <c:ptCount val="6"/>
                <c:pt idx="0">
                  <c:v>CUORE</c:v>
                </c:pt>
                <c:pt idx="1">
                  <c:v> FEGATO</c:v>
                </c:pt>
                <c:pt idx="2">
                  <c:v> PANCREAS </c:v>
                </c:pt>
                <c:pt idx="3">
                  <c:v>POLMONE</c:v>
                </c:pt>
                <c:pt idx="4">
                  <c:v> RENE</c:v>
                </c:pt>
                <c:pt idx="5">
                  <c:v> INTESTINO</c:v>
                </c:pt>
              </c:strCache>
            </c:strRef>
          </c:cat>
          <c:val>
            <c:numRef>
              <c:f>'Liste Attesa'!$C$6:$C$11</c:f>
              <c:numCache>
                <c:formatCode>#,##0</c:formatCode>
                <c:ptCount val="6"/>
                <c:pt idx="0" formatCode="General">
                  <c:v>707</c:v>
                </c:pt>
                <c:pt idx="1">
                  <c:v>973</c:v>
                </c:pt>
                <c:pt idx="2" formatCode="General">
                  <c:v>205</c:v>
                </c:pt>
                <c:pt idx="3" formatCode="General">
                  <c:v>360</c:v>
                </c:pt>
                <c:pt idx="4">
                  <c:v>6644</c:v>
                </c:pt>
                <c:pt idx="5" formatCode="General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"/>
      </c:pieChart>
    </c:plotArea>
    <c:legend>
      <c:legendPos val="b"/>
      <c:layout/>
      <c:overlay val="0"/>
    </c:legend>
    <c:plotVisOnly val="1"/>
    <c:dispBlanksAs val="gap"/>
    <c:showDLblsOverMax val="0"/>
  </c:chart>
  <c:spPr>
    <a:ln w="6350">
      <a:solidFill>
        <a:schemeClr val="bg1">
          <a:lumMod val="85000"/>
          <a:alpha val="77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dx'!$B$1</c:f>
              <c:strCache>
                <c:ptCount val="1"/>
                <c:pt idx="0">
                  <c:v>Segnalati</c:v>
                </c:pt>
              </c:strCache>
            </c:strRef>
          </c:tx>
          <c:spPr>
            <a:gradFill>
              <a:gsLst>
                <a:gs pos="0">
                  <a:srgbClr val="216F68"/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dx'!$A$12:$A$23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'Trend dx'!$B$12:$B$23</c:f>
              <c:numCache>
                <c:formatCode>General</c:formatCode>
                <c:ptCount val="12"/>
                <c:pt idx="0">
                  <c:v>1713</c:v>
                </c:pt>
                <c:pt idx="1">
                  <c:v>1892</c:v>
                </c:pt>
                <c:pt idx="2">
                  <c:v>2042</c:v>
                </c:pt>
                <c:pt idx="3">
                  <c:v>1961</c:v>
                </c:pt>
                <c:pt idx="4">
                  <c:v>2109</c:v>
                </c:pt>
                <c:pt idx="5">
                  <c:v>2203</c:v>
                </c:pt>
                <c:pt idx="6">
                  <c:v>2303</c:v>
                </c:pt>
                <c:pt idx="7">
                  <c:v>2322</c:v>
                </c:pt>
                <c:pt idx="8">
                  <c:v>2289</c:v>
                </c:pt>
                <c:pt idx="9">
                  <c:v>2289</c:v>
                </c:pt>
                <c:pt idx="10" formatCode="0">
                  <c:v>2271</c:v>
                </c:pt>
                <c:pt idx="11" formatCode="0">
                  <c:v>2337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17791744"/>
        <c:axId val="103999168"/>
      </c:barChart>
      <c:catAx>
        <c:axId val="11779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3999168"/>
        <c:crosses val="autoZero"/>
        <c:auto val="1"/>
        <c:lblAlgn val="ctr"/>
        <c:lblOffset val="100"/>
        <c:noMultiLvlLbl val="0"/>
      </c:catAx>
      <c:valAx>
        <c:axId val="103999168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11779174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liste'!$A$5</c:f>
              <c:strCache>
                <c:ptCount val="1"/>
                <c:pt idx="0">
                  <c:v>Rene</c:v>
                </c:pt>
              </c:strCache>
            </c:strRef>
          </c:tx>
          <c:spPr>
            <a:ln w="44450"/>
          </c:spPr>
          <c:marker>
            <c:symbol val="diamond"/>
            <c:size val="9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1100"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liste'!$B$4:$L$4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'trend liste'!$B$5:$L$5</c:f>
              <c:numCache>
                <c:formatCode>General</c:formatCode>
                <c:ptCount val="11"/>
                <c:pt idx="0">
                  <c:v>6789</c:v>
                </c:pt>
                <c:pt idx="1">
                  <c:v>6816</c:v>
                </c:pt>
                <c:pt idx="2">
                  <c:v>6323</c:v>
                </c:pt>
                <c:pt idx="3">
                  <c:v>6213</c:v>
                </c:pt>
                <c:pt idx="4">
                  <c:v>6128</c:v>
                </c:pt>
                <c:pt idx="5">
                  <c:v>6407</c:v>
                </c:pt>
                <c:pt idx="6">
                  <c:v>6538</c:v>
                </c:pt>
                <c:pt idx="7">
                  <c:v>6624</c:v>
                </c:pt>
                <c:pt idx="8">
                  <c:v>6686</c:v>
                </c:pt>
                <c:pt idx="9">
                  <c:v>6542</c:v>
                </c:pt>
                <c:pt idx="10" formatCode="#,##0">
                  <c:v>6644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'trend liste'!$A$6</c:f>
              <c:strCache>
                <c:ptCount val="1"/>
                <c:pt idx="0">
                  <c:v>Fegato</c:v>
                </c:pt>
              </c:strCache>
            </c:strRef>
          </c:tx>
          <c:spPr>
            <a:ln w="44450">
              <a:solidFill>
                <a:schemeClr val="accent6">
                  <a:lumMod val="50000"/>
                </a:schemeClr>
              </a:solidFill>
            </a:ln>
          </c:spPr>
          <c:marker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11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liste'!$B$4:$L$4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'trend liste'!$B$6:$L$6</c:f>
              <c:numCache>
                <c:formatCode>General</c:formatCode>
                <c:ptCount val="11"/>
                <c:pt idx="0">
                  <c:v>1220</c:v>
                </c:pt>
                <c:pt idx="1">
                  <c:v>1280</c:v>
                </c:pt>
                <c:pt idx="2">
                  <c:v>1374</c:v>
                </c:pt>
                <c:pt idx="3">
                  <c:v>1529</c:v>
                </c:pt>
                <c:pt idx="4">
                  <c:v>1593</c:v>
                </c:pt>
                <c:pt idx="5">
                  <c:v>1389</c:v>
                </c:pt>
                <c:pt idx="6">
                  <c:v>1395</c:v>
                </c:pt>
                <c:pt idx="7">
                  <c:v>1372</c:v>
                </c:pt>
                <c:pt idx="8">
                  <c:v>1171</c:v>
                </c:pt>
                <c:pt idx="9">
                  <c:v>1000</c:v>
                </c:pt>
                <c:pt idx="10" formatCode="#,##0">
                  <c:v>973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977088"/>
        <c:axId val="151893056"/>
      </c:lineChart>
      <c:catAx>
        <c:axId val="117977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1893056"/>
        <c:crosses val="autoZero"/>
        <c:auto val="1"/>
        <c:lblAlgn val="ctr"/>
        <c:lblOffset val="100"/>
        <c:noMultiLvlLbl val="0"/>
      </c:catAx>
      <c:valAx>
        <c:axId val="15189305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117977088"/>
        <c:crosses val="autoZero"/>
        <c:crossBetween val="between"/>
        <c:majorUnit val="100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400630235791954E-2"/>
          <c:y val="7.8703703703703706E-2"/>
          <c:w val="0.83315430222515652"/>
          <c:h val="0.66381488772236796"/>
        </c:manualLayout>
      </c:layout>
      <c:lineChart>
        <c:grouping val="standard"/>
        <c:varyColors val="0"/>
        <c:ser>
          <c:idx val="0"/>
          <c:order val="0"/>
          <c:tx>
            <c:strRef>
              <c:f>'trend liste'!$A$7</c:f>
              <c:strCache>
                <c:ptCount val="1"/>
                <c:pt idx="0">
                  <c:v>Cuore</c:v>
                </c:pt>
              </c:strCache>
            </c:strRef>
          </c:tx>
          <c:spPr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Pt>
            <c:idx val="2"/>
            <c:bubble3D val="0"/>
            <c:spPr>
              <a:ln w="38100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liste'!$B$4:$L$4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'trend liste'!$B$7:$L$7</c:f>
              <c:numCache>
                <c:formatCode>General</c:formatCode>
                <c:ptCount val="11"/>
                <c:pt idx="0">
                  <c:v>654</c:v>
                </c:pt>
                <c:pt idx="1">
                  <c:v>642</c:v>
                </c:pt>
                <c:pt idx="2">
                  <c:v>659</c:v>
                </c:pt>
                <c:pt idx="3">
                  <c:v>702</c:v>
                </c:pt>
                <c:pt idx="4">
                  <c:v>715</c:v>
                </c:pt>
                <c:pt idx="5">
                  <c:v>751</c:v>
                </c:pt>
                <c:pt idx="6">
                  <c:v>714</c:v>
                </c:pt>
                <c:pt idx="7">
                  <c:v>695</c:v>
                </c:pt>
                <c:pt idx="8">
                  <c:v>711</c:v>
                </c:pt>
                <c:pt idx="9">
                  <c:v>721</c:v>
                </c:pt>
                <c:pt idx="10">
                  <c:v>707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'trend liste'!$A$8</c:f>
              <c:strCache>
                <c:ptCount val="1"/>
                <c:pt idx="0">
                  <c:v>Polmone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4F81BD">
                    <a:lumMod val="75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liste'!$B$4:$L$4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'trend liste'!$B$8:$L$8</c:f>
              <c:numCache>
                <c:formatCode>General</c:formatCode>
                <c:ptCount val="11"/>
                <c:pt idx="0">
                  <c:v>261</c:v>
                </c:pt>
                <c:pt idx="1">
                  <c:v>232</c:v>
                </c:pt>
                <c:pt idx="2">
                  <c:v>256</c:v>
                </c:pt>
                <c:pt idx="3">
                  <c:v>260</c:v>
                </c:pt>
                <c:pt idx="4">
                  <c:v>288</c:v>
                </c:pt>
                <c:pt idx="5">
                  <c:v>266</c:v>
                </c:pt>
                <c:pt idx="6">
                  <c:v>292</c:v>
                </c:pt>
                <c:pt idx="7">
                  <c:v>302</c:v>
                </c:pt>
                <c:pt idx="8">
                  <c:v>343</c:v>
                </c:pt>
                <c:pt idx="9">
                  <c:v>382</c:v>
                </c:pt>
                <c:pt idx="10">
                  <c:v>360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'trend liste'!$A$9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79646">
                    <a:lumMod val="75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liste'!$B$4:$L$4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'trend liste'!$B$9:$L$9</c:f>
              <c:numCache>
                <c:formatCode>General</c:formatCode>
                <c:ptCount val="11"/>
                <c:pt idx="0">
                  <c:v>238</c:v>
                </c:pt>
                <c:pt idx="1">
                  <c:v>204</c:v>
                </c:pt>
                <c:pt idx="2">
                  <c:v>196</c:v>
                </c:pt>
                <c:pt idx="3">
                  <c:v>175</c:v>
                </c:pt>
                <c:pt idx="4">
                  <c:v>208</c:v>
                </c:pt>
                <c:pt idx="5">
                  <c:v>218</c:v>
                </c:pt>
                <c:pt idx="6">
                  <c:v>204</c:v>
                </c:pt>
                <c:pt idx="7">
                  <c:v>214</c:v>
                </c:pt>
                <c:pt idx="8">
                  <c:v>240</c:v>
                </c:pt>
                <c:pt idx="9">
                  <c:v>236</c:v>
                </c:pt>
                <c:pt idx="10">
                  <c:v>205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977600"/>
        <c:axId val="151894784"/>
      </c:lineChart>
      <c:catAx>
        <c:axId val="11797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894784"/>
        <c:crosses val="autoZero"/>
        <c:auto val="1"/>
        <c:lblAlgn val="ctr"/>
        <c:lblOffset val="100"/>
        <c:noMultiLvlLbl val="0"/>
      </c:catAx>
      <c:valAx>
        <c:axId val="151894784"/>
        <c:scaling>
          <c:orientation val="minMax"/>
          <c:max val="1000"/>
        </c:scaling>
        <c:delete val="1"/>
        <c:axPos val="l"/>
        <c:majorGridlines>
          <c:spPr>
            <a:ln w="6350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one"/>
        <c:crossAx val="117977600"/>
        <c:crosses val="autoZero"/>
        <c:crossBetween val="between"/>
        <c:majorUnit val="200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dx'!$H$1</c:f>
              <c:strCache>
                <c:ptCount val="1"/>
                <c:pt idx="0">
                  <c:v>UTILIZZATI</c:v>
                </c:pt>
              </c:strCache>
            </c:strRef>
          </c:tx>
          <c:spPr>
            <a:gradFill>
              <a:gsLst>
                <a:gs pos="0">
                  <a:schemeClr val="tx2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dx'!$A$2:$A$23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'Trend dx'!$I$2:$I$23</c:f>
              <c:numCache>
                <c:formatCode>General</c:formatCode>
                <c:ptCount val="22"/>
                <c:pt idx="0">
                  <c:v>329</c:v>
                </c:pt>
                <c:pt idx="1">
                  <c:v>360</c:v>
                </c:pt>
                <c:pt idx="2">
                  <c:v>445</c:v>
                </c:pt>
                <c:pt idx="3">
                  <c:v>576</c:v>
                </c:pt>
                <c:pt idx="4">
                  <c:v>629</c:v>
                </c:pt>
                <c:pt idx="5">
                  <c:v>667</c:v>
                </c:pt>
                <c:pt idx="6">
                  <c:v>707</c:v>
                </c:pt>
                <c:pt idx="7">
                  <c:v>788</c:v>
                </c:pt>
                <c:pt idx="8">
                  <c:v>821</c:v>
                </c:pt>
                <c:pt idx="9">
                  <c:v>911</c:v>
                </c:pt>
                <c:pt idx="10">
                  <c:v>945</c:v>
                </c:pt>
                <c:pt idx="11">
                  <c:v>947</c:v>
                </c:pt>
                <c:pt idx="12">
                  <c:v>1120</c:v>
                </c:pt>
                <c:pt idx="13">
                  <c:v>1118</c:v>
                </c:pt>
                <c:pt idx="14">
                  <c:v>1141</c:v>
                </c:pt>
                <c:pt idx="15">
                  <c:v>1098</c:v>
                </c:pt>
                <c:pt idx="16">
                  <c:v>1094</c:v>
                </c:pt>
                <c:pt idx="17">
                  <c:v>1168</c:v>
                </c:pt>
                <c:pt idx="18">
                  <c:v>1095</c:v>
                </c:pt>
                <c:pt idx="19">
                  <c:v>1095</c:v>
                </c:pt>
                <c:pt idx="20" formatCode="0">
                  <c:v>1123</c:v>
                </c:pt>
                <c:pt idx="21" formatCode="0">
                  <c:v>1129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8604416"/>
        <c:axId val="104002624"/>
      </c:barChart>
      <c:catAx>
        <c:axId val="10860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002624"/>
        <c:crosses val="autoZero"/>
        <c:auto val="1"/>
        <c:lblAlgn val="ctr"/>
        <c:lblOffset val="100"/>
        <c:noMultiLvlLbl val="0"/>
      </c:catAx>
      <c:valAx>
        <c:axId val="104002624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10860441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dx'!$H$1</c:f>
              <c:strCache>
                <c:ptCount val="1"/>
                <c:pt idx="0">
                  <c:v>UTILIZZATI</c:v>
                </c:pt>
              </c:strCache>
            </c:strRef>
          </c:tx>
          <c:spPr>
            <a:gradFill>
              <a:gsLst>
                <a:gs pos="0">
                  <a:schemeClr val="tx2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dx'!$A$2:$A$23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'Trend dx'!$H$2:$H$23</c:f>
              <c:numCache>
                <c:formatCode>General</c:formatCode>
                <c:ptCount val="22"/>
                <c:pt idx="0">
                  <c:v>5.8</c:v>
                </c:pt>
                <c:pt idx="1">
                  <c:v>6.2</c:v>
                </c:pt>
                <c:pt idx="2">
                  <c:v>7.9</c:v>
                </c:pt>
                <c:pt idx="3">
                  <c:v>10.1</c:v>
                </c:pt>
                <c:pt idx="4">
                  <c:v>11</c:v>
                </c:pt>
                <c:pt idx="5">
                  <c:v>11.6</c:v>
                </c:pt>
                <c:pt idx="6">
                  <c:v>12.3</c:v>
                </c:pt>
                <c:pt idx="7">
                  <c:v>13.7</c:v>
                </c:pt>
                <c:pt idx="8">
                  <c:v>14.2</c:v>
                </c:pt>
                <c:pt idx="9" formatCode="0.0">
                  <c:v>15.7</c:v>
                </c:pt>
                <c:pt idx="10">
                  <c:v>16.8</c:v>
                </c:pt>
                <c:pt idx="11">
                  <c:v>16.8</c:v>
                </c:pt>
                <c:pt idx="12">
                  <c:v>19.7</c:v>
                </c:pt>
                <c:pt idx="13">
                  <c:v>19.600000000000001</c:v>
                </c:pt>
                <c:pt idx="14">
                  <c:v>20</c:v>
                </c:pt>
                <c:pt idx="15">
                  <c:v>19.3</c:v>
                </c:pt>
                <c:pt idx="16">
                  <c:v>19.2</c:v>
                </c:pt>
                <c:pt idx="17">
                  <c:v>19.600000000000001</c:v>
                </c:pt>
                <c:pt idx="18" formatCode="0.0">
                  <c:v>18.2</c:v>
                </c:pt>
                <c:pt idx="19" formatCode="0.0">
                  <c:v>18.2</c:v>
                </c:pt>
                <c:pt idx="20" formatCode="0.0">
                  <c:v>18.899999999999999</c:v>
                </c:pt>
                <c:pt idx="21" formatCode="0.0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8669952"/>
        <c:axId val="104004928"/>
      </c:barChart>
      <c:catAx>
        <c:axId val="10866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004928"/>
        <c:crosses val="autoZero"/>
        <c:auto val="1"/>
        <c:lblAlgn val="ctr"/>
        <c:lblOffset val="100"/>
        <c:noMultiLvlLbl val="0"/>
      </c:catAx>
      <c:valAx>
        <c:axId val="104004928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10866995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951600431793252E-2"/>
          <c:y val="9.8501070663811766E-2"/>
          <c:w val="0.91195505401844879"/>
          <c:h val="0.61027837259102724"/>
        </c:manualLayout>
      </c:layout>
      <c:barChart>
        <c:barDir val="col"/>
        <c:grouping val="clustered"/>
        <c:varyColors val="0"/>
        <c:ser>
          <c:idx val="1"/>
          <c:order val="0"/>
          <c:tx>
            <c:v>2012</c:v>
          </c:tx>
          <c:spPr>
            <a:solidFill>
              <a:srgbClr val="40808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900"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(ACC)'!$N$5:$N$23</c:f>
              <c:numCache>
                <c:formatCode>General</c:formatCode>
                <c:ptCount val="19"/>
                <c:pt idx="0">
                  <c:v>49</c:v>
                </c:pt>
                <c:pt idx="1">
                  <c:v>23</c:v>
                </c:pt>
                <c:pt idx="2">
                  <c:v>43</c:v>
                </c:pt>
                <c:pt idx="3">
                  <c:v>116</c:v>
                </c:pt>
                <c:pt idx="4">
                  <c:v>198</c:v>
                </c:pt>
                <c:pt idx="5">
                  <c:v>62</c:v>
                </c:pt>
                <c:pt idx="6">
                  <c:v>219</c:v>
                </c:pt>
                <c:pt idx="7">
                  <c:v>50</c:v>
                </c:pt>
                <c:pt idx="8">
                  <c:v>378</c:v>
                </c:pt>
                <c:pt idx="9">
                  <c:v>85</c:v>
                </c:pt>
                <c:pt idx="10" formatCode="0">
                  <c:v>226</c:v>
                </c:pt>
                <c:pt idx="11" formatCode="0">
                  <c:v>12</c:v>
                </c:pt>
                <c:pt idx="12" formatCode="0">
                  <c:v>12</c:v>
                </c:pt>
                <c:pt idx="13" formatCode="0">
                  <c:v>94</c:v>
                </c:pt>
                <c:pt idx="14" formatCode="0">
                  <c:v>54</c:v>
                </c:pt>
                <c:pt idx="15" formatCode="0">
                  <c:v>181</c:v>
                </c:pt>
                <c:pt idx="16" formatCode="0">
                  <c:v>264</c:v>
                </c:pt>
                <c:pt idx="17" formatCode="0">
                  <c:v>11</c:v>
                </c:pt>
                <c:pt idx="18" formatCode="0">
                  <c:v>194</c:v>
                </c:pt>
              </c:numCache>
            </c:numRef>
          </c:val>
        </c:ser>
        <c:ser>
          <c:idx val="0"/>
          <c:order val="1"/>
          <c:tx>
            <c:v>2013</c:v>
          </c:tx>
          <c:spPr>
            <a:solidFill>
              <a:srgbClr val="BFD4D4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9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(ACC)'!$N$5:$N$23</c:f>
              <c:numCache>
                <c:formatCode>General</c:formatCode>
                <c:ptCount val="19"/>
                <c:pt idx="0">
                  <c:v>46</c:v>
                </c:pt>
                <c:pt idx="1">
                  <c:v>7</c:v>
                </c:pt>
                <c:pt idx="2">
                  <c:v>41</c:v>
                </c:pt>
                <c:pt idx="3">
                  <c:v>126</c:v>
                </c:pt>
                <c:pt idx="4">
                  <c:v>201</c:v>
                </c:pt>
                <c:pt idx="5">
                  <c:v>48</c:v>
                </c:pt>
                <c:pt idx="6">
                  <c:v>254</c:v>
                </c:pt>
                <c:pt idx="7">
                  <c:v>77</c:v>
                </c:pt>
                <c:pt idx="8">
                  <c:v>367</c:v>
                </c:pt>
                <c:pt idx="9">
                  <c:v>73</c:v>
                </c:pt>
                <c:pt idx="10" formatCode="0">
                  <c:v>205</c:v>
                </c:pt>
                <c:pt idx="11" formatCode="0">
                  <c:v>19</c:v>
                </c:pt>
                <c:pt idx="12" formatCode="0">
                  <c:v>15</c:v>
                </c:pt>
                <c:pt idx="13" formatCode="0">
                  <c:v>133</c:v>
                </c:pt>
                <c:pt idx="14" formatCode="0">
                  <c:v>60</c:v>
                </c:pt>
                <c:pt idx="15" formatCode="0">
                  <c:v>181</c:v>
                </c:pt>
                <c:pt idx="16" formatCode="0">
                  <c:v>271</c:v>
                </c:pt>
                <c:pt idx="17" formatCode="0">
                  <c:v>12</c:v>
                </c:pt>
                <c:pt idx="18" formatCode="0">
                  <c:v>201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17855232"/>
        <c:axId val="103990976"/>
      </c:barChart>
      <c:catAx>
        <c:axId val="117855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103990976"/>
        <c:crosses val="autoZero"/>
        <c:auto val="1"/>
        <c:lblAlgn val="ctr"/>
        <c:lblOffset val="100"/>
        <c:noMultiLvlLbl val="0"/>
      </c:catAx>
      <c:valAx>
        <c:axId val="10399097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178552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4214429429743065"/>
          <c:y val="2.7210884353741478E-2"/>
          <c:w val="0.13268739948620589"/>
          <c:h val="4.4732005901859814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95530726257268E-2"/>
          <c:y val="9.8501070663811766E-2"/>
          <c:w val="0.89106145251396662"/>
          <c:h val="0.61027837259102402"/>
        </c:manualLayout>
      </c:layout>
      <c:barChart>
        <c:barDir val="col"/>
        <c:grouping val="clustered"/>
        <c:varyColors val="0"/>
        <c:ser>
          <c:idx val="1"/>
          <c:order val="0"/>
          <c:tx>
            <c:v>2012</c:v>
          </c:tx>
          <c:spPr>
            <a:solidFill>
              <a:srgbClr val="40808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(ACC)'!$S$5:$S$23</c:f>
              <c:numCache>
                <c:formatCode>0.0</c:formatCode>
                <c:ptCount val="19"/>
                <c:pt idx="0">
                  <c:v>30.2</c:v>
                </c:pt>
                <c:pt idx="1">
                  <c:v>39.799999999999997</c:v>
                </c:pt>
                <c:pt idx="2">
                  <c:v>21.9</c:v>
                </c:pt>
                <c:pt idx="3">
                  <c:v>20.100000000000001</c:v>
                </c:pt>
                <c:pt idx="4" formatCode="General">
                  <c:v>45.6</c:v>
                </c:pt>
                <c:pt idx="5" formatCode="General">
                  <c:v>50.9</c:v>
                </c:pt>
                <c:pt idx="6">
                  <c:v>39.799999999999997</c:v>
                </c:pt>
                <c:pt idx="7" formatCode="General">
                  <c:v>31.8</c:v>
                </c:pt>
                <c:pt idx="8" formatCode="General">
                  <c:v>39</c:v>
                </c:pt>
                <c:pt idx="9" formatCode="General">
                  <c:v>55.1</c:v>
                </c:pt>
                <c:pt idx="10" formatCode="General">
                  <c:v>50.3</c:v>
                </c:pt>
                <c:pt idx="11" formatCode="General">
                  <c:v>23.8</c:v>
                </c:pt>
                <c:pt idx="12" formatCode="General">
                  <c:v>22.9</c:v>
                </c:pt>
                <c:pt idx="13" formatCode="General">
                  <c:v>23.2</c:v>
                </c:pt>
                <c:pt idx="14">
                  <c:v>32.9</c:v>
                </c:pt>
                <c:pt idx="15">
                  <c:v>36.200000000000003</c:v>
                </c:pt>
                <c:pt idx="16" formatCode="General">
                  <c:v>71.900000000000006</c:v>
                </c:pt>
                <c:pt idx="17">
                  <c:v>12.4</c:v>
                </c:pt>
                <c:pt idx="18" formatCode="General">
                  <c:v>39.9</c:v>
                </c:pt>
              </c:numCache>
            </c:numRef>
          </c:val>
        </c:ser>
        <c:ser>
          <c:idx val="0"/>
          <c:order val="1"/>
          <c:tx>
            <c:v>2013</c:v>
          </c:tx>
          <c:spPr>
            <a:solidFill>
              <a:srgbClr val="BFD4D4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(ACC)'!$S$5:$S$23</c:f>
              <c:numCache>
                <c:formatCode>0.0</c:formatCode>
                <c:ptCount val="19"/>
                <c:pt idx="0">
                  <c:v>28.4</c:v>
                </c:pt>
                <c:pt idx="1">
                  <c:v>12.1</c:v>
                </c:pt>
                <c:pt idx="2">
                  <c:v>20.9</c:v>
                </c:pt>
                <c:pt idx="3">
                  <c:v>21.8</c:v>
                </c:pt>
                <c:pt idx="4" formatCode="General">
                  <c:v>46.3</c:v>
                </c:pt>
                <c:pt idx="5" formatCode="General">
                  <c:v>39.4</c:v>
                </c:pt>
                <c:pt idx="6">
                  <c:v>46.2</c:v>
                </c:pt>
                <c:pt idx="7" formatCode="General">
                  <c:v>49</c:v>
                </c:pt>
                <c:pt idx="8" formatCode="General">
                  <c:v>37.799999999999997</c:v>
                </c:pt>
                <c:pt idx="9" formatCode="General">
                  <c:v>47.4</c:v>
                </c:pt>
                <c:pt idx="10" formatCode="General">
                  <c:v>45.6</c:v>
                </c:pt>
                <c:pt idx="11" formatCode="General">
                  <c:v>37.700000000000003</c:v>
                </c:pt>
                <c:pt idx="12" formatCode="General">
                  <c:v>28.6</c:v>
                </c:pt>
                <c:pt idx="13" formatCode="General">
                  <c:v>32.799999999999997</c:v>
                </c:pt>
                <c:pt idx="14">
                  <c:v>36.6</c:v>
                </c:pt>
                <c:pt idx="15">
                  <c:v>36.200000000000003</c:v>
                </c:pt>
                <c:pt idx="16" formatCode="General">
                  <c:v>73.8</c:v>
                </c:pt>
                <c:pt idx="17">
                  <c:v>13.6</c:v>
                </c:pt>
                <c:pt idx="18" formatCode="General">
                  <c:v>41.4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22286080"/>
        <c:axId val="103993280"/>
      </c:barChart>
      <c:catAx>
        <c:axId val="12228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103993280"/>
        <c:crosses val="autoZero"/>
        <c:auto val="1"/>
        <c:lblAlgn val="ctr"/>
        <c:lblOffset val="100"/>
        <c:noMultiLvlLbl val="0"/>
      </c:catAx>
      <c:valAx>
        <c:axId val="103993280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majorTickMark val="out"/>
        <c:minorTickMark val="none"/>
        <c:tickLblPos val="none"/>
        <c:crossAx val="1222860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6159610685269117"/>
          <c:y val="1.4842297665590956E-2"/>
          <c:w val="0.13268739948620481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814407151362504E-2"/>
          <c:y val="0.15156459632845964"/>
          <c:w val="0.92376323649199465"/>
          <c:h val="0.61027837259102746"/>
        </c:manualLayout>
      </c:layout>
      <c:barChart>
        <c:barDir val="col"/>
        <c:grouping val="clustered"/>
        <c:varyColors val="0"/>
        <c:ser>
          <c:idx val="1"/>
          <c:order val="0"/>
          <c:tx>
            <c:v>2012</c:v>
          </c:tx>
          <c:spPr>
            <a:solidFill>
              <a:srgbClr val="FF800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900"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(ACC)'!$O$5:$O$23</c:f>
              <c:numCache>
                <c:formatCode>General</c:formatCode>
                <c:ptCount val="19"/>
                <c:pt idx="0">
                  <c:v>27</c:v>
                </c:pt>
                <c:pt idx="1">
                  <c:v>11</c:v>
                </c:pt>
                <c:pt idx="2">
                  <c:v>24</c:v>
                </c:pt>
                <c:pt idx="3">
                  <c:v>62</c:v>
                </c:pt>
                <c:pt idx="4">
                  <c:v>125</c:v>
                </c:pt>
                <c:pt idx="5">
                  <c:v>45</c:v>
                </c:pt>
                <c:pt idx="6">
                  <c:v>99</c:v>
                </c:pt>
                <c:pt idx="7">
                  <c:v>27</c:v>
                </c:pt>
                <c:pt idx="8">
                  <c:v>268</c:v>
                </c:pt>
                <c:pt idx="9">
                  <c:v>59</c:v>
                </c:pt>
                <c:pt idx="10" formatCode="0">
                  <c:v>127</c:v>
                </c:pt>
                <c:pt idx="11" formatCode="0">
                  <c:v>6</c:v>
                </c:pt>
                <c:pt idx="12" formatCode="0">
                  <c:v>11</c:v>
                </c:pt>
                <c:pt idx="13" formatCode="0">
                  <c:v>31</c:v>
                </c:pt>
                <c:pt idx="14" formatCode="0">
                  <c:v>31</c:v>
                </c:pt>
                <c:pt idx="15" formatCode="0">
                  <c:v>74</c:v>
                </c:pt>
                <c:pt idx="16" formatCode="0">
                  <c:v>159</c:v>
                </c:pt>
                <c:pt idx="17" formatCode="0">
                  <c:v>10</c:v>
                </c:pt>
                <c:pt idx="18" formatCode="0">
                  <c:v>136</c:v>
                </c:pt>
              </c:numCache>
            </c:numRef>
          </c:val>
        </c:ser>
        <c:ser>
          <c:idx val="0"/>
          <c:order val="1"/>
          <c:tx>
            <c:v>2013</c:v>
          </c:tx>
          <c:spPr>
            <a:solidFill>
              <a:srgbClr val="FFC68D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9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(ACC)'!$O$5:$O$23</c:f>
              <c:numCache>
                <c:formatCode>General</c:formatCode>
                <c:ptCount val="19"/>
                <c:pt idx="0">
                  <c:v>22</c:v>
                </c:pt>
                <c:pt idx="1">
                  <c:v>2</c:v>
                </c:pt>
                <c:pt idx="2">
                  <c:v>24</c:v>
                </c:pt>
                <c:pt idx="3">
                  <c:v>70</c:v>
                </c:pt>
                <c:pt idx="4">
                  <c:v>109</c:v>
                </c:pt>
                <c:pt idx="5">
                  <c:v>36</c:v>
                </c:pt>
                <c:pt idx="6">
                  <c:v>111</c:v>
                </c:pt>
                <c:pt idx="7">
                  <c:v>53</c:v>
                </c:pt>
                <c:pt idx="8">
                  <c:v>237</c:v>
                </c:pt>
                <c:pt idx="9">
                  <c:v>39</c:v>
                </c:pt>
                <c:pt idx="10" formatCode="0">
                  <c:v>123</c:v>
                </c:pt>
                <c:pt idx="11" formatCode="0">
                  <c:v>12</c:v>
                </c:pt>
                <c:pt idx="12" formatCode="0">
                  <c:v>12</c:v>
                </c:pt>
                <c:pt idx="13" formatCode="0">
                  <c:v>60</c:v>
                </c:pt>
                <c:pt idx="14" formatCode="0">
                  <c:v>41</c:v>
                </c:pt>
                <c:pt idx="15" formatCode="0">
                  <c:v>94</c:v>
                </c:pt>
                <c:pt idx="16" formatCode="0">
                  <c:v>169</c:v>
                </c:pt>
                <c:pt idx="17" formatCode="0">
                  <c:v>10</c:v>
                </c:pt>
                <c:pt idx="18" formatCode="0">
                  <c:v>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22109952"/>
        <c:axId val="103995584"/>
      </c:barChart>
      <c:catAx>
        <c:axId val="12210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103995584"/>
        <c:crosses val="autoZero"/>
        <c:auto val="1"/>
        <c:lblAlgn val="ctr"/>
        <c:lblOffset val="100"/>
        <c:noMultiLvlLbl val="0"/>
      </c:catAx>
      <c:valAx>
        <c:axId val="103995584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221099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5066873232138118"/>
          <c:y val="4.2053176719174377E-2"/>
          <c:w val="0.12383285505941811"/>
          <c:h val="4.4731997188924025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95530726257268E-2"/>
          <c:y val="9.8501070663811766E-2"/>
          <c:w val="0.89106145251396662"/>
          <c:h val="0.61027837259102424"/>
        </c:manualLayout>
      </c:layout>
      <c:barChart>
        <c:barDir val="col"/>
        <c:grouping val="clustered"/>
        <c:varyColors val="0"/>
        <c:ser>
          <c:idx val="1"/>
          <c:order val="0"/>
          <c:tx>
            <c:v>2012</c:v>
          </c:tx>
          <c:spPr>
            <a:solidFill>
              <a:srgbClr val="FF800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(ACC)'!$T$5:$T$23</c:f>
              <c:numCache>
                <c:formatCode>0.0</c:formatCode>
                <c:ptCount val="19"/>
                <c:pt idx="0">
                  <c:v>16.7</c:v>
                </c:pt>
                <c:pt idx="1">
                  <c:v>19</c:v>
                </c:pt>
                <c:pt idx="2">
                  <c:v>12.3</c:v>
                </c:pt>
                <c:pt idx="3">
                  <c:v>10.8</c:v>
                </c:pt>
                <c:pt idx="4" formatCode="General">
                  <c:v>28.8</c:v>
                </c:pt>
                <c:pt idx="5" formatCode="General">
                  <c:v>36.9</c:v>
                </c:pt>
                <c:pt idx="6">
                  <c:v>18</c:v>
                </c:pt>
                <c:pt idx="7" formatCode="General">
                  <c:v>17.2</c:v>
                </c:pt>
                <c:pt idx="8" formatCode="General">
                  <c:v>27.6</c:v>
                </c:pt>
                <c:pt idx="9" formatCode="General">
                  <c:v>38.299999999999997</c:v>
                </c:pt>
                <c:pt idx="10" formatCode="General">
                  <c:v>28.3</c:v>
                </c:pt>
                <c:pt idx="11" formatCode="General">
                  <c:v>11.9</c:v>
                </c:pt>
                <c:pt idx="12" formatCode="General">
                  <c:v>21</c:v>
                </c:pt>
                <c:pt idx="13" formatCode="General">
                  <c:v>7.6</c:v>
                </c:pt>
                <c:pt idx="14">
                  <c:v>18.899999999999999</c:v>
                </c:pt>
                <c:pt idx="15">
                  <c:v>14.8</c:v>
                </c:pt>
                <c:pt idx="16" formatCode="General">
                  <c:v>43.3</c:v>
                </c:pt>
                <c:pt idx="17">
                  <c:v>11.3</c:v>
                </c:pt>
                <c:pt idx="18" formatCode="General">
                  <c:v>28</c:v>
                </c:pt>
              </c:numCache>
            </c:numRef>
          </c:val>
        </c:ser>
        <c:ser>
          <c:idx val="0"/>
          <c:order val="1"/>
          <c:tx>
            <c:v>2013</c:v>
          </c:tx>
          <c:spPr>
            <a:solidFill>
              <a:srgbClr val="FFC68D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(ACC)'!$T$5:$T$23</c:f>
              <c:numCache>
                <c:formatCode>0.0</c:formatCode>
                <c:ptCount val="19"/>
                <c:pt idx="0">
                  <c:v>13.6</c:v>
                </c:pt>
                <c:pt idx="1">
                  <c:v>3.5</c:v>
                </c:pt>
                <c:pt idx="2">
                  <c:v>12.3</c:v>
                </c:pt>
                <c:pt idx="3">
                  <c:v>12.1</c:v>
                </c:pt>
                <c:pt idx="4" formatCode="General">
                  <c:v>25.1</c:v>
                </c:pt>
                <c:pt idx="5" formatCode="General">
                  <c:v>29.5</c:v>
                </c:pt>
                <c:pt idx="6">
                  <c:v>20.2</c:v>
                </c:pt>
                <c:pt idx="7" formatCode="General">
                  <c:v>33.700000000000003</c:v>
                </c:pt>
                <c:pt idx="8" formatCode="General">
                  <c:v>24.4</c:v>
                </c:pt>
                <c:pt idx="9" formatCode="General">
                  <c:v>25.3</c:v>
                </c:pt>
                <c:pt idx="10" formatCode="General">
                  <c:v>27.4</c:v>
                </c:pt>
                <c:pt idx="11" formatCode="General">
                  <c:v>23.8</c:v>
                </c:pt>
                <c:pt idx="12" formatCode="General">
                  <c:v>22.9</c:v>
                </c:pt>
                <c:pt idx="13" formatCode="General">
                  <c:v>14.8</c:v>
                </c:pt>
                <c:pt idx="14">
                  <c:v>25</c:v>
                </c:pt>
                <c:pt idx="15">
                  <c:v>18.8</c:v>
                </c:pt>
                <c:pt idx="16" formatCode="General">
                  <c:v>46</c:v>
                </c:pt>
                <c:pt idx="17">
                  <c:v>11.3</c:v>
                </c:pt>
                <c:pt idx="18" formatCode="General">
                  <c:v>28.4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22113536"/>
        <c:axId val="104001472"/>
      </c:barChart>
      <c:catAx>
        <c:axId val="12211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104001472"/>
        <c:crosses val="autoZero"/>
        <c:auto val="1"/>
        <c:lblAlgn val="ctr"/>
        <c:lblOffset val="100"/>
        <c:noMultiLvlLbl val="0"/>
      </c:catAx>
      <c:valAx>
        <c:axId val="104001472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majorTickMark val="out"/>
        <c:minorTickMark val="none"/>
        <c:tickLblPos val="none"/>
        <c:crossAx val="12211353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580594136608255"/>
          <c:y val="7.4211488327954782E-3"/>
          <c:w val="0.13268739948620481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95530726257268E-2"/>
          <c:y val="9.8501070663811766E-2"/>
          <c:w val="0.89106145251396662"/>
          <c:h val="0.61027837259102446"/>
        </c:manualLayout>
      </c:layout>
      <c:barChart>
        <c:barDir val="col"/>
        <c:grouping val="clustered"/>
        <c:varyColors val="0"/>
        <c:ser>
          <c:idx val="1"/>
          <c:order val="0"/>
          <c:tx>
            <c:v>2012</c:v>
          </c:tx>
          <c:spPr>
            <a:solidFill>
              <a:srgbClr val="1B587C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(ACC)'!$Q$5:$Q$23</c:f>
              <c:numCache>
                <c:formatCode>General</c:formatCode>
                <c:ptCount val="19"/>
                <c:pt idx="0">
                  <c:v>24</c:v>
                </c:pt>
                <c:pt idx="1">
                  <c:v>7</c:v>
                </c:pt>
                <c:pt idx="2">
                  <c:v>19</c:v>
                </c:pt>
                <c:pt idx="3">
                  <c:v>47</c:v>
                </c:pt>
                <c:pt idx="4">
                  <c:v>110</c:v>
                </c:pt>
                <c:pt idx="5">
                  <c:v>38</c:v>
                </c:pt>
                <c:pt idx="6">
                  <c:v>77</c:v>
                </c:pt>
                <c:pt idx="7">
                  <c:v>25</c:v>
                </c:pt>
                <c:pt idx="8">
                  <c:v>233</c:v>
                </c:pt>
                <c:pt idx="9">
                  <c:v>54</c:v>
                </c:pt>
                <c:pt idx="10" formatCode="0">
                  <c:v>117</c:v>
                </c:pt>
                <c:pt idx="11" formatCode="0">
                  <c:v>5</c:v>
                </c:pt>
                <c:pt idx="12" formatCode="0">
                  <c:v>10</c:v>
                </c:pt>
                <c:pt idx="13" formatCode="0">
                  <c:v>28</c:v>
                </c:pt>
                <c:pt idx="14" formatCode="0">
                  <c:v>26</c:v>
                </c:pt>
                <c:pt idx="15" formatCode="0">
                  <c:v>62</c:v>
                </c:pt>
                <c:pt idx="16" formatCode="0">
                  <c:v>114</c:v>
                </c:pt>
                <c:pt idx="17" formatCode="0">
                  <c:v>9</c:v>
                </c:pt>
                <c:pt idx="18" formatCode="0">
                  <c:v>118</c:v>
                </c:pt>
              </c:numCache>
            </c:numRef>
          </c:val>
        </c:ser>
        <c:ser>
          <c:idx val="0"/>
          <c:order val="1"/>
          <c:tx>
            <c:v>2013</c:v>
          </c:tx>
          <c:spPr>
            <a:solidFill>
              <a:srgbClr val="CCE5F4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(ACC)'!$Q$5:$Q$23</c:f>
              <c:numCache>
                <c:formatCode>General</c:formatCode>
                <c:ptCount val="19"/>
                <c:pt idx="0">
                  <c:v>19</c:v>
                </c:pt>
                <c:pt idx="1">
                  <c:v>2</c:v>
                </c:pt>
                <c:pt idx="2">
                  <c:v>22</c:v>
                </c:pt>
                <c:pt idx="3">
                  <c:v>48</c:v>
                </c:pt>
                <c:pt idx="4">
                  <c:v>94</c:v>
                </c:pt>
                <c:pt idx="5">
                  <c:v>29</c:v>
                </c:pt>
                <c:pt idx="6">
                  <c:v>94</c:v>
                </c:pt>
                <c:pt idx="7">
                  <c:v>39</c:v>
                </c:pt>
                <c:pt idx="8">
                  <c:v>193</c:v>
                </c:pt>
                <c:pt idx="9">
                  <c:v>36</c:v>
                </c:pt>
                <c:pt idx="10" formatCode="0">
                  <c:v>118</c:v>
                </c:pt>
                <c:pt idx="11" formatCode="0">
                  <c:v>10</c:v>
                </c:pt>
                <c:pt idx="12" formatCode="0">
                  <c:v>10</c:v>
                </c:pt>
                <c:pt idx="13" formatCode="0">
                  <c:v>46</c:v>
                </c:pt>
                <c:pt idx="14" formatCode="0">
                  <c:v>27</c:v>
                </c:pt>
                <c:pt idx="15" formatCode="0">
                  <c:v>73</c:v>
                </c:pt>
                <c:pt idx="16" formatCode="0">
                  <c:v>138</c:v>
                </c:pt>
                <c:pt idx="17" formatCode="0">
                  <c:v>7</c:v>
                </c:pt>
                <c:pt idx="18" formatCode="0">
                  <c:v>123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22337280"/>
        <c:axId val="103981632"/>
      </c:barChart>
      <c:catAx>
        <c:axId val="12233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103981632"/>
        <c:crosses val="autoZero"/>
        <c:auto val="1"/>
        <c:lblAlgn val="ctr"/>
        <c:lblOffset val="100"/>
        <c:noMultiLvlLbl val="0"/>
      </c:catAx>
      <c:valAx>
        <c:axId val="103981632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223372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5982776025675833"/>
          <c:y val="2.4737162775984927E-3"/>
          <c:w val="0.13268739948620481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69627-EE8F-45AD-93BE-C90AC8972852}" type="datetimeFigureOut">
              <a:rPr lang="it-IT" smtClean="0"/>
              <a:t>18/06/2013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9EF98-6FB6-456E-BD0A-E9B49AC83C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933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r">
              <a:defRPr sz="1200"/>
            </a:lvl1pPr>
          </a:lstStyle>
          <a:p>
            <a:fld id="{3731CA86-5183-4FBA-8ECE-A130D3829698}" type="datetimeFigureOut">
              <a:rPr lang="it-IT" smtClean="0"/>
              <a:pPr/>
              <a:t>18/06/2013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8" tIns="47424" rIns="94848" bIns="474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4848" tIns="47424" rIns="94848" bIns="474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3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3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r">
              <a:defRPr sz="1200"/>
            </a:lvl1pPr>
          </a:lstStyle>
          <a:p>
            <a:fld id="{9C1E3A83-38AB-451C-8FE8-0FB21C60AC5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763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501830-6647-41FD-8FB2-2EADB57C91CA}" type="slidenum">
              <a:rPr lang="it-IT" smtClean="0"/>
              <a:pPr/>
              <a:t>18</a:t>
            </a:fld>
            <a:endParaRPr lang="it-IT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41363"/>
            <a:ext cx="494188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934" y="4690270"/>
            <a:ext cx="4981815" cy="44434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3F0F1A-F780-4B1F-933A-10AA6F7FA8D7}" type="slidenum">
              <a:rPr lang="it-IT" smtClean="0"/>
              <a:pPr/>
              <a:t>21</a:t>
            </a:fld>
            <a:endParaRPr lang="it-IT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1363"/>
            <a:ext cx="4941887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934" y="4690270"/>
            <a:ext cx="4981815" cy="44434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i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21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ti C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 userDrawn="1"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preliminari al 31 Maggio 2013</a:t>
            </a:r>
            <a:endParaRPr lang="it-IT" sz="1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ayout dati S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SIT al 3 Marzo 2013</a:t>
            </a:r>
            <a:endParaRPr lang="it-IT" sz="1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06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0" y="0"/>
            <a:ext cx="9144000" cy="668338"/>
            <a:chOff x="0" y="-16"/>
            <a:chExt cx="5760" cy="543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0" y="-16"/>
              <a:ext cx="5760" cy="543"/>
            </a:xfrm>
            <a:prstGeom prst="rect">
              <a:avLst/>
            </a:prstGeom>
            <a:gradFill rotWithShape="1">
              <a:gsLst>
                <a:gs pos="0">
                  <a:srgbClr val="FF7C80">
                    <a:gamma/>
                    <a:tint val="10196"/>
                    <a:invGamma/>
                  </a:srgbClr>
                </a:gs>
                <a:gs pos="100000">
                  <a:srgbClr val="FF7C80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49" y="0"/>
              <a:ext cx="5262" cy="506"/>
            </a:xfrm>
            <a:prstGeom prst="rect">
              <a:avLst/>
            </a:prstGeom>
            <a:blipFill dpi="0" rotWithShape="1">
              <a:blip r:embed="rId6" cstate="print">
                <a:alphaModFix amt="60000"/>
              </a:blip>
              <a:srcRect/>
              <a:stretch>
                <a:fillRect b="-367939"/>
              </a:stretch>
            </a:blip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28625" y="0"/>
            <a:ext cx="820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SIT – Sistema Informativo Trapianti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6572250"/>
            <a:ext cx="9144000" cy="312738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tint val="0"/>
                  <a:invGamma/>
                </a:srgbClr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12" name="Immagine 18" descr="RNT-logo_trasparent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0" y="6572250"/>
            <a:ext cx="6429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1 12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1071546"/>
            <a:ext cx="807249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Attività di </a:t>
            </a: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Donazione </a:t>
            </a:r>
          </a:p>
          <a:p>
            <a:pPr algn="ctr" eaLnBrk="0" hangingPunct="0">
              <a:defRPr/>
            </a:pP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al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31 Maggio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2013</a:t>
            </a:r>
            <a:endParaRPr lang="it-IT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763102"/>
              </p:ext>
            </p:extLst>
          </p:nvPr>
        </p:nvGraphicFramePr>
        <p:xfrm>
          <a:off x="251952" y="1412775"/>
          <a:ext cx="7772687" cy="51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71406" y="1285860"/>
            <a:ext cx="3306248" cy="469897"/>
            <a:chOff x="249" y="888"/>
            <a:chExt cx="3223" cy="319"/>
          </a:xfrm>
          <a:noFill/>
        </p:grpSpPr>
        <p:sp>
          <p:nvSpPr>
            <p:cNvPr id="6" name="Text Box 22"/>
            <p:cNvSpPr txBox="1">
              <a:spLocks noChangeArrowheads="1"/>
            </p:cNvSpPr>
            <p:nvPr/>
          </p:nvSpPr>
          <p:spPr bwMode="auto">
            <a:xfrm>
              <a:off x="425" y="888"/>
              <a:ext cx="3047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Donatori Utilizzati</a:t>
              </a:r>
            </a:p>
          </p:txBody>
        </p:sp>
        <p:sp>
          <p:nvSpPr>
            <p:cNvPr id="7" name="Rettangolo arrotondato 6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2012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2013*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221295"/>
              </p:ext>
            </p:extLst>
          </p:nvPr>
        </p:nvGraphicFramePr>
        <p:xfrm>
          <a:off x="323528" y="1424332"/>
          <a:ext cx="7829922" cy="51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42876" y="1193803"/>
            <a:ext cx="3500430" cy="469897"/>
            <a:chOff x="216" y="888"/>
            <a:chExt cx="3324" cy="319"/>
          </a:xfrm>
          <a:noFill/>
        </p:grpSpPr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216" y="888"/>
              <a:ext cx="3324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PMP Donatori Utilizzati</a:t>
              </a:r>
            </a:p>
          </p:txBody>
        </p:sp>
        <p:sp>
          <p:nvSpPr>
            <p:cNvPr id="6" name="Rettangolo arrotondato 5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2012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2013*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 b="1" dirty="0">
                <a:latin typeface="+mj-lt"/>
              </a:rPr>
              <a:t>Confronto 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Decessi con accertamento neurologico </a:t>
            </a:r>
            <a:r>
              <a:rPr lang="it-IT" sz="2400" b="1" dirty="0" smtClean="0">
                <a:latin typeface="+mj-lt"/>
              </a:rPr>
              <a:t>- 2012 </a:t>
            </a:r>
            <a:r>
              <a:rPr lang="it-IT" sz="2400" b="1" dirty="0">
                <a:latin typeface="+mj-lt"/>
              </a:rPr>
              <a:t>vs </a:t>
            </a:r>
            <a:r>
              <a:rPr lang="it-IT" sz="2400" b="1" dirty="0" smtClean="0">
                <a:latin typeface="+mj-lt"/>
              </a:rPr>
              <a:t>2013*</a:t>
            </a:r>
            <a:endParaRPr lang="it-IT" sz="2400" b="1" dirty="0">
              <a:latin typeface="+mj-lt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292080" y="133200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2337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96000" y="133200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2012: 2271</a:t>
            </a:r>
            <a:endParaRPr lang="it-IT" sz="2000" b="1" i="1" dirty="0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6000"/>
            <a:ext cx="4176713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20628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429256" y="1327139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39,3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96000" y="1332000"/>
            <a:ext cx="2725737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2012: 38,2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 b="1" dirty="0">
                <a:latin typeface="+mj-lt"/>
              </a:rPr>
              <a:t>Confronto 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Decessi con accertamento neurologico PMP </a:t>
            </a:r>
            <a:r>
              <a:rPr lang="it-IT" sz="2400" b="1" dirty="0" smtClean="0">
                <a:latin typeface="+mj-lt"/>
              </a:rPr>
              <a:t>- 2012 </a:t>
            </a:r>
            <a:r>
              <a:rPr lang="it-IT" sz="2400" b="1" dirty="0">
                <a:latin typeface="+mj-lt"/>
              </a:rPr>
              <a:t>vs </a:t>
            </a:r>
            <a:r>
              <a:rPr lang="it-IT" sz="2400" b="1" dirty="0" smtClean="0">
                <a:latin typeface="+mj-lt"/>
              </a:rPr>
              <a:t>2013*</a:t>
            </a:r>
            <a:endParaRPr lang="it-IT" sz="2400" b="1" dirty="0"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016000"/>
            <a:ext cx="4176713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20628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047875" y="1321259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2012:  1332 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408959" y="1337593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1363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- 2012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2013*</a:t>
            </a:r>
            <a:endParaRPr lang="it-IT" sz="2800" b="1" dirty="0">
              <a:latin typeface="+mj-lt"/>
            </a:endParaRPr>
          </a:p>
        </p:txBody>
      </p:sp>
      <p:pic>
        <p:nvPicPr>
          <p:cNvPr id="2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000" y="1944000"/>
            <a:ext cx="41814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016000"/>
            <a:ext cx="414020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-33489" y="6381328"/>
            <a:ext cx="37705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/>
              <a:t>La Sicilia, nel 2012,, ha coordinato 84 donatori con </a:t>
            </a:r>
            <a:r>
              <a:rPr lang="it-IT" sz="800" b="1" dirty="0"/>
              <a:t>le donazioni provenienti da Malta</a:t>
            </a: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20628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303338" y="1355715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2012:  22,4 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429255" y="1355715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22,9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PMP - 2012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2013*</a:t>
            </a:r>
            <a:endParaRPr lang="it-IT" sz="2800" b="1" dirty="0"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016000"/>
            <a:ext cx="414020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-33489" y="6381328"/>
            <a:ext cx="40703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/>
              <a:t>La Sicilia, nel 2012,, ha coordinato 16,8 PMP donatori con </a:t>
            </a:r>
            <a:r>
              <a:rPr lang="it-IT" sz="800" b="1" dirty="0"/>
              <a:t>le donazioni provenienti da Malta</a:t>
            </a:r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20628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399283" y="130175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2012: 1123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436096" y="130175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1129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01524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Utilizzati - 2012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2013*</a:t>
            </a:r>
            <a:endParaRPr lang="it-IT" sz="2800" b="1" dirty="0">
              <a:latin typeface="+mj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016000"/>
            <a:ext cx="4176713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20628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247745" y="132079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2012: 18,9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429256" y="132079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</a:t>
            </a:r>
            <a:r>
              <a:rPr lang="it-IT" sz="2000" b="1" i="1" dirty="0" smtClean="0">
                <a:latin typeface="Calibri" pitchFamily="34" charset="0"/>
              </a:rPr>
              <a:t>19,0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01524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Utilizzati PMP - 2012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2013*</a:t>
            </a:r>
            <a:endParaRPr lang="it-IT" sz="2800" b="1" dirty="0">
              <a:latin typeface="+mj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016000"/>
            <a:ext cx="4176713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20628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000628" y="1313651"/>
            <a:ext cx="3286116" cy="495386"/>
            <a:chOff x="216" y="888"/>
            <a:chExt cx="3256" cy="550"/>
          </a:xfrm>
          <a:noFill/>
        </p:grpSpPr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216" y="888"/>
              <a:ext cx="3256" cy="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Anno 2013: 29,4 %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6" name="Rettangolo arrotondato 15"/>
            <p:cNvSpPr>
              <a:spLocks noChangeArrowheads="1"/>
            </p:cNvSpPr>
            <p:nvPr/>
          </p:nvSpPr>
          <p:spPr bwMode="auto">
            <a:xfrm>
              <a:off x="249" y="911"/>
              <a:ext cx="3200" cy="527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571500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</a:t>
            </a:r>
            <a:r>
              <a:rPr lang="it-IT" sz="2800" b="1" dirty="0" smtClean="0">
                <a:latin typeface="+mj-lt"/>
              </a:rPr>
              <a:t>Opposizioni 2012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2013*</a:t>
            </a:r>
            <a:endParaRPr lang="it-IT" sz="2800" b="1" dirty="0">
              <a:latin typeface="+mj-lt"/>
            </a:endParaRPr>
          </a:p>
        </p:txBody>
      </p: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251520" y="1235104"/>
            <a:ext cx="3024470" cy="708284"/>
            <a:chOff x="216" y="888"/>
            <a:chExt cx="3312" cy="831"/>
          </a:xfrm>
          <a:noFill/>
        </p:grpSpPr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216" y="888"/>
              <a:ext cx="3312" cy="8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it-IT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Anno 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2012:  </a:t>
              </a:r>
              <a:r>
                <a:rPr lang="it-IT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Opp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. 29,2%</a:t>
              </a:r>
            </a:p>
            <a:p>
              <a:pPr algn="ctr" eaLnBrk="0" hangingPunct="0">
                <a:defRPr/>
              </a:pP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Opp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. efficace  26,1% 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1" name="Rettangolo arrotondato 20"/>
            <p:cNvSpPr>
              <a:spLocks noChangeArrowheads="1"/>
            </p:cNvSpPr>
            <p:nvPr/>
          </p:nvSpPr>
          <p:spPr bwMode="auto">
            <a:xfrm>
              <a:off x="249" y="911"/>
              <a:ext cx="3200" cy="807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016000"/>
            <a:ext cx="414020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" y="5464894"/>
            <a:ext cx="141446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20628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00034" y="1071546"/>
            <a:ext cx="807249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Attività di </a:t>
            </a: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Trapianto</a:t>
            </a: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al 31 Maggio 2013</a:t>
            </a:r>
            <a:endParaRPr lang="it-IT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1319214"/>
            <a:ext cx="5076056" cy="469900"/>
            <a:chOff x="216" y="911"/>
            <a:chExt cx="3256" cy="296"/>
          </a:xfrm>
          <a:noFill/>
        </p:grpSpPr>
        <p:sp>
          <p:nvSpPr>
            <p:cNvPr id="3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PMP 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Decessi con accertamento neurologico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" name="Rettangolo arrotondato 3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n-lt"/>
              </a:rPr>
              <a:t>Attività di donazione  </a:t>
            </a:r>
            <a:r>
              <a:rPr lang="it-IT" sz="3200" b="1" dirty="0" smtClean="0">
                <a:latin typeface="+mn-lt"/>
              </a:rPr>
              <a:t>2000 – 2013*</a:t>
            </a:r>
            <a:endParaRPr lang="it-IT" sz="3200" b="1" dirty="0">
              <a:latin typeface="+mn-lt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42888" y="6581775"/>
            <a:ext cx="1814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FONTE DATI: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Dati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Reports</a:t>
            </a:r>
            <a:endParaRPr lang="it-IT" sz="1200" b="1" i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704560"/>
              </p:ext>
            </p:extLst>
          </p:nvPr>
        </p:nvGraphicFramePr>
        <p:xfrm>
          <a:off x="899592" y="1916832"/>
          <a:ext cx="7272808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2"/>
          <p:cNvSpPr txBox="1">
            <a:spLocks noChangeArrowheads="1"/>
          </p:cNvSpPr>
          <p:nvPr/>
        </p:nvSpPr>
        <p:spPr bwMode="auto">
          <a:xfrm>
            <a:off x="0" y="642938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j-lt"/>
              </a:rPr>
              <a:t>Attività di trapianto </a:t>
            </a:r>
            <a:r>
              <a:rPr lang="it-IT" sz="3200" b="1" dirty="0" smtClean="0">
                <a:latin typeface="+mj-lt"/>
              </a:rPr>
              <a:t>1992-2013*</a:t>
            </a:r>
            <a:endParaRPr lang="it-IT" sz="3200" b="1" dirty="0">
              <a:latin typeface="+mj-lt"/>
            </a:endParaRPr>
          </a:p>
        </p:txBody>
      </p:sp>
      <p:sp>
        <p:nvSpPr>
          <p:cNvPr id="43012" name="Text Box 22"/>
          <p:cNvSpPr txBox="1">
            <a:spLocks noChangeArrowheads="1"/>
          </p:cNvSpPr>
          <p:nvPr/>
        </p:nvSpPr>
        <p:spPr bwMode="auto">
          <a:xfrm>
            <a:off x="271463" y="1428750"/>
            <a:ext cx="5086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2400" b="1" dirty="0" err="1">
                <a:latin typeface="Calibri" pitchFamily="34" charset="0"/>
              </a:rPr>
              <a:t>N°</a:t>
            </a:r>
            <a:r>
              <a:rPr lang="it-IT" sz="2400" b="1" dirty="0">
                <a:latin typeface="Calibri" pitchFamily="34" charset="0"/>
              </a:rPr>
              <a:t> Totale trapianti (inclusi i combinati)</a:t>
            </a:r>
            <a:endParaRPr lang="it-IT" sz="2400" dirty="0">
              <a:latin typeface="Arial Black" pitchFamily="34" charset="0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212725" y="1428750"/>
            <a:ext cx="5145088" cy="469900"/>
          </a:xfrm>
          <a:prstGeom prst="roundRect">
            <a:avLst/>
          </a:prstGeom>
          <a:noFill/>
          <a:ln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341838"/>
              </p:ext>
            </p:extLst>
          </p:nvPr>
        </p:nvGraphicFramePr>
        <p:xfrm>
          <a:off x="539552" y="2060848"/>
          <a:ext cx="7920879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000125" y="612552"/>
            <a:ext cx="7286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Trapianto di RENE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1992-2013*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15" name="Rettangolo arrotondato 14"/>
          <p:cNvSpPr>
            <a:spLocks noChangeArrowheads="1"/>
          </p:cNvSpPr>
          <p:nvPr/>
        </p:nvSpPr>
        <p:spPr bwMode="auto">
          <a:xfrm>
            <a:off x="285751" y="1428750"/>
            <a:ext cx="1549946" cy="5600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23528" y="1412776"/>
            <a:ext cx="151216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  <a:endParaRPr lang="it-IT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8338293"/>
              </p:ext>
            </p:extLst>
          </p:nvPr>
        </p:nvGraphicFramePr>
        <p:xfrm>
          <a:off x="755576" y="2276872"/>
          <a:ext cx="7632847" cy="406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FEGATO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1992-2013*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285751" y="1412776"/>
            <a:ext cx="1549946" cy="584775"/>
            <a:chOff x="285751" y="1412776"/>
            <a:chExt cx="1549946" cy="584775"/>
          </a:xfrm>
        </p:grpSpPr>
        <p:sp>
          <p:nvSpPr>
            <p:cNvPr id="13" name="Rettangolo arrotondato 12"/>
            <p:cNvSpPr>
              <a:spLocks noChangeArrowheads="1"/>
            </p:cNvSpPr>
            <p:nvPr/>
          </p:nvSpPr>
          <p:spPr bwMode="auto">
            <a:xfrm>
              <a:off x="285751" y="1428750"/>
              <a:ext cx="1549946" cy="5600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3528" y="1412776"/>
              <a:ext cx="15121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6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Incluse tutte le combinazioni</a:t>
              </a:r>
              <a:endPara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063937"/>
              </p:ext>
            </p:extLst>
          </p:nvPr>
        </p:nvGraphicFramePr>
        <p:xfrm>
          <a:off x="755576" y="2276872"/>
          <a:ext cx="7560840" cy="398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FEGATO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1992-2012*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285751" y="1412776"/>
            <a:ext cx="1549946" cy="584775"/>
            <a:chOff x="285751" y="1412776"/>
            <a:chExt cx="1549946" cy="584775"/>
          </a:xfrm>
        </p:grpSpPr>
        <p:sp>
          <p:nvSpPr>
            <p:cNvPr id="48" name="Rettangolo arrotondato 47"/>
            <p:cNvSpPr>
              <a:spLocks noChangeArrowheads="1"/>
            </p:cNvSpPr>
            <p:nvPr/>
          </p:nvSpPr>
          <p:spPr bwMode="auto">
            <a:xfrm>
              <a:off x="285751" y="1428750"/>
              <a:ext cx="1549946" cy="5600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323528" y="1412776"/>
              <a:ext cx="15121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6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Incluse tutte le combinazioni</a:t>
              </a:r>
              <a:endPara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273780"/>
              </p:ext>
            </p:extLst>
          </p:nvPr>
        </p:nvGraphicFramePr>
        <p:xfrm>
          <a:off x="755576" y="2420888"/>
          <a:ext cx="7272808" cy="391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CUORE – </a:t>
            </a: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1992-2013*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8" name="Rettangolo arrotondato 7"/>
          <p:cNvSpPr>
            <a:spLocks noChangeArrowheads="1"/>
          </p:cNvSpPr>
          <p:nvPr/>
        </p:nvSpPr>
        <p:spPr bwMode="auto">
          <a:xfrm>
            <a:off x="428625" y="1357313"/>
            <a:ext cx="1857375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28625" y="1357313"/>
            <a:ext cx="18573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414121"/>
              </p:ext>
            </p:extLst>
          </p:nvPr>
        </p:nvGraphicFramePr>
        <p:xfrm>
          <a:off x="858044" y="2190750"/>
          <a:ext cx="7458371" cy="4118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POLMONE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1992-2013*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8" name="Rettangolo arrotondato 7"/>
          <p:cNvSpPr>
            <a:spLocks noChangeArrowheads="1"/>
          </p:cNvSpPr>
          <p:nvPr/>
        </p:nvSpPr>
        <p:spPr bwMode="auto">
          <a:xfrm>
            <a:off x="428625" y="1357313"/>
            <a:ext cx="1857375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28625" y="1357313"/>
            <a:ext cx="18573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5231918"/>
              </p:ext>
            </p:extLst>
          </p:nvPr>
        </p:nvGraphicFramePr>
        <p:xfrm>
          <a:off x="755576" y="2348880"/>
          <a:ext cx="7416824" cy="398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PANCREAS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1992-2012*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484602"/>
              </p:ext>
            </p:extLst>
          </p:nvPr>
        </p:nvGraphicFramePr>
        <p:xfrm>
          <a:off x="858044" y="1988840"/>
          <a:ext cx="7386364" cy="4349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INTESTINO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2002-2013*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356806"/>
              </p:ext>
            </p:extLst>
          </p:nvPr>
        </p:nvGraphicFramePr>
        <p:xfrm>
          <a:off x="858044" y="2204864"/>
          <a:ext cx="7458371" cy="406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00034" y="1280368"/>
            <a:ext cx="8072494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Liste di attesa standard al</a:t>
            </a:r>
            <a:endParaRPr lang="it-IT" sz="66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31 </a:t>
            </a: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Dicembre</a:t>
            </a: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2012</a:t>
            </a:r>
          </a:p>
          <a:p>
            <a:pPr algn="ctr" eaLnBrk="0" hangingPunct="0">
              <a:defRPr/>
            </a:pP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574569"/>
              </p:ext>
            </p:extLst>
          </p:nvPr>
        </p:nvGraphicFramePr>
        <p:xfrm>
          <a:off x="323528" y="2708920"/>
          <a:ext cx="1944218" cy="18288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215137"/>
                <a:gridCol w="729081"/>
              </a:tblGrid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Rene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6644 </a:t>
                      </a:r>
                      <a:r>
                        <a:rPr lang="it-IT" sz="1100" b="1" dirty="0" smtClean="0">
                          <a:solidFill>
                            <a:schemeClr val="tx1"/>
                          </a:solidFill>
                        </a:rPr>
                        <a:t>**</a:t>
                      </a:r>
                      <a:endParaRPr lang="it-IT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Fegato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973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Cuore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707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Polmone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360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Pancreas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205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Intestino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  26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827584" y="1268760"/>
            <a:ext cx="756084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PAZIENTI in lista  d’attesa in ITALIA al 31/12/2012 : </a:t>
            </a:r>
          </a:p>
          <a:p>
            <a:pPr algn="ctr"/>
            <a:endParaRPr lang="it-IT" dirty="0"/>
          </a:p>
        </p:txBody>
      </p:sp>
      <p:sp>
        <p:nvSpPr>
          <p:cNvPr id="24" name="Rettangolo arrotondato 23"/>
          <p:cNvSpPr/>
          <p:nvPr/>
        </p:nvSpPr>
        <p:spPr>
          <a:xfrm>
            <a:off x="3779912" y="1988840"/>
            <a:ext cx="1080120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tx2"/>
                </a:solidFill>
              </a:rPr>
              <a:t>8915</a:t>
            </a:r>
            <a:endParaRPr lang="it-IT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425737615"/>
              </p:ext>
            </p:extLst>
          </p:nvPr>
        </p:nvGraphicFramePr>
        <p:xfrm>
          <a:off x="2555776" y="2636912"/>
          <a:ext cx="576064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79512" y="4869160"/>
            <a:ext cx="2024677" cy="715089"/>
          </a:xfrm>
          <a:prstGeom prst="bracketPair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Numero  iscrizioni</a:t>
            </a:r>
          </a:p>
          <a:p>
            <a:pPr algn="ctr"/>
            <a:r>
              <a:rPr lang="it-IT" b="1" dirty="0" smtClean="0"/>
              <a:t>8296 *</a:t>
            </a:r>
            <a:endParaRPr lang="it-IT" b="1" dirty="0"/>
          </a:p>
        </p:txBody>
      </p:sp>
      <p:cxnSp>
        <p:nvCxnSpPr>
          <p:cNvPr id="17" name="Connettore 2 16"/>
          <p:cNvCxnSpPr/>
          <p:nvPr/>
        </p:nvCxnSpPr>
        <p:spPr>
          <a:xfrm flipH="1">
            <a:off x="2267745" y="5085184"/>
            <a:ext cx="1512167" cy="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107504" y="573325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/>
              <a:t>** Per il rene ogni paziente può avere  più di una iscrizione</a:t>
            </a:r>
            <a:endParaRPr lang="it-IT" sz="1200" b="1" i="1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43608" y="611977"/>
            <a:ext cx="7344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Liste di Attesa al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</a:rPr>
              <a:t>31 Dicembre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2012*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n-lt"/>
              </a:rPr>
              <a:t>Attività di donazione  </a:t>
            </a:r>
            <a:r>
              <a:rPr lang="it-IT" sz="3200" b="1" dirty="0" smtClean="0">
                <a:latin typeface="+mn-lt"/>
              </a:rPr>
              <a:t>2000 – 2013*</a:t>
            </a:r>
            <a:endParaRPr lang="it-IT" sz="3200" b="1" dirty="0">
              <a:latin typeface="+mn-lt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42888" y="6581775"/>
            <a:ext cx="1814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FONTE DATI: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Dati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Reports</a:t>
            </a:r>
            <a:endParaRPr lang="it-IT" sz="1200" b="1" i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0" y="1319214"/>
            <a:ext cx="5076056" cy="469900"/>
            <a:chOff x="216" y="911"/>
            <a:chExt cx="3256" cy="296"/>
          </a:xfrm>
          <a:noFill/>
        </p:grpSpPr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Decessi con accertamento neurologico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1" name="Rettangolo arrotondato 10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701583"/>
              </p:ext>
            </p:extLst>
          </p:nvPr>
        </p:nvGraphicFramePr>
        <p:xfrm>
          <a:off x="933500" y="1844824"/>
          <a:ext cx="7200800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043604" y="611980"/>
            <a:ext cx="7344817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1" i="0" u="none" strike="noStrike" kern="1200" cap="none" spc="0" baseline="0" dirty="0">
                <a:solidFill>
                  <a:srgbClr val="0D0D0D"/>
                </a:solidFill>
                <a:uFillTx/>
                <a:latin typeface="Calibri"/>
              </a:rPr>
              <a:t>Andamento Liste di Attesa 2002 -</a:t>
            </a:r>
            <a:r>
              <a:rPr lang="it-IT" sz="3200" b="1" i="0" u="none" strike="noStrike" kern="1200" cap="none" spc="0" baseline="0" dirty="0" smtClean="0">
                <a:solidFill>
                  <a:srgbClr val="0D0D0D"/>
                </a:solidFill>
                <a:uFillTx/>
                <a:latin typeface="Calibri"/>
              </a:rPr>
              <a:t>2012*</a:t>
            </a:r>
            <a:endParaRPr lang="it-IT" sz="3200" b="1" i="0" u="none" strike="noStrike" kern="1200" cap="none" spc="0" baseline="0" dirty="0">
              <a:solidFill>
                <a:srgbClr val="0D0D0D"/>
              </a:solidFill>
              <a:uFillTx/>
              <a:latin typeface="Calibri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627784" y="1196748"/>
            <a:ext cx="3857625" cy="4619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Pazienti iscritti in lista  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444891"/>
              </p:ext>
            </p:extLst>
          </p:nvPr>
        </p:nvGraphicFramePr>
        <p:xfrm>
          <a:off x="1259631" y="1467192"/>
          <a:ext cx="712878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179480"/>
              </p:ext>
            </p:extLst>
          </p:nvPr>
        </p:nvGraphicFramePr>
        <p:xfrm>
          <a:off x="1187624" y="3861048"/>
          <a:ext cx="720079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0787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9"/>
          <p:cNvGrpSpPr/>
          <p:nvPr/>
        </p:nvGrpSpPr>
        <p:grpSpPr>
          <a:xfrm>
            <a:off x="285604" y="1398400"/>
            <a:ext cx="1584176" cy="570260"/>
            <a:chOff x="202755" y="1268760"/>
            <a:chExt cx="1584176" cy="570260"/>
          </a:xfrm>
        </p:grpSpPr>
        <p:sp>
          <p:nvSpPr>
            <p:cNvPr id="3" name="Rettangolo arrotondato 2"/>
            <p:cNvSpPr>
              <a:spLocks noChangeArrowheads="1"/>
            </p:cNvSpPr>
            <p:nvPr/>
          </p:nvSpPr>
          <p:spPr bwMode="auto">
            <a:xfrm>
              <a:off x="202755" y="1283395"/>
              <a:ext cx="1584176" cy="5556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" name="Rettangolo 3"/>
            <p:cNvSpPr/>
            <p:nvPr/>
          </p:nvSpPr>
          <p:spPr>
            <a:xfrm>
              <a:off x="221805" y="1268760"/>
              <a:ext cx="1525502" cy="5238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2800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Rene </a:t>
              </a:r>
              <a:endParaRPr lang="it-IT" sz="2800" dirty="0">
                <a:solidFill>
                  <a:schemeClr val="accent3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u="none" dirty="0" smtClean="0">
                <a:solidFill>
                  <a:schemeClr val="bg1"/>
                </a:solidFill>
              </a:rPr>
              <a:t>TOTALE PAZIENTI nel </a:t>
            </a:r>
            <a:r>
              <a:rPr lang="it-IT" sz="1200" b="1" i="1" dirty="0">
                <a:solidFill>
                  <a:schemeClr val="bg1"/>
                </a:solidFill>
              </a:rPr>
              <a:t>periodo </a:t>
            </a:r>
            <a:r>
              <a:rPr lang="it-IT" sz="1200" b="1" i="1" dirty="0" smtClean="0">
                <a:solidFill>
                  <a:schemeClr val="bg1"/>
                </a:solidFill>
              </a:rPr>
              <a:t>dal 1/1/2012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31/12/2012</a:t>
            </a:r>
            <a:endParaRPr lang="it-IT" sz="1200" b="1" i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it-IT" sz="500" b="1" u="none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it-IT" sz="2400" b="1" u="none" dirty="0" smtClean="0">
                <a:solidFill>
                  <a:schemeClr val="bg1"/>
                </a:solidFill>
              </a:rPr>
              <a:t>8406</a:t>
            </a:r>
            <a:endParaRPr lang="it-IT" sz="24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161780" y="379224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3">
                <a:lumMod val="75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medio di attesa in lista: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3,1 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778930" y="3755516"/>
            <a:ext cx="2919946" cy="6593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u="none" dirty="0" smtClean="0">
                <a:solidFill>
                  <a:schemeClr val="accent3">
                    <a:lumMod val="50000"/>
                  </a:schemeClr>
                </a:solidFill>
              </a:rPr>
              <a:t>Pazienti ancora iscritti al 31/12/2012</a:t>
            </a:r>
            <a:endParaRPr lang="it-IT" sz="12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it-IT" u="non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000" b="1" u="none" dirty="0" smtClean="0">
                <a:solidFill>
                  <a:schemeClr val="accent3">
                    <a:lumMod val="50000"/>
                  </a:schemeClr>
                </a:solidFill>
              </a:rPr>
              <a:t>6644</a:t>
            </a:r>
            <a:endParaRPr lang="it-IT" sz="20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095721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386358" y="3734210"/>
            <a:ext cx="1773598" cy="970563"/>
          </a:xfrm>
          <a:prstGeom prst="roundRect">
            <a:avLst/>
          </a:prstGeom>
          <a:ln w="635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u="none" dirty="0" smtClean="0">
                <a:solidFill>
                  <a:schemeClr val="accent3">
                    <a:lumMod val="50000"/>
                  </a:schemeClr>
                </a:solidFill>
              </a:rPr>
              <a:t> Pazienti USCITI DI LISTA </a:t>
            </a:r>
            <a:r>
              <a:rPr lang="it-IT" sz="1100" b="1" i="1" dirty="0" smtClean="0">
                <a:solidFill>
                  <a:schemeClr val="accent3">
                    <a:lumMod val="50000"/>
                  </a:schemeClr>
                </a:solidFill>
              </a:rPr>
              <a:t>dal 1/1/2012 </a:t>
            </a:r>
            <a:r>
              <a:rPr lang="it-IT" sz="1100" b="1" i="1" dirty="0">
                <a:solidFill>
                  <a:schemeClr val="accent3">
                    <a:lumMod val="50000"/>
                  </a:schemeClr>
                </a:solidFill>
              </a:rPr>
              <a:t>al </a:t>
            </a:r>
            <a:r>
              <a:rPr lang="it-IT" sz="1100" b="1" i="1" dirty="0" smtClean="0">
                <a:solidFill>
                  <a:schemeClr val="accent3">
                    <a:lumMod val="50000"/>
                  </a:schemeClr>
                </a:solidFill>
              </a:rPr>
              <a:t>31/12/2012</a:t>
            </a:r>
            <a:endParaRPr lang="it-IT" sz="11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it-IT" sz="2400" b="1" u="non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400" u="non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400" b="1" u="none" dirty="0" smtClean="0">
                <a:solidFill>
                  <a:schemeClr val="accent3">
                    <a:lumMod val="50000"/>
                  </a:schemeClr>
                </a:solidFill>
              </a:rPr>
              <a:t>1762</a:t>
            </a:r>
            <a:endParaRPr lang="it-IT" sz="24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369370" y="5586958"/>
            <a:ext cx="3492532" cy="827469"/>
          </a:xfrm>
          <a:prstGeom prst="foldedCorner">
            <a:avLst/>
          </a:prstGeom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media di attesa al trapianto: 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2,2 anni</a:t>
            </a:r>
            <a:endParaRPr lang="it-IT" sz="14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400" b="1" i="1" u="none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ISL*: 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24,3%</a:t>
            </a:r>
            <a:endParaRPr lang="it-IT" sz="16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ISLT**: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18,9%</a:t>
            </a:r>
            <a:endParaRPr lang="it-IT" sz="16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it-IT" sz="1400" b="1" u="none" dirty="0" smtClean="0">
                <a:solidFill>
                  <a:schemeClr val="accent3">
                    <a:lumMod val="50000"/>
                  </a:schemeClr>
                </a:solidFill>
              </a:rPr>
              <a:t>TRAPIANTI</a:t>
            </a:r>
            <a:r>
              <a:rPr lang="it-IT" sz="1400" b="1" u="none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it-IT" sz="2000" b="1" u="none" dirty="0" smtClean="0">
                <a:solidFill>
                  <a:schemeClr val="accent3">
                    <a:lumMod val="50000"/>
                  </a:schemeClr>
                </a:solidFill>
              </a:rPr>
              <a:t>1589</a:t>
            </a:r>
            <a:endParaRPr lang="it-IT" sz="20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906638" y="6091014"/>
            <a:ext cx="1923037" cy="309640"/>
          </a:xfrm>
          <a:prstGeom prst="foldedCorner">
            <a:avLst/>
          </a:prstGeom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1,3 %</a:t>
            </a: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81160" y="5803343"/>
            <a:ext cx="1264388" cy="297554"/>
          </a:xfrm>
          <a:prstGeom prst="roundRect">
            <a:avLst/>
          </a:prstGeom>
          <a:ln w="3175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u="none" dirty="0" smtClean="0"/>
              <a:t> </a:t>
            </a:r>
            <a:r>
              <a:rPr lang="it-IT" sz="1200" b="1" u="none" dirty="0" smtClean="0">
                <a:solidFill>
                  <a:schemeClr val="accent3">
                    <a:lumMod val="50000"/>
                  </a:schemeClr>
                </a:solidFill>
              </a:rPr>
              <a:t>DECESSI</a:t>
            </a:r>
            <a:r>
              <a:rPr lang="it-IT" sz="1200" b="1" u="none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107</a:t>
            </a:r>
            <a:endParaRPr lang="it-IT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7" y="5154910"/>
            <a:ext cx="1264388" cy="514146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u="none" dirty="0" smtClean="0"/>
              <a:t> </a:t>
            </a:r>
            <a:r>
              <a:rPr lang="it-IT" sz="1400" b="1" u="none" dirty="0" smtClean="0">
                <a:solidFill>
                  <a:schemeClr val="accent3">
                    <a:lumMod val="50000"/>
                  </a:schemeClr>
                </a:solidFill>
              </a:rPr>
              <a:t>Altra causa</a:t>
            </a:r>
            <a:r>
              <a:rPr lang="it-IT" sz="1400" b="1" u="none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66</a:t>
            </a:r>
            <a:endParaRPr lang="it-IT" sz="20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grpSp>
        <p:nvGrpSpPr>
          <p:cNvPr id="27" name="Gruppo 26"/>
          <p:cNvGrpSpPr/>
          <p:nvPr/>
        </p:nvGrpSpPr>
        <p:grpSpPr>
          <a:xfrm>
            <a:off x="26220" y="649048"/>
            <a:ext cx="9144000" cy="1868603"/>
            <a:chOff x="26220" y="649048"/>
            <a:chExt cx="9144000" cy="1868603"/>
          </a:xfrm>
        </p:grpSpPr>
        <p:sp>
          <p:nvSpPr>
            <p:cNvPr id="2" name="Text Box 25"/>
            <p:cNvSpPr txBox="1">
              <a:spLocks noChangeArrowheads="1"/>
            </p:cNvSpPr>
            <p:nvPr/>
          </p:nvSpPr>
          <p:spPr bwMode="auto">
            <a:xfrm>
              <a:off x="26220" y="649048"/>
              <a:ext cx="9144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it-IT" sz="3200" b="1" u="none" dirty="0"/>
                <a:t>Flussi Lista di attesa </a:t>
              </a:r>
              <a:r>
                <a:rPr lang="it-IT" sz="3200" b="1" u="none" dirty="0" smtClean="0"/>
                <a:t>1/</a:t>
              </a:r>
              <a:r>
                <a:rPr lang="it-IT" sz="3200" b="1" dirty="0" smtClean="0"/>
                <a:t>1</a:t>
              </a:r>
              <a:r>
                <a:rPr lang="it-IT" sz="3200" b="1" u="none" dirty="0" smtClean="0"/>
                <a:t>/2012 </a:t>
              </a:r>
              <a:r>
                <a:rPr lang="it-IT" sz="3200" b="1" u="none" dirty="0"/>
                <a:t>– </a:t>
              </a:r>
              <a:r>
                <a:rPr lang="it-IT" sz="3200" b="1" u="none" dirty="0" smtClean="0"/>
                <a:t>31/12/2012</a:t>
              </a:r>
              <a:endParaRPr lang="it-IT" sz="3200" b="1" u="none" dirty="0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3140045" y="468096"/>
              <a:ext cx="1179164" cy="2919945"/>
            </a:xfrm>
            <a:prstGeom prst="homePlat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i="1" u="none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>
                <a:defRPr/>
              </a:pPr>
              <a:endParaRPr lang="it-IT" sz="2400" b="1" u="none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2483768" y="1484784"/>
              <a:ext cx="252028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chemeClr val="accent3">
                      <a:lumMod val="50000"/>
                    </a:schemeClr>
                  </a:solidFill>
                </a:rPr>
                <a:t>Pazienti iscritti al 1/1/2012</a:t>
              </a:r>
              <a:endParaRPr lang="it-IT" sz="1400" b="1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3">
                      <a:lumMod val="50000"/>
                    </a:schemeClr>
                  </a:solidFill>
                </a:rPr>
                <a:t>6552</a:t>
              </a:r>
              <a:endParaRPr lang="it-IT" sz="2400" dirty="0"/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5148064" y="1340768"/>
            <a:ext cx="2304256" cy="1179162"/>
            <a:chOff x="5148064" y="1340768"/>
            <a:chExt cx="2304256" cy="1179162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710612" y="994246"/>
              <a:ext cx="1179160" cy="1872208"/>
            </a:xfrm>
            <a:prstGeom prst="homePlat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u="none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148064" y="1340768"/>
              <a:ext cx="230425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chemeClr val="accent3">
                      <a:lumMod val="50000"/>
                    </a:schemeClr>
                  </a:solidFill>
                </a:rPr>
                <a:t>Ingressi in lista nel periodo </a:t>
              </a:r>
            </a:p>
            <a:p>
              <a:pPr algn="ctr">
                <a:defRPr/>
              </a:pPr>
              <a:r>
                <a:rPr lang="it-IT" sz="1200" b="1" i="1" dirty="0" smtClean="0">
                  <a:solidFill>
                    <a:schemeClr val="accent3">
                      <a:lumMod val="50000"/>
                    </a:schemeClr>
                  </a:solidFill>
                </a:rPr>
                <a:t>dal 1/1/2012 al 31/12/2012</a:t>
              </a:r>
            </a:p>
            <a:p>
              <a:pPr algn="ctr">
                <a:defRPr/>
              </a:pPr>
              <a:endParaRPr lang="it-IT" sz="400" b="1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3">
                      <a:lumMod val="50000"/>
                    </a:schemeClr>
                  </a:solidFill>
                </a:rPr>
                <a:t>1854</a:t>
              </a:r>
              <a:endParaRPr lang="it-IT" sz="2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95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/>
              <a:t>Flussi Lista di attesa </a:t>
            </a:r>
            <a:r>
              <a:rPr lang="it-IT" sz="3200" b="1" u="none" dirty="0" smtClean="0"/>
              <a:t>1/</a:t>
            </a:r>
            <a:r>
              <a:rPr lang="it-IT" sz="3200" b="1" dirty="0" smtClean="0"/>
              <a:t>1</a:t>
            </a:r>
            <a:r>
              <a:rPr lang="it-IT" sz="3200" b="1" u="none" dirty="0" smtClean="0"/>
              <a:t>/2012 </a:t>
            </a:r>
            <a:r>
              <a:rPr lang="it-IT" sz="3200" b="1" u="none" dirty="0"/>
              <a:t>– </a:t>
            </a:r>
            <a:r>
              <a:rPr lang="it-IT" sz="3200" b="1" u="none" dirty="0" smtClean="0"/>
              <a:t>31/12/2012</a:t>
            </a:r>
            <a:endParaRPr lang="it-IT" sz="3200" b="1" u="none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rgbClr val="984807"/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TOTALE PAZIENTI </a:t>
            </a:r>
            <a:r>
              <a:rPr lang="it-IT" sz="1200" b="1" i="1" dirty="0">
                <a:solidFill>
                  <a:schemeClr val="bg1"/>
                </a:solidFill>
              </a:rPr>
              <a:t>nel </a:t>
            </a:r>
            <a:r>
              <a:rPr lang="it-IT" sz="1200" b="1" i="1" dirty="0" smtClean="0">
                <a:solidFill>
                  <a:schemeClr val="bg1"/>
                </a:solidFill>
              </a:rPr>
              <a:t>periodo </a:t>
            </a:r>
            <a:r>
              <a:rPr lang="it-IT" sz="1200" b="1" i="1" dirty="0">
                <a:solidFill>
                  <a:schemeClr val="bg1"/>
                </a:solidFill>
              </a:rPr>
              <a:t>dal </a:t>
            </a:r>
            <a:r>
              <a:rPr lang="it-IT" sz="1200" b="1" i="1" dirty="0" smtClean="0">
                <a:solidFill>
                  <a:schemeClr val="bg1"/>
                </a:solidFill>
              </a:rPr>
              <a:t>1/1/2012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31/12/2012 </a:t>
            </a:r>
            <a:r>
              <a:rPr lang="it-IT" sz="1200" i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2181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467544" y="386557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6">
                <a:lumMod val="50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medio di attesa in lista:</a:t>
            </a:r>
          </a:p>
          <a:p>
            <a:pPr algn="ctr"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084102" y="3755516"/>
            <a:ext cx="2919946" cy="659335"/>
          </a:xfrm>
          <a:prstGeom prst="roundRect">
            <a:avLst/>
          </a:prstGeom>
          <a:solidFill>
            <a:srgbClr val="E8C7A6"/>
          </a:solidFill>
          <a:ln>
            <a:solidFill>
              <a:srgbClr val="984807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dirty="0" smtClean="0">
                <a:solidFill>
                  <a:srgbClr val="984807"/>
                </a:solidFill>
              </a:rPr>
              <a:t>Pazienti ancora </a:t>
            </a:r>
            <a:r>
              <a:rPr lang="it-IT" sz="1200" b="1" dirty="0">
                <a:solidFill>
                  <a:srgbClr val="984807"/>
                </a:solidFill>
              </a:rPr>
              <a:t>iscritti al </a:t>
            </a:r>
            <a:r>
              <a:rPr lang="it-IT" sz="1200" b="1" dirty="0" smtClean="0">
                <a:solidFill>
                  <a:srgbClr val="984807"/>
                </a:solidFill>
              </a:rPr>
              <a:t>31/12/2012</a:t>
            </a:r>
            <a:endParaRPr lang="it-IT" sz="1200" dirty="0">
              <a:solidFill>
                <a:srgbClr val="984807"/>
              </a:solidFill>
            </a:endParaRPr>
          </a:p>
          <a:p>
            <a:pPr algn="ctr">
              <a:defRPr/>
            </a:pPr>
            <a:r>
              <a:rPr lang="it-IT" sz="1200" dirty="0">
                <a:solidFill>
                  <a:srgbClr val="984807"/>
                </a:solidFill>
              </a:rPr>
              <a:t> </a:t>
            </a:r>
            <a:r>
              <a:rPr lang="it-IT" sz="2400" b="1" dirty="0" smtClean="0">
                <a:solidFill>
                  <a:srgbClr val="984807"/>
                </a:solidFill>
              </a:rPr>
              <a:t>973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98480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313885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386358" y="3734210"/>
            <a:ext cx="1773598" cy="970563"/>
          </a:xfrm>
          <a:prstGeom prst="roundRect">
            <a:avLst/>
          </a:prstGeom>
          <a:ln w="63500">
            <a:solidFill>
              <a:srgbClr val="984807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dirty="0"/>
              <a:t> </a:t>
            </a:r>
            <a:r>
              <a:rPr lang="it-IT" sz="1100" b="1" i="1" dirty="0">
                <a:solidFill>
                  <a:schemeClr val="accent6">
                    <a:lumMod val="50000"/>
                  </a:schemeClr>
                </a:solidFill>
              </a:rPr>
              <a:t>Pazienti </a:t>
            </a:r>
            <a:r>
              <a:rPr lang="it-IT" sz="1100" b="1" i="1" dirty="0" smtClean="0">
                <a:solidFill>
                  <a:schemeClr val="accent6">
                    <a:lumMod val="50000"/>
                  </a:schemeClr>
                </a:solidFill>
              </a:rPr>
              <a:t>USCITI DI LISTA </a:t>
            </a:r>
            <a:r>
              <a:rPr lang="it-IT" sz="1100" b="1" i="1" dirty="0" smtClean="0">
                <a:solidFill>
                  <a:srgbClr val="984807"/>
                </a:solidFill>
              </a:rPr>
              <a:t>dal 1/1/2012 </a:t>
            </a:r>
            <a:r>
              <a:rPr lang="it-IT" sz="1100" b="1" i="1" dirty="0">
                <a:solidFill>
                  <a:srgbClr val="984807"/>
                </a:solidFill>
              </a:rPr>
              <a:t>al </a:t>
            </a:r>
            <a:r>
              <a:rPr lang="it-IT" sz="1100" b="1" i="1" dirty="0" smtClean="0">
                <a:solidFill>
                  <a:srgbClr val="984807"/>
                </a:solidFill>
              </a:rPr>
              <a:t>31/12/2012</a:t>
            </a:r>
            <a:r>
              <a:rPr lang="it-IT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1208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369370" y="5586958"/>
            <a:ext cx="3492532" cy="827469"/>
          </a:xfrm>
          <a:prstGeom prst="foldedCorner">
            <a:avLst/>
          </a:prstGeom>
          <a:ln w="12700">
            <a:solidFill>
              <a:schemeClr val="accent6">
                <a:lumMod val="50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media di attesa al trapianto: 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0,5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99,1%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ISLT: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45,2%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rgbClr val="984807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</a:rPr>
              <a:t>TRAPIANTI: 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</a:rPr>
              <a:t>986</a:t>
            </a:r>
            <a:endParaRPr lang="it-IT" sz="32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897113" y="6167214"/>
            <a:ext cx="1789687" cy="309640"/>
          </a:xfrm>
          <a:prstGeom prst="foldedCorner">
            <a:avLst/>
          </a:prstGeom>
          <a:ln w="12700">
            <a:solidFill>
              <a:schemeClr val="accent6">
                <a:lumMod val="50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8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,0%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87587" y="5729174"/>
            <a:ext cx="1465837" cy="435648"/>
          </a:xfrm>
          <a:prstGeom prst="roundRect">
            <a:avLst/>
          </a:prstGeom>
          <a:ln w="38100">
            <a:solidFill>
              <a:srgbClr val="984807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/>
              <a:t> </a:t>
            </a: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</a:rPr>
              <a:t>DECESSI</a:t>
            </a:r>
            <a:r>
              <a:rPr lang="it-IT" sz="120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174</a:t>
            </a:r>
            <a:endParaRPr lang="it-IT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6" y="5236399"/>
            <a:ext cx="1597776" cy="351168"/>
          </a:xfrm>
          <a:prstGeom prst="roundRect">
            <a:avLst/>
          </a:prstGeom>
          <a:ln w="25400">
            <a:solidFill>
              <a:srgbClr val="984807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</a:rPr>
              <a:t>Altra causa: 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</a:rPr>
              <a:t>48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rgbClr val="9848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rgbClr val="98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rgbClr val="9848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rgbClr val="9848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4" name="Rettangolo arrotondato 23"/>
          <p:cNvSpPr>
            <a:spLocks noChangeArrowheads="1"/>
          </p:cNvSpPr>
          <p:nvPr/>
        </p:nvSpPr>
        <p:spPr bwMode="auto">
          <a:xfrm>
            <a:off x="107505" y="1268760"/>
            <a:ext cx="1584176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Fegato</a:t>
            </a:r>
            <a:endParaRPr lang="it-IT" sz="2800" dirty="0"/>
          </a:p>
        </p:txBody>
      </p:sp>
      <p:grpSp>
        <p:nvGrpSpPr>
          <p:cNvPr id="27" name="Gruppo 26"/>
          <p:cNvGrpSpPr/>
          <p:nvPr/>
        </p:nvGrpSpPr>
        <p:grpSpPr>
          <a:xfrm>
            <a:off x="2267744" y="1340768"/>
            <a:ext cx="2304256" cy="1176883"/>
            <a:chOff x="2267744" y="1340768"/>
            <a:chExt cx="2304256" cy="117688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2832386" y="778037"/>
              <a:ext cx="1176882" cy="2302346"/>
            </a:xfrm>
            <a:prstGeom prst="homePlate">
              <a:avLst/>
            </a:prstGeom>
            <a:solidFill>
              <a:srgbClr val="E8C7A6"/>
            </a:solidFill>
            <a:ln>
              <a:solidFill>
                <a:srgbClr val="984807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i="1" u="none" dirty="0" smtClean="0">
                <a:solidFill>
                  <a:srgbClr val="984807"/>
                </a:solidFill>
              </a:endParaRP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2267744" y="1340768"/>
              <a:ext cx="2232248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rgbClr val="984807"/>
                  </a:solidFill>
                </a:rPr>
                <a:t>Pazienti iscritti  al  1/12/2012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rgbClr val="984807"/>
                  </a:solidFill>
                </a:rPr>
                <a:t>995</a:t>
              </a:r>
              <a:endParaRPr lang="it-IT" sz="2400" dirty="0"/>
            </a:p>
          </p:txBody>
        </p:sp>
      </p:grpSp>
      <p:grpSp>
        <p:nvGrpSpPr>
          <p:cNvPr id="43" name="Gruppo 42"/>
          <p:cNvGrpSpPr/>
          <p:nvPr/>
        </p:nvGrpSpPr>
        <p:grpSpPr>
          <a:xfrm>
            <a:off x="5004048" y="1340768"/>
            <a:ext cx="2376264" cy="1176880"/>
            <a:chOff x="5004048" y="1340768"/>
            <a:chExt cx="2376264" cy="117688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603739" y="885092"/>
              <a:ext cx="1176880" cy="2088232"/>
            </a:xfrm>
            <a:prstGeom prst="homePlate">
              <a:avLst/>
            </a:prstGeom>
            <a:solidFill>
              <a:srgbClr val="E8C7A6"/>
            </a:solidFill>
            <a:ln>
              <a:solidFill>
                <a:srgbClr val="984807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dirty="0">
                <a:solidFill>
                  <a:srgbClr val="984807"/>
                </a:solidFill>
              </a:endParaRPr>
            </a:p>
          </p:txBody>
        </p:sp>
        <p:sp>
          <p:nvSpPr>
            <p:cNvPr id="38" name="Rettangolo 37"/>
            <p:cNvSpPr/>
            <p:nvPr/>
          </p:nvSpPr>
          <p:spPr>
            <a:xfrm>
              <a:off x="5004048" y="1340768"/>
              <a:ext cx="237626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rgbClr val="984807"/>
                  </a:solidFill>
                </a:rPr>
                <a:t>Ingressi in lista nel periodo dal 1/1/2012 al 31/12/2012</a:t>
              </a:r>
            </a:p>
            <a:p>
              <a:pPr algn="ctr">
                <a:defRPr/>
              </a:pPr>
              <a:r>
                <a:rPr lang="it-IT" sz="400" b="1" i="1" dirty="0" smtClean="0">
                  <a:solidFill>
                    <a:srgbClr val="984807"/>
                  </a:solidFill>
                </a:rPr>
                <a:t> </a:t>
              </a:r>
              <a:endParaRPr lang="it-IT" sz="3600" b="1" i="1" dirty="0" smtClean="0">
                <a:solidFill>
                  <a:srgbClr val="984807"/>
                </a:solidFill>
              </a:endParaRPr>
            </a:p>
            <a:p>
              <a:pPr algn="ctr">
                <a:defRPr/>
              </a:pPr>
              <a:r>
                <a:rPr lang="it-IT" sz="2400" b="1" dirty="0" smtClean="0">
                  <a:solidFill>
                    <a:srgbClr val="984807"/>
                  </a:solidFill>
                </a:rPr>
                <a:t>1189</a:t>
              </a:r>
              <a:endParaRPr lang="it-IT" sz="2400" b="1" dirty="0">
                <a:solidFill>
                  <a:srgbClr val="98480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4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/>
              <a:t>Flussi Lista di attesa </a:t>
            </a:r>
            <a:r>
              <a:rPr lang="it-IT" sz="3200" b="1" u="none" dirty="0" smtClean="0"/>
              <a:t>1/</a:t>
            </a:r>
            <a:r>
              <a:rPr lang="it-IT" sz="3200" b="1" dirty="0" smtClean="0"/>
              <a:t>1</a:t>
            </a:r>
            <a:r>
              <a:rPr lang="it-IT" sz="3200" b="1" u="none" dirty="0" smtClean="0"/>
              <a:t>/2012 </a:t>
            </a:r>
            <a:r>
              <a:rPr lang="it-IT" sz="3200" b="1" u="none" dirty="0"/>
              <a:t>– </a:t>
            </a:r>
            <a:r>
              <a:rPr lang="it-IT" sz="3200" b="1" u="none" dirty="0" smtClean="0"/>
              <a:t>31/12/2012</a:t>
            </a:r>
            <a:endParaRPr lang="it-IT" sz="3200" b="1" u="none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TOTALE PAZIENTI nel periodo </a:t>
            </a:r>
            <a:r>
              <a:rPr lang="it-IT" sz="1200" b="1" i="1" dirty="0">
                <a:solidFill>
                  <a:schemeClr val="bg1"/>
                </a:solidFill>
              </a:rPr>
              <a:t>dal </a:t>
            </a:r>
            <a:r>
              <a:rPr lang="it-IT" sz="1200" b="1" i="1" dirty="0" smtClean="0">
                <a:solidFill>
                  <a:schemeClr val="bg1"/>
                </a:solidFill>
              </a:rPr>
              <a:t>1/1/2012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31/12/2012</a:t>
            </a:r>
            <a:endParaRPr lang="it-IT" sz="1200" b="1" i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 </a:t>
            </a:r>
            <a:r>
              <a:rPr lang="it-IT" sz="1200" i="1" dirty="0" smtClean="0">
                <a:solidFill>
                  <a:schemeClr val="bg1"/>
                </a:solidFill>
              </a:rPr>
              <a:t> </a:t>
            </a:r>
            <a:r>
              <a:rPr lang="it-IT" sz="2400" b="1" i="1" dirty="0" smtClean="0">
                <a:solidFill>
                  <a:schemeClr val="bg1"/>
                </a:solidFill>
              </a:rPr>
              <a:t>1096</a:t>
            </a:r>
            <a:endParaRPr lang="it-IT" sz="2400" b="1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456708" y="386557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rgbClr val="FF0000"/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medio di attesa in lista:</a:t>
            </a:r>
          </a:p>
          <a:p>
            <a:pPr algn="ctr"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2,5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084102" y="3722549"/>
            <a:ext cx="2919946" cy="7252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dirty="0" smtClean="0">
                <a:solidFill>
                  <a:srgbClr val="C00000"/>
                </a:solidFill>
              </a:rPr>
              <a:t>Pazienti ancora iscritti al 31/12/2012</a:t>
            </a:r>
            <a:endParaRPr lang="it-IT" sz="1200" b="1" i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it-IT" sz="2400" b="1" dirty="0" smtClean="0">
                <a:solidFill>
                  <a:srgbClr val="C00000"/>
                </a:solidFill>
              </a:rPr>
              <a:t>707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385893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195736" y="5586958"/>
            <a:ext cx="3492532" cy="827469"/>
          </a:xfrm>
          <a:prstGeom prst="foldedCorner">
            <a:avLst/>
          </a:prstGeom>
          <a:ln w="12700">
            <a:solidFill>
              <a:srgbClr val="FF0000"/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media di attesa al trapianto: 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0,8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32,7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%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ISLT: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21,1%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rgbClr val="C00000"/>
                </a:solidFill>
              </a:rPr>
              <a:t>TRAPIANTI: </a:t>
            </a:r>
            <a:r>
              <a:rPr lang="it-IT" sz="2000" b="1" dirty="0" smtClean="0">
                <a:solidFill>
                  <a:srgbClr val="C00000"/>
                </a:solidFill>
              </a:rPr>
              <a:t>231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906638" y="6148164"/>
            <a:ext cx="1789687" cy="309640"/>
          </a:xfrm>
          <a:prstGeom prst="foldedCorner">
            <a:avLst/>
          </a:prstGeom>
          <a:ln w="12700">
            <a:solidFill>
              <a:srgbClr val="FF0000"/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9,4%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72224" y="5734296"/>
            <a:ext cx="1529910" cy="435648"/>
          </a:xfrm>
          <a:prstGeom prst="roundRect">
            <a:avLst/>
          </a:prstGeom>
          <a:ln w="38100"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/>
              <a:t>  </a:t>
            </a:r>
            <a:r>
              <a:rPr lang="it-IT" sz="1400" b="1" dirty="0">
                <a:solidFill>
                  <a:srgbClr val="C00000"/>
                </a:solidFill>
              </a:rPr>
              <a:t>DECESSI: </a:t>
            </a:r>
            <a:r>
              <a:rPr lang="it-IT" sz="2000" b="1" dirty="0" smtClean="0">
                <a:solidFill>
                  <a:srgbClr val="C00000"/>
                </a:solidFill>
              </a:rPr>
              <a:t>103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6" y="5252361"/>
            <a:ext cx="1595544" cy="319244"/>
          </a:xfrm>
          <a:prstGeom prst="roundRect">
            <a:avLst/>
          </a:prstGeom>
          <a:ln w="25400"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/>
              <a:t> </a:t>
            </a:r>
            <a:r>
              <a:rPr lang="it-IT" sz="1400" b="1" dirty="0">
                <a:solidFill>
                  <a:srgbClr val="C00000"/>
                </a:solidFill>
              </a:rPr>
              <a:t>Altra causa: </a:t>
            </a:r>
            <a:r>
              <a:rPr lang="it-IT" sz="2000" b="1" dirty="0" smtClean="0">
                <a:solidFill>
                  <a:srgbClr val="C00000"/>
                </a:solidFill>
              </a:rPr>
              <a:t>55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2" name="Rettangolo arrotondato 21"/>
          <p:cNvSpPr>
            <a:spLocks noChangeArrowheads="1"/>
          </p:cNvSpPr>
          <p:nvPr/>
        </p:nvSpPr>
        <p:spPr bwMode="auto">
          <a:xfrm>
            <a:off x="107505" y="1268760"/>
            <a:ext cx="1584176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Cuore</a:t>
            </a:r>
            <a:endParaRPr lang="it-IT" sz="2800" dirty="0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433983" y="3715160"/>
            <a:ext cx="1773598" cy="970563"/>
          </a:xfrm>
          <a:prstGeom prst="roundRect">
            <a:avLst/>
          </a:prstGeom>
          <a:ln w="63500"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dirty="0"/>
              <a:t> </a:t>
            </a:r>
            <a:r>
              <a:rPr lang="it-IT" sz="1100" b="1" i="1" dirty="0">
                <a:solidFill>
                  <a:srgbClr val="C00000"/>
                </a:solidFill>
              </a:rPr>
              <a:t>Pazienti </a:t>
            </a:r>
            <a:r>
              <a:rPr lang="it-IT" sz="1100" b="1" i="1" dirty="0" smtClean="0">
                <a:solidFill>
                  <a:srgbClr val="C00000"/>
                </a:solidFill>
              </a:rPr>
              <a:t>USCITI DI LISTA dal 1/1/2012 </a:t>
            </a:r>
            <a:r>
              <a:rPr lang="it-IT" sz="1100" b="1" i="1" dirty="0">
                <a:solidFill>
                  <a:srgbClr val="C00000"/>
                </a:solidFill>
              </a:rPr>
              <a:t>al </a:t>
            </a:r>
            <a:r>
              <a:rPr lang="it-IT" sz="1100" b="1" i="1" dirty="0" smtClean="0">
                <a:solidFill>
                  <a:srgbClr val="C00000"/>
                </a:solidFill>
              </a:rPr>
              <a:t>31/12/2012</a:t>
            </a:r>
            <a:r>
              <a:rPr lang="it-IT" sz="1100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rgbClr val="C00000"/>
                </a:solidFill>
              </a:rPr>
              <a:t>389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42" name="Gruppo 41"/>
          <p:cNvGrpSpPr/>
          <p:nvPr/>
        </p:nvGrpSpPr>
        <p:grpSpPr>
          <a:xfrm>
            <a:off x="2195736" y="1340769"/>
            <a:ext cx="2592287" cy="1176881"/>
            <a:chOff x="2195736" y="1340769"/>
            <a:chExt cx="2592287" cy="1176881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2903439" y="633066"/>
              <a:ext cx="1176881" cy="2592287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2411760" y="1412776"/>
              <a:ext cx="2301398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rgbClr val="C00000"/>
                  </a:solidFill>
                </a:rPr>
                <a:t>Pazienti iscritti  al  1/12/2012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rgbClr val="C00000"/>
                  </a:solidFill>
                </a:rPr>
                <a:t>707</a:t>
              </a:r>
              <a:endParaRPr lang="it-IT" sz="2400" dirty="0"/>
            </a:p>
          </p:txBody>
        </p:sp>
      </p:grpSp>
      <p:grpSp>
        <p:nvGrpSpPr>
          <p:cNvPr id="38" name="Gruppo 37"/>
          <p:cNvGrpSpPr/>
          <p:nvPr/>
        </p:nvGrpSpPr>
        <p:grpSpPr>
          <a:xfrm>
            <a:off x="5292080" y="1340770"/>
            <a:ext cx="2088232" cy="1176878"/>
            <a:chOff x="5292080" y="1340770"/>
            <a:chExt cx="2088232" cy="1176878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779315" y="916651"/>
              <a:ext cx="1176878" cy="2025115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5292080" y="1412776"/>
              <a:ext cx="20882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rgbClr val="C00000"/>
                  </a:solidFill>
                </a:rPr>
                <a:t>Ingressi in lista nel periodo dal 1/1/2012 al 31/12/2012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rgbClr val="C00000"/>
                  </a:solidFill>
                </a:rPr>
                <a:t>389</a:t>
              </a:r>
              <a:endParaRPr lang="it-IT" sz="2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7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/>
              <a:t>Flussi Lista di attesa </a:t>
            </a:r>
            <a:r>
              <a:rPr lang="it-IT" sz="3200" b="1" u="none" dirty="0" smtClean="0"/>
              <a:t>1/</a:t>
            </a:r>
            <a:r>
              <a:rPr lang="it-IT" sz="3200" b="1" dirty="0" smtClean="0"/>
              <a:t>1</a:t>
            </a:r>
            <a:r>
              <a:rPr lang="it-IT" sz="3200" b="1" u="none" dirty="0" smtClean="0"/>
              <a:t>/2012 </a:t>
            </a:r>
            <a:r>
              <a:rPr lang="it-IT" sz="3200" b="1" u="none" dirty="0"/>
              <a:t>– </a:t>
            </a:r>
            <a:r>
              <a:rPr lang="it-IT" sz="3200" b="1" u="none" dirty="0" smtClean="0"/>
              <a:t>31/12/2012</a:t>
            </a:r>
            <a:endParaRPr lang="it-IT" sz="3200" b="1" u="none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TOTALE PAZIENTI nel </a:t>
            </a:r>
            <a:r>
              <a:rPr lang="it-IT" sz="1200" b="1" i="1" dirty="0">
                <a:solidFill>
                  <a:schemeClr val="bg1"/>
                </a:solidFill>
              </a:rPr>
              <a:t>periodo</a:t>
            </a:r>
            <a:r>
              <a:rPr lang="it-IT" sz="1200" b="1" dirty="0">
                <a:solidFill>
                  <a:schemeClr val="bg1"/>
                </a:solidFill>
              </a:rPr>
              <a:t> </a:t>
            </a:r>
            <a:r>
              <a:rPr lang="it-IT" sz="1200" b="1" i="1" dirty="0">
                <a:solidFill>
                  <a:schemeClr val="bg1"/>
                </a:solidFill>
              </a:rPr>
              <a:t>dal </a:t>
            </a:r>
            <a:r>
              <a:rPr lang="it-IT" sz="1200" b="1" i="1" dirty="0" smtClean="0">
                <a:solidFill>
                  <a:schemeClr val="bg1"/>
                </a:solidFill>
              </a:rPr>
              <a:t>1/1/2012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31/12/2012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554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323528" y="386557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5">
                <a:lumMod val="75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medio di attesa in lista:</a:t>
            </a:r>
          </a:p>
          <a:p>
            <a:pPr algn="ctr"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1,9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940086" y="3722549"/>
            <a:ext cx="2919946" cy="72526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solidFill>
                  <a:schemeClr val="accent5">
                    <a:lumMod val="75000"/>
                  </a:schemeClr>
                </a:solidFill>
              </a:rPr>
              <a:t>Pazienti iscritti al </a:t>
            </a:r>
            <a:r>
              <a:rPr lang="it-IT" sz="1200" b="1" i="1" dirty="0" smtClean="0">
                <a:solidFill>
                  <a:schemeClr val="accent5">
                    <a:lumMod val="75000"/>
                  </a:schemeClr>
                </a:solidFill>
              </a:rPr>
              <a:t>31/12/2012</a:t>
            </a:r>
            <a:endParaRPr lang="it-IT" sz="1200" i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360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241877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386358" y="3734210"/>
            <a:ext cx="1773598" cy="970563"/>
          </a:xfrm>
          <a:prstGeom prst="roundRect">
            <a:avLst/>
          </a:prstGeom>
          <a:ln w="635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dirty="0">
                <a:solidFill>
                  <a:srgbClr val="C00000"/>
                </a:solidFill>
              </a:rPr>
              <a:t> </a:t>
            </a:r>
            <a:r>
              <a:rPr lang="it-IT" sz="1100" b="1" i="1" dirty="0"/>
              <a:t> </a:t>
            </a:r>
            <a:r>
              <a:rPr lang="it-IT" sz="1100" b="1" i="1" dirty="0">
                <a:solidFill>
                  <a:schemeClr val="accent5">
                    <a:lumMod val="75000"/>
                  </a:schemeClr>
                </a:solidFill>
              </a:rPr>
              <a:t>Pazienti </a:t>
            </a:r>
            <a:r>
              <a:rPr lang="it-IT" sz="1100" b="1" i="1" dirty="0" smtClean="0">
                <a:solidFill>
                  <a:schemeClr val="accent5">
                    <a:lumMod val="75000"/>
                  </a:schemeClr>
                </a:solidFill>
              </a:rPr>
              <a:t>USCITI DI LISTA </a:t>
            </a:r>
            <a:r>
              <a:rPr lang="it-IT" sz="1100" b="1" i="1" dirty="0">
                <a:solidFill>
                  <a:schemeClr val="accent5">
                    <a:lumMod val="75000"/>
                  </a:schemeClr>
                </a:solidFill>
              </a:rPr>
              <a:t>nel periodo dal </a:t>
            </a:r>
            <a:r>
              <a:rPr lang="it-IT" sz="1100" b="1" i="1" dirty="0" smtClean="0">
                <a:solidFill>
                  <a:schemeClr val="accent5">
                    <a:lumMod val="75000"/>
                  </a:schemeClr>
                </a:solidFill>
              </a:rPr>
              <a:t>1/1/2012 </a:t>
            </a:r>
            <a:r>
              <a:rPr lang="it-IT" sz="1100" b="1" i="1" dirty="0">
                <a:solidFill>
                  <a:schemeClr val="accent5">
                    <a:lumMod val="75000"/>
                  </a:schemeClr>
                </a:solidFill>
              </a:rPr>
              <a:t>al </a:t>
            </a:r>
            <a:r>
              <a:rPr lang="it-IT" sz="1100" b="1" i="1" dirty="0" smtClean="0">
                <a:solidFill>
                  <a:schemeClr val="accent5">
                    <a:lumMod val="75000"/>
                  </a:schemeClr>
                </a:solidFill>
              </a:rPr>
              <a:t>31/12/2012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194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051720" y="5586958"/>
            <a:ext cx="3492532" cy="827469"/>
          </a:xfrm>
          <a:prstGeom prst="foldedCorner">
            <a:avLst/>
          </a:prstGeom>
          <a:ln w="127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media di attesa al trapianto: 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33%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20,6%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chemeClr val="accent5">
                    <a:lumMod val="75000"/>
                  </a:schemeClr>
                </a:solidFill>
              </a:rPr>
              <a:t>TRAPIANTI: </a:t>
            </a: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</a:rPr>
              <a:t>114</a:t>
            </a:r>
            <a:endParaRPr lang="it-IT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7030785" y="6129114"/>
            <a:ext cx="1789687" cy="309640"/>
          </a:xfrm>
          <a:prstGeom prst="foldedCorner">
            <a:avLst/>
          </a:prstGeom>
          <a:ln w="127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13,9%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72224" y="5735048"/>
            <a:ext cx="1529910" cy="396044"/>
          </a:xfrm>
          <a:prstGeom prst="roundRect">
            <a:avLst/>
          </a:prstGeom>
          <a:ln w="381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/>
              <a:t> </a:t>
            </a:r>
            <a:r>
              <a:rPr lang="it-IT" sz="1400" b="1" dirty="0">
                <a:solidFill>
                  <a:schemeClr val="accent5">
                    <a:lumMod val="75000"/>
                  </a:schemeClr>
                </a:solidFill>
              </a:rPr>
              <a:t>DECESSI: 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7</a:t>
            </a: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</a:rPr>
              <a:t>7</a:t>
            </a:r>
            <a:endParaRPr lang="it-IT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6" y="5252361"/>
            <a:ext cx="1595544" cy="319244"/>
          </a:xfrm>
          <a:prstGeom prst="roundRect">
            <a:avLst/>
          </a:prstGeom>
          <a:ln w="254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/>
              <a:t>  </a:t>
            </a:r>
            <a:r>
              <a:rPr lang="it-IT" sz="1400" b="1" dirty="0">
                <a:solidFill>
                  <a:schemeClr val="accent5">
                    <a:lumMod val="75000"/>
                  </a:schemeClr>
                </a:solidFill>
              </a:rPr>
              <a:t>Altra causa: 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4" name="Rettangolo arrotondato 23"/>
          <p:cNvSpPr>
            <a:spLocks noChangeArrowheads="1"/>
          </p:cNvSpPr>
          <p:nvPr/>
        </p:nvSpPr>
        <p:spPr bwMode="auto">
          <a:xfrm>
            <a:off x="107505" y="1268760"/>
            <a:ext cx="1584176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Polmone</a:t>
            </a:r>
            <a:endParaRPr lang="it-IT" sz="2800" dirty="0"/>
          </a:p>
        </p:txBody>
      </p:sp>
      <p:grpSp>
        <p:nvGrpSpPr>
          <p:cNvPr id="27" name="Gruppo 26"/>
          <p:cNvGrpSpPr/>
          <p:nvPr/>
        </p:nvGrpSpPr>
        <p:grpSpPr>
          <a:xfrm>
            <a:off x="2267744" y="1340768"/>
            <a:ext cx="2232248" cy="1176882"/>
            <a:chOff x="2267744" y="1340768"/>
            <a:chExt cx="2232248" cy="1176882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2795427" y="813085"/>
              <a:ext cx="1176882" cy="2232248"/>
            </a:xfrm>
            <a:prstGeom prst="homePlat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i="1" dirty="0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2483768" y="1412776"/>
              <a:ext cx="1800200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Pazienti iscritti  al  1/12/2012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346</a:t>
              </a:r>
              <a:endParaRPr lang="it-IT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5004048" y="1340770"/>
            <a:ext cx="2376264" cy="1176878"/>
            <a:chOff x="5004048" y="1340770"/>
            <a:chExt cx="2376264" cy="1176878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574093" y="914741"/>
              <a:ext cx="1176878" cy="2028935"/>
            </a:xfrm>
            <a:prstGeom prst="homePlat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004048" y="1445875"/>
              <a:ext cx="23762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Ingressi in lista nel periodo dal 1/1/2012 al 31/12/2012 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208</a:t>
              </a:r>
              <a:endParaRPr lang="it-IT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82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/>
              <a:t>Flussi Lista di attesa </a:t>
            </a:r>
            <a:r>
              <a:rPr lang="it-IT" sz="3200" b="1" u="none" dirty="0" smtClean="0"/>
              <a:t>1/</a:t>
            </a:r>
            <a:r>
              <a:rPr lang="it-IT" sz="3200" b="1" dirty="0" smtClean="0"/>
              <a:t>1</a:t>
            </a:r>
            <a:r>
              <a:rPr lang="it-IT" sz="3200" b="1" u="none" dirty="0" smtClean="0"/>
              <a:t>/2012 </a:t>
            </a:r>
            <a:r>
              <a:rPr lang="it-IT" sz="3200" b="1" u="none" dirty="0"/>
              <a:t>– </a:t>
            </a:r>
            <a:r>
              <a:rPr lang="it-IT" sz="3200" b="1" u="none" dirty="0" smtClean="0"/>
              <a:t>31/12/2012</a:t>
            </a:r>
            <a:endParaRPr lang="it-IT" sz="3200" b="1" u="none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TOTALE PAZIENTI nel </a:t>
            </a:r>
            <a:r>
              <a:rPr lang="it-IT" sz="1200" b="1" i="1" dirty="0">
                <a:solidFill>
                  <a:schemeClr val="bg1"/>
                </a:solidFill>
              </a:rPr>
              <a:t>periodo</a:t>
            </a:r>
            <a:r>
              <a:rPr lang="it-IT" sz="1200" b="1" dirty="0">
                <a:solidFill>
                  <a:schemeClr val="bg1"/>
                </a:solidFill>
              </a:rPr>
              <a:t> </a:t>
            </a:r>
            <a:r>
              <a:rPr lang="it-IT" sz="1200" b="1" i="1" dirty="0">
                <a:solidFill>
                  <a:schemeClr val="bg1"/>
                </a:solidFill>
              </a:rPr>
              <a:t>dal </a:t>
            </a:r>
            <a:r>
              <a:rPr lang="it-IT" sz="1200" b="1" i="1" dirty="0" smtClean="0">
                <a:solidFill>
                  <a:schemeClr val="bg1"/>
                </a:solidFill>
              </a:rPr>
              <a:t>1/1/2012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31/12/2012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324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384700" y="3937587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6">
                <a:lumMod val="75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medio di attesa in lista:</a:t>
            </a:r>
          </a:p>
          <a:p>
            <a:pPr algn="ctr"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2,9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012094" y="3722549"/>
            <a:ext cx="2919946" cy="72526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solidFill>
                  <a:schemeClr val="accent6">
                    <a:lumMod val="75000"/>
                  </a:schemeClr>
                </a:solidFill>
              </a:rPr>
              <a:t>Pazienti iscritti al </a:t>
            </a:r>
            <a:r>
              <a:rPr lang="it-IT" sz="1200" b="1" i="1" dirty="0" smtClean="0">
                <a:solidFill>
                  <a:schemeClr val="accent6">
                    <a:lumMod val="75000"/>
                  </a:schemeClr>
                </a:solidFill>
              </a:rPr>
              <a:t>31/12/2012</a:t>
            </a:r>
            <a:endParaRPr lang="it-IT" sz="1200" i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205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313885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386358" y="3734210"/>
            <a:ext cx="1773598" cy="970563"/>
          </a:xfrm>
          <a:prstGeom prst="roundRect">
            <a:avLst/>
          </a:prstGeom>
          <a:ln w="635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dirty="0">
                <a:solidFill>
                  <a:schemeClr val="accent6">
                    <a:lumMod val="75000"/>
                  </a:schemeClr>
                </a:solidFill>
              </a:rPr>
              <a:t>  Pazienti </a:t>
            </a:r>
            <a:r>
              <a:rPr lang="it-IT" sz="1100" b="1" i="1" dirty="0" smtClean="0">
                <a:solidFill>
                  <a:schemeClr val="accent6">
                    <a:lumMod val="75000"/>
                  </a:schemeClr>
                </a:solidFill>
              </a:rPr>
              <a:t>USCITI DI LISTA </a:t>
            </a:r>
            <a:r>
              <a:rPr lang="it-IT" sz="1100" b="1" i="1" dirty="0">
                <a:solidFill>
                  <a:schemeClr val="accent6">
                    <a:lumMod val="75000"/>
                  </a:schemeClr>
                </a:solidFill>
              </a:rPr>
              <a:t>nel periodo dal </a:t>
            </a:r>
            <a:r>
              <a:rPr lang="it-IT" sz="1100" b="1" i="1" dirty="0" smtClean="0">
                <a:solidFill>
                  <a:schemeClr val="accent6">
                    <a:lumMod val="75000"/>
                  </a:schemeClr>
                </a:solidFill>
              </a:rPr>
              <a:t>1/1/2012 </a:t>
            </a:r>
            <a:r>
              <a:rPr lang="it-IT" sz="1100" b="1" i="1" dirty="0">
                <a:solidFill>
                  <a:schemeClr val="accent6">
                    <a:lumMod val="75000"/>
                  </a:schemeClr>
                </a:solidFill>
              </a:rPr>
              <a:t>al </a:t>
            </a:r>
            <a:r>
              <a:rPr lang="it-IT" sz="1100" b="1" i="1" dirty="0" smtClean="0">
                <a:solidFill>
                  <a:schemeClr val="accent6">
                    <a:lumMod val="75000"/>
                  </a:schemeClr>
                </a:solidFill>
              </a:rPr>
              <a:t>31/12/2012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119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1907704" y="5586958"/>
            <a:ext cx="3492532" cy="827469"/>
          </a:xfrm>
          <a:prstGeom prst="foldedCorner">
            <a:avLst/>
          </a:prstGeom>
          <a:ln w="127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media di attesa al trapianto:  1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28,5%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20,7%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TRAPIANTI: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67</a:t>
            </a:r>
            <a:endParaRPr lang="it-IT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7102793" y="6129114"/>
            <a:ext cx="1789687" cy="309640"/>
          </a:xfrm>
          <a:prstGeom prst="foldedCorner">
            <a:avLst/>
          </a:prstGeom>
          <a:ln w="127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0,6%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72224" y="5706473"/>
            <a:ext cx="1529910" cy="39604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it-IT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it-IT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DECESSI</a:t>
            </a: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it-IT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6" y="5252361"/>
            <a:ext cx="1595544" cy="319244"/>
          </a:xfrm>
          <a:prstGeom prst="roundRect">
            <a:avLst/>
          </a:prstGeom>
          <a:ln w="254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  Altra causa: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50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2" name="Rettangolo arrotondato 21"/>
          <p:cNvSpPr>
            <a:spLocks noChangeArrowheads="1"/>
          </p:cNvSpPr>
          <p:nvPr/>
        </p:nvSpPr>
        <p:spPr bwMode="auto">
          <a:xfrm>
            <a:off x="107505" y="1268760"/>
            <a:ext cx="1584176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Pancreas</a:t>
            </a:r>
            <a:endParaRPr lang="it-IT" sz="28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448675" y="4133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grpSp>
        <p:nvGrpSpPr>
          <p:cNvPr id="38" name="Gruppo 37"/>
          <p:cNvGrpSpPr/>
          <p:nvPr/>
        </p:nvGrpSpPr>
        <p:grpSpPr>
          <a:xfrm>
            <a:off x="2195736" y="1340768"/>
            <a:ext cx="2448272" cy="1176883"/>
            <a:chOff x="2195736" y="1340768"/>
            <a:chExt cx="2448272" cy="117688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2832384" y="778036"/>
              <a:ext cx="1176883" cy="2302347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i="1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>
                <a:defRPr/>
              </a:pPr>
              <a:endParaRPr lang="it-IT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2195736" y="1527756"/>
              <a:ext cx="244827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chemeClr val="accent6">
                      <a:lumMod val="75000"/>
                    </a:schemeClr>
                  </a:solidFill>
                </a:rPr>
                <a:t>Pazienti iscritti  al  1/12/2012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235</a:t>
              </a:r>
              <a:endParaRPr lang="it-IT" sz="2400" dirty="0"/>
            </a:p>
          </p:txBody>
        </p:sp>
      </p:grpSp>
      <p:grpSp>
        <p:nvGrpSpPr>
          <p:cNvPr id="43" name="Gruppo 42"/>
          <p:cNvGrpSpPr/>
          <p:nvPr/>
        </p:nvGrpSpPr>
        <p:grpSpPr>
          <a:xfrm>
            <a:off x="5292080" y="1340770"/>
            <a:ext cx="1944216" cy="1176878"/>
            <a:chOff x="5292080" y="1340770"/>
            <a:chExt cx="1944216" cy="1176878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675749" y="957101"/>
              <a:ext cx="1176878" cy="1944216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>
                <a:defRPr/>
              </a:pPr>
              <a:endParaRPr lang="it-IT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5292080" y="1412776"/>
              <a:ext cx="1944216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chemeClr val="accent6">
                      <a:lumMod val="75000"/>
                    </a:schemeClr>
                  </a:solidFill>
                </a:rPr>
                <a:t>Ingressi in lista nel periodo dal 1/1/2012 al 31/12/2012</a:t>
              </a:r>
              <a:r>
                <a:rPr lang="it-IT" sz="1400" b="1" i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89</a:t>
              </a:r>
              <a:endParaRPr lang="it-IT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557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n-lt"/>
              </a:rPr>
              <a:t>Attività di donazione  1992 </a:t>
            </a:r>
            <a:r>
              <a:rPr lang="it-IT" sz="3200" b="1" dirty="0" smtClean="0">
                <a:latin typeface="+mn-lt"/>
              </a:rPr>
              <a:t>– 2013*</a:t>
            </a:r>
            <a:endParaRPr lang="it-IT" sz="3200" b="1" dirty="0">
              <a:latin typeface="+mn-lt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31768" y="1285860"/>
            <a:ext cx="3340100" cy="469900"/>
            <a:chOff x="216" y="911"/>
            <a:chExt cx="3256" cy="296"/>
          </a:xfrm>
          <a:noFill/>
        </p:grpSpPr>
        <p:sp>
          <p:nvSpPr>
            <p:cNvPr id="4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PMP Donatori Utilizzati</a:t>
              </a:r>
            </a:p>
          </p:txBody>
        </p:sp>
        <p:sp>
          <p:nvSpPr>
            <p:cNvPr id="5" name="Rettangolo arrotondato 4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2888" y="6581775"/>
            <a:ext cx="1814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FONTE DATI: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Dati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Reports</a:t>
            </a:r>
            <a:endParaRPr lang="it-IT" sz="1200" b="1" i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7962873"/>
              </p:ext>
            </p:extLst>
          </p:nvPr>
        </p:nvGraphicFramePr>
        <p:xfrm>
          <a:off x="971600" y="2132856"/>
          <a:ext cx="7200799" cy="41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 1992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– 2013*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18433" y="1285860"/>
            <a:ext cx="3353435" cy="469900"/>
            <a:chOff x="249" y="911"/>
            <a:chExt cx="3269" cy="296"/>
          </a:xfrm>
          <a:noFill/>
        </p:grpSpPr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262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 </a:t>
              </a:r>
              <a:r>
                <a:rPr lang="it-IT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Donatori Utilizzati</a:t>
              </a:r>
            </a:p>
          </p:txBody>
        </p:sp>
        <p:sp>
          <p:nvSpPr>
            <p:cNvPr id="6" name="Rettangolo arrotondato 5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9512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974970"/>
              </p:ext>
            </p:extLst>
          </p:nvPr>
        </p:nvGraphicFramePr>
        <p:xfrm>
          <a:off x="899592" y="1988840"/>
          <a:ext cx="7272808" cy="4387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924325"/>
              </p:ext>
            </p:extLst>
          </p:nvPr>
        </p:nvGraphicFramePr>
        <p:xfrm>
          <a:off x="395536" y="1429321"/>
          <a:ext cx="8136904" cy="513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2012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2013*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0" y="1196752"/>
            <a:ext cx="5076056" cy="469900"/>
            <a:chOff x="216" y="911"/>
            <a:chExt cx="3256" cy="296"/>
          </a:xfrm>
          <a:noFill/>
        </p:grpSpPr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Decessi con accertamento neurologico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2" name="Rettangolo arrotondato 11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273677"/>
              </p:ext>
            </p:extLst>
          </p:nvPr>
        </p:nvGraphicFramePr>
        <p:xfrm>
          <a:off x="395536" y="1413223"/>
          <a:ext cx="8103269" cy="51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72877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2012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2013*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0" y="1196752"/>
            <a:ext cx="5076056" cy="469900"/>
            <a:chOff x="216" y="911"/>
            <a:chExt cx="3256" cy="296"/>
          </a:xfrm>
          <a:noFill/>
        </p:grpSpPr>
        <p:sp>
          <p:nvSpPr>
            <p:cNvPr id="11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PMP 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Decessi con accertamento neurologico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2" name="Rettangolo arrotondato 11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544258"/>
              </p:ext>
            </p:extLst>
          </p:nvPr>
        </p:nvGraphicFramePr>
        <p:xfrm>
          <a:off x="251519" y="1268760"/>
          <a:ext cx="8064897" cy="51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89247" y="1246065"/>
            <a:ext cx="3125431" cy="468423"/>
            <a:chOff x="303" y="977"/>
            <a:chExt cx="3256" cy="318"/>
          </a:xfrm>
          <a:noFill/>
        </p:grpSpPr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303" y="977"/>
              <a:ext cx="3256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Donatori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" name="Rettangolo arrotondato 5"/>
            <p:cNvSpPr>
              <a:spLocks noChangeArrowheads="1"/>
            </p:cNvSpPr>
            <p:nvPr/>
          </p:nvSpPr>
          <p:spPr bwMode="auto">
            <a:xfrm>
              <a:off x="355" y="999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2012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2013*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09384"/>
              </p:ext>
            </p:extLst>
          </p:nvPr>
        </p:nvGraphicFramePr>
        <p:xfrm>
          <a:off x="323528" y="1588987"/>
          <a:ext cx="7959253" cy="4936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89247" y="1246065"/>
            <a:ext cx="3482514" cy="468423"/>
            <a:chOff x="303" y="977"/>
            <a:chExt cx="3628" cy="318"/>
          </a:xfrm>
          <a:noFill/>
        </p:grpSpPr>
        <p:sp>
          <p:nvSpPr>
            <p:cNvPr id="4" name="Text Box 22"/>
            <p:cNvSpPr txBox="1">
              <a:spLocks noChangeArrowheads="1"/>
            </p:cNvSpPr>
            <p:nvPr/>
          </p:nvSpPr>
          <p:spPr bwMode="auto">
            <a:xfrm>
              <a:off x="303" y="977"/>
              <a:ext cx="3554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PMP Donatori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" name="Rettangolo arrotondato 4"/>
            <p:cNvSpPr>
              <a:spLocks noChangeArrowheads="1"/>
            </p:cNvSpPr>
            <p:nvPr/>
          </p:nvSpPr>
          <p:spPr bwMode="auto">
            <a:xfrm>
              <a:off x="355" y="999"/>
              <a:ext cx="3576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2012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2013*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8477</TotalTime>
  <Words>1170</Words>
  <Application>Microsoft Office PowerPoint</Application>
  <PresentationFormat>Presentazione su schermo (4:3)</PresentationFormat>
  <Paragraphs>252</Paragraphs>
  <Slides>35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Andrea Ricci</dc:creator>
  <cp:lastModifiedBy>Ricci Andrea</cp:lastModifiedBy>
  <cp:revision>769</cp:revision>
  <cp:lastPrinted>2012-10-29T15:20:36Z</cp:lastPrinted>
  <dcterms:created xsi:type="dcterms:W3CDTF">2010-02-26T10:22:50Z</dcterms:created>
  <dcterms:modified xsi:type="dcterms:W3CDTF">2013-06-18T14:20:53Z</dcterms:modified>
</cp:coreProperties>
</file>