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70" r:id="rId11"/>
    <p:sldId id="272" r:id="rId12"/>
    <p:sldId id="273" r:id="rId13"/>
    <p:sldId id="274" r:id="rId14"/>
    <p:sldId id="275" r:id="rId15"/>
    <p:sldId id="279" r:id="rId16"/>
    <p:sldId id="280" r:id="rId17"/>
    <p:sldId id="282" r:id="rId18"/>
    <p:sldId id="28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80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3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8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gi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gi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gi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gi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gif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gi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gi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gi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gi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gi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gi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gi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gi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6236" y="174087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DI DONAZIONE </a:t>
            </a:r>
          </a:p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CELLULE STAMINALI EMOPOIETICHE</a:t>
            </a:r>
          </a:p>
          <a:p>
            <a:pPr algn="ctr"/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7934" y="6597352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8" y="1196752"/>
            <a:ext cx="43100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884312" y="1919064"/>
            <a:ext cx="2895600" cy="3886200"/>
            <a:chOff x="914400" y="1371600"/>
            <a:chExt cx="2895600" cy="3886200"/>
          </a:xfrm>
        </p:grpSpPr>
        <p:sp>
          <p:nvSpPr>
            <p:cNvPr id="4" name="AutoShape 1220"/>
            <p:cNvSpPr>
              <a:spLocks noChangeArrowheads="1"/>
            </p:cNvSpPr>
            <p:nvPr/>
          </p:nvSpPr>
          <p:spPr bwMode="auto">
            <a:xfrm>
              <a:off x="1220788" y="1828800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" name="AutoShape 1221"/>
            <p:cNvSpPr>
              <a:spLocks noChangeArrowheads="1"/>
            </p:cNvSpPr>
            <p:nvPr/>
          </p:nvSpPr>
          <p:spPr bwMode="auto">
            <a:xfrm>
              <a:off x="914400" y="1600200"/>
              <a:ext cx="228600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AutoShape 1222"/>
            <p:cNvSpPr>
              <a:spLocks noChangeArrowheads="1"/>
            </p:cNvSpPr>
            <p:nvPr/>
          </p:nvSpPr>
          <p:spPr bwMode="auto">
            <a:xfrm>
              <a:off x="1446213" y="1371600"/>
              <a:ext cx="230187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AutoShape 1223"/>
            <p:cNvSpPr>
              <a:spLocks noChangeArrowheads="1"/>
            </p:cNvSpPr>
            <p:nvPr/>
          </p:nvSpPr>
          <p:spPr bwMode="auto">
            <a:xfrm>
              <a:off x="1601788" y="1449388"/>
              <a:ext cx="225425" cy="227012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AutoShape 1224"/>
            <p:cNvSpPr>
              <a:spLocks noChangeArrowheads="1"/>
            </p:cNvSpPr>
            <p:nvPr/>
          </p:nvSpPr>
          <p:spPr bwMode="auto">
            <a:xfrm>
              <a:off x="2133600" y="1449388"/>
              <a:ext cx="230188" cy="227012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AutoShape 1225"/>
            <p:cNvSpPr>
              <a:spLocks noChangeArrowheads="1"/>
            </p:cNvSpPr>
            <p:nvPr/>
          </p:nvSpPr>
          <p:spPr bwMode="auto">
            <a:xfrm>
              <a:off x="2286000" y="1371600"/>
              <a:ext cx="228600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AutoShape 1226"/>
            <p:cNvSpPr>
              <a:spLocks noChangeArrowheads="1"/>
            </p:cNvSpPr>
            <p:nvPr/>
          </p:nvSpPr>
          <p:spPr bwMode="auto">
            <a:xfrm>
              <a:off x="1982788" y="1828800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AutoShape 1227"/>
            <p:cNvSpPr>
              <a:spLocks noChangeArrowheads="1"/>
            </p:cNvSpPr>
            <p:nvPr/>
          </p:nvSpPr>
          <p:spPr bwMode="auto">
            <a:xfrm>
              <a:off x="1982788" y="2363788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AutoShape 1228"/>
            <p:cNvSpPr>
              <a:spLocks noChangeArrowheads="1"/>
            </p:cNvSpPr>
            <p:nvPr/>
          </p:nvSpPr>
          <p:spPr bwMode="auto">
            <a:xfrm>
              <a:off x="1752600" y="2286000"/>
              <a:ext cx="230188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AutoShape 1229"/>
            <p:cNvSpPr>
              <a:spLocks noChangeArrowheads="1"/>
            </p:cNvSpPr>
            <p:nvPr/>
          </p:nvSpPr>
          <p:spPr bwMode="auto">
            <a:xfrm>
              <a:off x="2667000" y="2438400"/>
              <a:ext cx="228600" cy="227013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AutoShape 1230"/>
            <p:cNvSpPr>
              <a:spLocks noChangeArrowheads="1"/>
            </p:cNvSpPr>
            <p:nvPr/>
          </p:nvSpPr>
          <p:spPr bwMode="auto">
            <a:xfrm>
              <a:off x="2363788" y="3048000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AutoShape 1231"/>
            <p:cNvSpPr>
              <a:spLocks noChangeArrowheads="1"/>
            </p:cNvSpPr>
            <p:nvPr/>
          </p:nvSpPr>
          <p:spPr bwMode="auto">
            <a:xfrm>
              <a:off x="2438400" y="3124200"/>
              <a:ext cx="228600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AutoShape 1232"/>
            <p:cNvSpPr>
              <a:spLocks noChangeArrowheads="1"/>
            </p:cNvSpPr>
            <p:nvPr/>
          </p:nvSpPr>
          <p:spPr bwMode="auto">
            <a:xfrm>
              <a:off x="2514600" y="2971800"/>
              <a:ext cx="230188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AutoShape 1233"/>
            <p:cNvSpPr>
              <a:spLocks noChangeArrowheads="1"/>
            </p:cNvSpPr>
            <p:nvPr/>
          </p:nvSpPr>
          <p:spPr bwMode="auto">
            <a:xfrm>
              <a:off x="3506788" y="3200400"/>
              <a:ext cx="225425" cy="228600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AutoShape 1234"/>
            <p:cNvSpPr>
              <a:spLocks noChangeArrowheads="1"/>
            </p:cNvSpPr>
            <p:nvPr/>
          </p:nvSpPr>
          <p:spPr bwMode="auto">
            <a:xfrm>
              <a:off x="3581400" y="4724400"/>
              <a:ext cx="228600" cy="227013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AutoShape 1235"/>
            <p:cNvSpPr>
              <a:spLocks noChangeArrowheads="1"/>
            </p:cNvSpPr>
            <p:nvPr/>
          </p:nvSpPr>
          <p:spPr bwMode="auto">
            <a:xfrm>
              <a:off x="3125788" y="5029200"/>
              <a:ext cx="225425" cy="228600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AutoShape 1237"/>
            <p:cNvSpPr>
              <a:spLocks noChangeArrowheads="1"/>
            </p:cNvSpPr>
            <p:nvPr/>
          </p:nvSpPr>
          <p:spPr bwMode="auto">
            <a:xfrm>
              <a:off x="3200400" y="3581400"/>
              <a:ext cx="228600" cy="227013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AutoShape 1248"/>
            <p:cNvSpPr>
              <a:spLocks noChangeArrowheads="1"/>
            </p:cNvSpPr>
            <p:nvPr/>
          </p:nvSpPr>
          <p:spPr bwMode="auto">
            <a:xfrm>
              <a:off x="1219200" y="4114800"/>
              <a:ext cx="228600" cy="227013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41" name="AutoShape 1233"/>
          <p:cNvSpPr>
            <a:spLocks noChangeArrowheads="1"/>
          </p:cNvSpPr>
          <p:nvPr/>
        </p:nvSpPr>
        <p:spPr bwMode="auto">
          <a:xfrm>
            <a:off x="2196646" y="1946091"/>
            <a:ext cx="225425" cy="228600"/>
          </a:xfrm>
          <a:prstGeom prst="star5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2" name="AutoShape 1210"/>
          <p:cNvSpPr>
            <a:spLocks noChangeArrowheads="1"/>
          </p:cNvSpPr>
          <p:nvPr/>
        </p:nvSpPr>
        <p:spPr bwMode="auto">
          <a:xfrm>
            <a:off x="173683" y="6236352"/>
            <a:ext cx="230187" cy="2286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3" name="Rectangle 1211"/>
          <p:cNvSpPr>
            <a:spLocks noChangeArrowheads="1"/>
          </p:cNvSpPr>
          <p:nvPr/>
        </p:nvSpPr>
        <p:spPr bwMode="auto">
          <a:xfrm>
            <a:off x="554683" y="6223652"/>
            <a:ext cx="3864216" cy="3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it-IT" b="1" dirty="0">
                <a:latin typeface="Calibri" pitchFamily="34" charset="0"/>
                <a:cs typeface="Times New Roman" pitchFamily="18" charset="0"/>
              </a:rPr>
              <a:t>Banca che, ad oggi, non invia dati SCO </a:t>
            </a:r>
          </a:p>
        </p:txBody>
      </p:sp>
      <p:sp>
        <p:nvSpPr>
          <p:cNvPr id="44" name="AutoShape 1212"/>
          <p:cNvSpPr>
            <a:spLocks noChangeArrowheads="1"/>
          </p:cNvSpPr>
          <p:nvPr/>
        </p:nvSpPr>
        <p:spPr bwMode="auto">
          <a:xfrm>
            <a:off x="173683" y="5930446"/>
            <a:ext cx="230187" cy="230188"/>
          </a:xfrm>
          <a:prstGeom prst="star5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5" name="Rectangle 1213"/>
          <p:cNvSpPr>
            <a:spLocks noChangeArrowheads="1"/>
          </p:cNvSpPr>
          <p:nvPr/>
        </p:nvSpPr>
        <p:spPr bwMode="auto">
          <a:xfrm>
            <a:off x="554683" y="5892346"/>
            <a:ext cx="1728374" cy="3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it-IT" b="1" dirty="0">
                <a:latin typeface="Calibri" pitchFamily="34" charset="0"/>
                <a:cs typeface="Times New Roman" pitchFamily="18" charset="0"/>
              </a:rPr>
              <a:t>Banca operativa</a:t>
            </a:r>
          </a:p>
        </p:txBody>
      </p:sp>
      <p:graphicFrame>
        <p:nvGraphicFramePr>
          <p:cNvPr id="47" name="Object 12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0350"/>
              </p:ext>
            </p:extLst>
          </p:nvPr>
        </p:nvGraphicFramePr>
        <p:xfrm>
          <a:off x="5364088" y="1196752"/>
          <a:ext cx="3560837" cy="522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Foglio di lavoro" r:id="rId4" imgW="2848356" imgH="4181856" progId="Excel.Sheet.8">
                  <p:embed/>
                </p:oleObj>
              </mc:Choice>
              <mc:Fallback>
                <p:oleObj name="Foglio di lavoro" r:id="rId4" imgW="2848356" imgH="41818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96752"/>
                        <a:ext cx="3560837" cy="5228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028"/>
          <p:cNvSpPr txBox="1">
            <a:spLocks noChangeArrowheads="1"/>
          </p:cNvSpPr>
          <p:nvPr/>
        </p:nvSpPr>
        <p:spPr bwMode="auto">
          <a:xfrm>
            <a:off x="0" y="620688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BANCHE E INVENTARIO UNITÀ SANGUE CORDONALE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43039"/>
              </p:ext>
            </p:extLst>
          </p:nvPr>
        </p:nvGraphicFramePr>
        <p:xfrm>
          <a:off x="2051720" y="1203396"/>
          <a:ext cx="5195664" cy="532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Foglio di lavoro" r:id="rId4" imgW="3962705" imgH="4534205" progId="Excel.Sheet.8">
                  <p:embed/>
                </p:oleObj>
              </mc:Choice>
              <mc:Fallback>
                <p:oleObj name="Foglio di lavoro" r:id="rId4" imgW="3962705" imgH="4534205" progId="Excel.Shee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03396"/>
                        <a:ext cx="5195664" cy="5321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62000" y="620688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UNITÀ SCO RILASCIATE NEL CORSO DEL 2012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26125"/>
              </p:ext>
            </p:extLst>
          </p:nvPr>
        </p:nvGraphicFramePr>
        <p:xfrm>
          <a:off x="152400" y="1368573"/>
          <a:ext cx="8774113" cy="50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Grafico" r:id="rId3" imgW="9166873" imgH="5311146" progId="MSGraph.Chart.8">
                  <p:embed followColorScheme="full"/>
                </p:oleObj>
              </mc:Choice>
              <mc:Fallback>
                <p:oleObj name="Grafico" r:id="rId3" imgW="9166873" imgH="5311146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68573"/>
                        <a:ext cx="8774113" cy="508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62000" y="620688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RICERCHE ATTIVATE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1667272"/>
            <a:ext cx="1788326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>
                <a:latin typeface="+mn-lt"/>
              </a:rPr>
              <a:t>per pazienti nazionali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95400" y="1743472"/>
            <a:ext cx="155575" cy="152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76400" y="1983185"/>
            <a:ext cx="2141949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 dirty="0">
                <a:latin typeface="+mn-lt"/>
              </a:rPr>
              <a:t>per pazienti internazionali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295400" y="2059385"/>
            <a:ext cx="155575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1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7" descr="http://upload.wikimedia.org/wikipedia/commons/f/fc/World_Map_FI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4"/>
          <a:stretch>
            <a:fillRect/>
          </a:stretch>
        </p:blipFill>
        <p:spPr bwMode="auto">
          <a:xfrm>
            <a:off x="1216818" y="1340768"/>
            <a:ext cx="6710363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53"/>
          <p:cNvSpPr txBox="1">
            <a:spLocks noChangeArrowheads="1"/>
          </p:cNvSpPr>
          <p:nvPr/>
        </p:nvSpPr>
        <p:spPr bwMode="auto">
          <a:xfrm>
            <a:off x="4091103" y="1873615"/>
            <a:ext cx="664685" cy="58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2.451</a:t>
            </a:r>
          </a:p>
          <a:p>
            <a:endParaRPr lang="it-IT" sz="1600" dirty="0">
              <a:latin typeface="+mn-lt"/>
            </a:endParaRPr>
          </a:p>
        </p:txBody>
      </p:sp>
      <p:sp>
        <p:nvSpPr>
          <p:cNvPr id="3" name="Text Box 153"/>
          <p:cNvSpPr txBox="1">
            <a:spLocks noChangeArrowheads="1"/>
          </p:cNvSpPr>
          <p:nvPr/>
        </p:nvSpPr>
        <p:spPr bwMode="auto">
          <a:xfrm>
            <a:off x="7092280" y="3665462"/>
            <a:ext cx="401793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11</a:t>
            </a:r>
          </a:p>
        </p:txBody>
      </p:sp>
      <p:sp>
        <p:nvSpPr>
          <p:cNvPr id="4" name="Text Box 153"/>
          <p:cNvSpPr txBox="1">
            <a:spLocks noChangeArrowheads="1"/>
          </p:cNvSpPr>
          <p:nvPr/>
        </p:nvSpPr>
        <p:spPr bwMode="auto">
          <a:xfrm>
            <a:off x="4788024" y="2441326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4</a:t>
            </a:r>
          </a:p>
        </p:txBody>
      </p:sp>
      <p:sp>
        <p:nvSpPr>
          <p:cNvPr id="5" name="Text Box 153"/>
          <p:cNvSpPr txBox="1">
            <a:spLocks noChangeArrowheads="1"/>
          </p:cNvSpPr>
          <p:nvPr/>
        </p:nvSpPr>
        <p:spPr bwMode="auto">
          <a:xfrm>
            <a:off x="5913965" y="1577230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7</a:t>
            </a:r>
          </a:p>
        </p:txBody>
      </p:sp>
      <p:sp>
        <p:nvSpPr>
          <p:cNvPr id="6" name="Text Box 153"/>
          <p:cNvSpPr txBox="1">
            <a:spLocks noChangeArrowheads="1"/>
          </p:cNvSpPr>
          <p:nvPr/>
        </p:nvSpPr>
        <p:spPr bwMode="auto">
          <a:xfrm>
            <a:off x="4711872" y="3717032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1</a:t>
            </a:r>
          </a:p>
        </p:txBody>
      </p:sp>
      <p:sp>
        <p:nvSpPr>
          <p:cNvPr id="7" name="Text Box 153"/>
          <p:cNvSpPr txBox="1">
            <a:spLocks noChangeArrowheads="1"/>
          </p:cNvSpPr>
          <p:nvPr/>
        </p:nvSpPr>
        <p:spPr bwMode="auto">
          <a:xfrm>
            <a:off x="4966262" y="2152055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8</a:t>
            </a:r>
          </a:p>
        </p:txBody>
      </p:sp>
      <p:sp>
        <p:nvSpPr>
          <p:cNvPr id="8" name="Text Box 153"/>
          <p:cNvSpPr txBox="1">
            <a:spLocks noChangeArrowheads="1"/>
          </p:cNvSpPr>
          <p:nvPr/>
        </p:nvSpPr>
        <p:spPr bwMode="auto">
          <a:xfrm>
            <a:off x="2051720" y="1649238"/>
            <a:ext cx="401793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38</a:t>
            </a:r>
          </a:p>
        </p:txBody>
      </p:sp>
      <p:sp>
        <p:nvSpPr>
          <p:cNvPr id="9" name="Text Box 153"/>
          <p:cNvSpPr txBox="1">
            <a:spLocks noChangeArrowheads="1"/>
          </p:cNvSpPr>
          <p:nvPr/>
        </p:nvSpPr>
        <p:spPr bwMode="auto">
          <a:xfrm>
            <a:off x="1979712" y="2080047"/>
            <a:ext cx="505989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168</a:t>
            </a:r>
          </a:p>
        </p:txBody>
      </p:sp>
      <p:sp>
        <p:nvSpPr>
          <p:cNvPr id="10" name="Text Box 153"/>
          <p:cNvSpPr txBox="1">
            <a:spLocks noChangeArrowheads="1"/>
          </p:cNvSpPr>
          <p:nvPr/>
        </p:nvSpPr>
        <p:spPr bwMode="auto">
          <a:xfrm>
            <a:off x="2771800" y="3809478"/>
            <a:ext cx="297598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4</a:t>
            </a: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4876800" y="18288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solidFill>
                  <a:srgbClr val="153559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572000" y="1508274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 dirty="0">
                <a:latin typeface="+mn-lt"/>
              </a:rPr>
              <a:t>5</a:t>
            </a: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55939"/>
              </p:ext>
            </p:extLst>
          </p:nvPr>
        </p:nvGraphicFramePr>
        <p:xfrm>
          <a:off x="107504" y="1988840"/>
          <a:ext cx="6040438" cy="469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Grafico" r:id="rId4" imgW="5242560" imgH="4069169" progId="MSGraph.Chart.8">
                  <p:embed followColorScheme="full"/>
                </p:oleObj>
              </mc:Choice>
              <mc:Fallback>
                <p:oleObj name="Grafico" r:id="rId4" imgW="5242560" imgH="4069169" progId="MSGraph.Chart.8">
                  <p:embed followColorScheme="full"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88840"/>
                        <a:ext cx="6040438" cy="469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1981200" y="4800600"/>
            <a:ext cx="2983205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it-IT" sz="1600" b="1" dirty="0"/>
              <a:t>Dettaglio distribuzione in Europa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6569276" y="5517232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600" dirty="0">
                <a:latin typeface="+mn-lt"/>
              </a:rPr>
              <a:t>Tot: 2.844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533400" y="620688"/>
            <a:ext cx="838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en-GB" sz="3200" b="1" dirty="0" smtClean="0">
                <a:latin typeface="Calibri" pitchFamily="34" charset="0"/>
              </a:rPr>
              <a:t>PRIME DONAZIONI E LORO DESTINAZIONE</a:t>
            </a:r>
            <a:endParaRPr lang="en-GB" sz="3200" b="1" dirty="0">
              <a:latin typeface="Calibri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252538" y="1340768"/>
            <a:ext cx="6804637" cy="3408362"/>
            <a:chOff x="1252538" y="1011238"/>
            <a:chExt cx="6804637" cy="3408362"/>
          </a:xfrm>
        </p:grpSpPr>
        <p:pic>
          <p:nvPicPr>
            <p:cNvPr id="3" name="Picture 4" descr="http://upload.wikimedia.org/wikipedia/commons/f/fc/World_Map_FIFA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74"/>
            <a:stretch>
              <a:fillRect/>
            </a:stretch>
          </p:blipFill>
          <p:spPr bwMode="auto">
            <a:xfrm>
              <a:off x="1252538" y="1011238"/>
              <a:ext cx="6781800" cy="34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53"/>
            <p:cNvSpPr txBox="1">
              <a:spLocks noChangeArrowheads="1"/>
            </p:cNvSpPr>
            <p:nvPr/>
          </p:nvSpPr>
          <p:spPr bwMode="auto">
            <a:xfrm>
              <a:off x="4160838" y="1676400"/>
              <a:ext cx="467516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460</a:t>
              </a:r>
            </a:p>
          </p:txBody>
        </p:sp>
        <p:sp>
          <p:nvSpPr>
            <p:cNvPr id="5" name="Text Box 153"/>
            <p:cNvSpPr txBox="1">
              <a:spLocks noChangeArrowheads="1"/>
            </p:cNvSpPr>
            <p:nvPr/>
          </p:nvSpPr>
          <p:spPr bwMode="auto">
            <a:xfrm>
              <a:off x="7229476" y="3481388"/>
              <a:ext cx="376145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 dirty="0">
                  <a:latin typeface="Calibri" pitchFamily="34" charset="0"/>
                  <a:cs typeface="Calibri" pitchFamily="34" charset="0"/>
                </a:rPr>
                <a:t>11</a:t>
              </a:r>
            </a:p>
          </p:txBody>
        </p:sp>
        <p:sp>
          <p:nvSpPr>
            <p:cNvPr id="6" name="Text Box 153"/>
            <p:cNvSpPr txBox="1">
              <a:spLocks noChangeArrowheads="1"/>
            </p:cNvSpPr>
            <p:nvPr/>
          </p:nvSpPr>
          <p:spPr bwMode="auto">
            <a:xfrm>
              <a:off x="4864101" y="2049463"/>
              <a:ext cx="284774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5</a:t>
              </a:r>
            </a:p>
          </p:txBody>
        </p:sp>
        <p:sp>
          <p:nvSpPr>
            <p:cNvPr id="7" name="Text Box 153"/>
            <p:cNvSpPr txBox="1">
              <a:spLocks noChangeArrowheads="1"/>
            </p:cNvSpPr>
            <p:nvPr/>
          </p:nvSpPr>
          <p:spPr bwMode="auto">
            <a:xfrm>
              <a:off x="5886451" y="1301750"/>
              <a:ext cx="284774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  <p:sp>
          <p:nvSpPr>
            <p:cNvPr id="8" name="Text Box 153"/>
            <p:cNvSpPr txBox="1">
              <a:spLocks noChangeArrowheads="1"/>
            </p:cNvSpPr>
            <p:nvPr/>
          </p:nvSpPr>
          <p:spPr bwMode="auto">
            <a:xfrm>
              <a:off x="4672013" y="3481388"/>
              <a:ext cx="284774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9" name="Text Box 153"/>
            <p:cNvSpPr txBox="1">
              <a:spLocks noChangeArrowheads="1"/>
            </p:cNvSpPr>
            <p:nvPr/>
          </p:nvSpPr>
          <p:spPr bwMode="auto">
            <a:xfrm>
              <a:off x="3009901" y="3171825"/>
              <a:ext cx="376145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10</a:t>
              </a:r>
            </a:p>
          </p:txBody>
        </p:sp>
        <p:sp>
          <p:nvSpPr>
            <p:cNvPr id="10" name="Text Box 153"/>
            <p:cNvSpPr txBox="1">
              <a:spLocks noChangeArrowheads="1"/>
            </p:cNvSpPr>
            <p:nvPr/>
          </p:nvSpPr>
          <p:spPr bwMode="auto">
            <a:xfrm>
              <a:off x="4927601" y="1862138"/>
              <a:ext cx="376145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13</a:t>
              </a:r>
            </a:p>
          </p:txBody>
        </p:sp>
        <p:sp>
          <p:nvSpPr>
            <p:cNvPr id="11" name="Text Box 153"/>
            <p:cNvSpPr txBox="1">
              <a:spLocks noChangeArrowheads="1"/>
            </p:cNvSpPr>
            <p:nvPr/>
          </p:nvSpPr>
          <p:spPr bwMode="auto">
            <a:xfrm>
              <a:off x="2114551" y="1363663"/>
              <a:ext cx="376145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 dirty="0">
                  <a:latin typeface="Calibri" pitchFamily="34" charset="0"/>
                  <a:cs typeface="Calibri" pitchFamily="34" charset="0"/>
                </a:rPr>
                <a:t>16</a:t>
              </a:r>
            </a:p>
          </p:txBody>
        </p:sp>
        <p:sp>
          <p:nvSpPr>
            <p:cNvPr id="12" name="Text Box 153"/>
            <p:cNvSpPr txBox="1">
              <a:spLocks noChangeArrowheads="1"/>
            </p:cNvSpPr>
            <p:nvPr/>
          </p:nvSpPr>
          <p:spPr bwMode="auto">
            <a:xfrm>
              <a:off x="2051051" y="1862138"/>
              <a:ext cx="467516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 dirty="0">
                  <a:latin typeface="Calibri" pitchFamily="34" charset="0"/>
                  <a:cs typeface="Calibri" pitchFamily="34" charset="0"/>
                </a:rPr>
                <a:t>119</a:t>
              </a:r>
            </a:p>
          </p:txBody>
        </p:sp>
        <p:sp>
          <p:nvSpPr>
            <p:cNvPr id="13" name="Text Box 153"/>
            <p:cNvSpPr txBox="1">
              <a:spLocks noChangeArrowheads="1"/>
            </p:cNvSpPr>
            <p:nvPr/>
          </p:nvSpPr>
          <p:spPr bwMode="auto">
            <a:xfrm>
              <a:off x="2755901" y="3606800"/>
              <a:ext cx="284774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4</a:t>
              </a:r>
            </a:p>
          </p:txBody>
        </p:sp>
        <p:sp>
          <p:nvSpPr>
            <p:cNvPr id="14" name="Text Box 153"/>
            <p:cNvSpPr txBox="1">
              <a:spLocks noChangeArrowheads="1"/>
            </p:cNvSpPr>
            <p:nvPr/>
          </p:nvSpPr>
          <p:spPr bwMode="auto">
            <a:xfrm>
              <a:off x="2498726" y="3108325"/>
              <a:ext cx="284774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6</a:t>
              </a:r>
            </a:p>
          </p:txBody>
        </p:sp>
        <p:sp>
          <p:nvSpPr>
            <p:cNvPr id="15" name="Text Box 153"/>
            <p:cNvSpPr txBox="1">
              <a:spLocks noChangeArrowheads="1"/>
            </p:cNvSpPr>
            <p:nvPr/>
          </p:nvSpPr>
          <p:spPr bwMode="auto">
            <a:xfrm>
              <a:off x="2473326" y="2719388"/>
              <a:ext cx="284774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  <p:sp>
          <p:nvSpPr>
            <p:cNvPr id="16" name="Text Box 153"/>
            <p:cNvSpPr txBox="1">
              <a:spLocks noChangeArrowheads="1"/>
            </p:cNvSpPr>
            <p:nvPr/>
          </p:nvSpPr>
          <p:spPr bwMode="auto">
            <a:xfrm>
              <a:off x="7772401" y="3810000"/>
              <a:ext cx="284774" cy="31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6" tIns="47883" rIns="95766" bIns="47883">
              <a:spAutoFit/>
            </a:bodyPr>
            <a:lstStyle>
              <a:lvl1pPr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57263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1743334" y="620688"/>
            <a:ext cx="57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7263" eaLnBrk="0" hangingPunct="0"/>
            <a:r>
              <a:rPr lang="en-GB" sz="3200" b="1" dirty="0" smtClean="0">
                <a:latin typeface="Calibri" pitchFamily="34" charset="0"/>
              </a:rPr>
              <a:t>DESTINAZIONE UNITÀ SCO ITCBN</a:t>
            </a:r>
            <a:endParaRPr lang="en-GB" sz="3200" b="1" dirty="0">
              <a:latin typeface="Calibri" pitchFamily="34" charset="0"/>
            </a:endParaRP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53334"/>
              </p:ext>
            </p:extLst>
          </p:nvPr>
        </p:nvGraphicFramePr>
        <p:xfrm>
          <a:off x="31490" y="2133906"/>
          <a:ext cx="5854961" cy="454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Grafico" r:id="rId4" imgW="5242560" imgH="4069169" progId="MSGraph.Chart.8">
                  <p:embed followColorScheme="full"/>
                </p:oleObj>
              </mc:Choice>
              <mc:Fallback>
                <p:oleObj name="Grafico" r:id="rId4" imgW="5242560" imgH="4069169" progId="MSGraph.Chart.8">
                  <p:embed followColorScheme="full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0" y="2133906"/>
                        <a:ext cx="5854961" cy="4545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267744" y="4953000"/>
            <a:ext cx="2983205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it-IT" sz="1600" b="1" dirty="0"/>
              <a:t>Dettaglio distribuzione in Europa</a:t>
            </a: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436568" y="5517232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600" dirty="0">
                <a:latin typeface="+mn-lt"/>
              </a:rPr>
              <a:t>Tot: </a:t>
            </a:r>
            <a:r>
              <a:rPr lang="it-IT" sz="1600" dirty="0" smtClean="0">
                <a:latin typeface="+mn-lt"/>
              </a:rPr>
              <a:t>654</a:t>
            </a:r>
            <a:endParaRPr lang="it-IT" sz="1600" dirty="0">
              <a:latin typeface="+mn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310337"/>
              </p:ext>
            </p:extLst>
          </p:nvPr>
        </p:nvGraphicFramePr>
        <p:xfrm>
          <a:off x="1115616" y="1143493"/>
          <a:ext cx="6678315" cy="401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Grafico" r:id="rId3" imgW="7486830" imgH="4495980" progId="MSGraph.Chart.8">
                  <p:embed followColorScheme="full"/>
                </p:oleObj>
              </mc:Choice>
              <mc:Fallback>
                <p:oleObj name="Grafico" r:id="rId3" imgW="7486830" imgH="44959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143493"/>
                        <a:ext cx="6678315" cy="4011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6354763" y="5534744"/>
            <a:ext cx="109108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46-55 anni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320925" y="5914157"/>
            <a:ext cx="109108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18-45 anni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254125" y="5952257"/>
            <a:ext cx="762000" cy="174625"/>
            <a:chOff x="624" y="4007"/>
            <a:chExt cx="480" cy="109"/>
          </a:xfrm>
        </p:grpSpPr>
        <p:sp>
          <p:nvSpPr>
            <p:cNvPr id="6" name="Line 38"/>
            <p:cNvSpPr>
              <a:spLocks noChangeShapeType="1"/>
            </p:cNvSpPr>
            <p:nvPr/>
          </p:nvSpPr>
          <p:spPr bwMode="auto">
            <a:xfrm>
              <a:off x="624" y="4056"/>
              <a:ext cx="48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824" y="4007"/>
              <a:ext cx="100" cy="10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" name="Line 44"/>
          <p:cNvSpPr>
            <a:spLocks noChangeShapeType="1"/>
          </p:cNvSpPr>
          <p:nvPr/>
        </p:nvSpPr>
        <p:spPr bwMode="auto">
          <a:xfrm>
            <a:off x="1254125" y="5668094"/>
            <a:ext cx="762000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570038" y="5590307"/>
            <a:ext cx="160337" cy="173037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2320925" y="5534744"/>
            <a:ext cx="1647327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Minori di 18 anni</a:t>
            </a:r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5419725" y="5953844"/>
            <a:ext cx="762000" cy="174625"/>
            <a:chOff x="624" y="4007"/>
            <a:chExt cx="480" cy="109"/>
          </a:xfrm>
        </p:grpSpPr>
        <p:sp>
          <p:nvSpPr>
            <p:cNvPr id="12" name="Line 53"/>
            <p:cNvSpPr>
              <a:spLocks noChangeShapeType="1"/>
            </p:cNvSpPr>
            <p:nvPr/>
          </p:nvSpPr>
          <p:spPr bwMode="auto">
            <a:xfrm>
              <a:off x="624" y="4056"/>
              <a:ext cx="480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824" y="4007"/>
              <a:ext cx="100" cy="109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5419725" y="5612532"/>
            <a:ext cx="762000" cy="173037"/>
            <a:chOff x="624" y="4007"/>
            <a:chExt cx="480" cy="109"/>
          </a:xfrm>
        </p:grpSpPr>
        <p:sp>
          <p:nvSpPr>
            <p:cNvPr id="15" name="Line 56"/>
            <p:cNvSpPr>
              <a:spLocks noChangeShapeType="1"/>
            </p:cNvSpPr>
            <p:nvPr/>
          </p:nvSpPr>
          <p:spPr bwMode="auto">
            <a:xfrm>
              <a:off x="624" y="4056"/>
              <a:ext cx="4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824" y="4007"/>
              <a:ext cx="100" cy="10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6359525" y="5839544"/>
            <a:ext cx="109108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56-65 anni</a:t>
            </a:r>
          </a:p>
        </p:txBody>
      </p: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5414963" y="6315794"/>
            <a:ext cx="762000" cy="174625"/>
            <a:chOff x="624" y="4007"/>
            <a:chExt cx="480" cy="109"/>
          </a:xfrm>
        </p:grpSpPr>
        <p:sp>
          <p:nvSpPr>
            <p:cNvPr id="19" name="Line 62"/>
            <p:cNvSpPr>
              <a:spLocks noChangeShapeType="1"/>
            </p:cNvSpPr>
            <p:nvPr/>
          </p:nvSpPr>
          <p:spPr bwMode="auto">
            <a:xfrm>
              <a:off x="624" y="4056"/>
              <a:ext cx="48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824" y="4007"/>
              <a:ext cx="100" cy="109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6356350" y="6201494"/>
            <a:ext cx="1835006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Maggiori di 65 anni</a:t>
            </a: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914400" y="620688"/>
            <a:ext cx="791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FASCE DI ETÀ DEI PAZIENTI IN RICERCA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183003"/>
              </p:ext>
            </p:extLst>
          </p:nvPr>
        </p:nvGraphicFramePr>
        <p:xfrm>
          <a:off x="1475656" y="1196752"/>
          <a:ext cx="6152728" cy="420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Grafico" r:id="rId3" imgW="5715360" imgH="4534259" progId="MSGraph.Chart.8">
                  <p:embed followColorScheme="full"/>
                </p:oleObj>
              </mc:Choice>
              <mc:Fallback>
                <p:oleObj name="Grafico" r:id="rId3" imgW="5715360" imgH="453425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6752"/>
                        <a:ext cx="6152728" cy="420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2"/>
          <p:cNvSpPr txBox="1">
            <a:spLocks noChangeArrowheads="1"/>
          </p:cNvSpPr>
          <p:nvPr/>
        </p:nvSpPr>
        <p:spPr bwMode="auto">
          <a:xfrm>
            <a:off x="581844" y="5445224"/>
            <a:ext cx="337786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Calibri" pitchFamily="34" charset="0"/>
              </a:rPr>
              <a:t>Da MUD adulto per pazienti nazionali</a:t>
            </a:r>
          </a:p>
        </p:txBody>
      </p:sp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467544" y="5502374"/>
            <a:ext cx="136525" cy="1508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ctangle 84"/>
          <p:cNvSpPr>
            <a:spLocks noChangeArrowheads="1"/>
          </p:cNvSpPr>
          <p:nvPr/>
        </p:nvSpPr>
        <p:spPr bwMode="auto">
          <a:xfrm>
            <a:off x="467544" y="5824637"/>
            <a:ext cx="136525" cy="153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85"/>
          <p:cNvSpPr txBox="1">
            <a:spLocks noChangeArrowheads="1"/>
          </p:cNvSpPr>
          <p:nvPr/>
        </p:nvSpPr>
        <p:spPr bwMode="auto">
          <a:xfrm>
            <a:off x="580257" y="5761137"/>
            <a:ext cx="2681071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Calibri" pitchFamily="34" charset="0"/>
              </a:rPr>
              <a:t>Da SCO per pazienti nazionali</a:t>
            </a:r>
          </a:p>
        </p:txBody>
      </p:sp>
      <p:sp>
        <p:nvSpPr>
          <p:cNvPr id="7" name="Text Box 89"/>
          <p:cNvSpPr txBox="1">
            <a:spLocks noChangeArrowheads="1"/>
          </p:cNvSpPr>
          <p:nvPr/>
        </p:nvSpPr>
        <p:spPr bwMode="auto">
          <a:xfrm>
            <a:off x="5166171" y="5445224"/>
            <a:ext cx="3780603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Calibri" pitchFamily="34" charset="0"/>
              </a:rPr>
              <a:t>Da MUD adulto per pazienti internazionali</a:t>
            </a:r>
          </a:p>
        </p:txBody>
      </p:sp>
      <p:sp>
        <p:nvSpPr>
          <p:cNvPr id="8" name="Rectangle 90"/>
          <p:cNvSpPr>
            <a:spLocks noChangeArrowheads="1"/>
          </p:cNvSpPr>
          <p:nvPr/>
        </p:nvSpPr>
        <p:spPr bwMode="auto">
          <a:xfrm>
            <a:off x="5051871" y="5502374"/>
            <a:ext cx="136525" cy="1508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91"/>
          <p:cNvSpPr>
            <a:spLocks noChangeArrowheads="1"/>
          </p:cNvSpPr>
          <p:nvPr/>
        </p:nvSpPr>
        <p:spPr bwMode="auto">
          <a:xfrm>
            <a:off x="5051871" y="5824637"/>
            <a:ext cx="136525" cy="1539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5164584" y="5770662"/>
            <a:ext cx="308380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Calibri" pitchFamily="34" charset="0"/>
              </a:rPr>
              <a:t>Da SCO per pazienti internazionali</a:t>
            </a:r>
          </a:p>
        </p:txBody>
      </p:sp>
      <p:sp>
        <p:nvSpPr>
          <p:cNvPr id="11" name="Text Box 103"/>
          <p:cNvSpPr txBox="1">
            <a:spLocks noChangeArrowheads="1"/>
          </p:cNvSpPr>
          <p:nvPr/>
        </p:nvSpPr>
        <p:spPr bwMode="auto">
          <a:xfrm>
            <a:off x="-56789" y="6165304"/>
            <a:ext cx="4268749" cy="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 i="1" dirty="0">
                <a:latin typeface="Calibri" pitchFamily="34" charset="0"/>
              </a:rPr>
              <a:t>* Registrazione dati di trapianto con unità SCO in corso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sp>
        <p:nvSpPr>
          <p:cNvPr id="13" name="Rectangle 75"/>
          <p:cNvSpPr>
            <a:spLocks noChangeArrowheads="1"/>
          </p:cNvSpPr>
          <p:nvPr/>
        </p:nvSpPr>
        <p:spPr bwMode="auto">
          <a:xfrm>
            <a:off x="914400" y="620688"/>
            <a:ext cx="791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TRAPIANTI DI CSE COORDINATI DALL’IBMDR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14" name="Rectangle 93"/>
          <p:cNvSpPr>
            <a:spLocks noChangeArrowheads="1"/>
          </p:cNvSpPr>
          <p:nvPr/>
        </p:nvSpPr>
        <p:spPr bwMode="auto">
          <a:xfrm>
            <a:off x="2274548" y="2874422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</a:rPr>
              <a:t>474</a:t>
            </a:r>
          </a:p>
        </p:txBody>
      </p:sp>
      <p:sp>
        <p:nvSpPr>
          <p:cNvPr id="15" name="Rectangle 94"/>
          <p:cNvSpPr>
            <a:spLocks noChangeArrowheads="1"/>
          </p:cNvSpPr>
          <p:nvPr/>
        </p:nvSpPr>
        <p:spPr bwMode="auto">
          <a:xfrm>
            <a:off x="3016969" y="2226350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</a:rPr>
              <a:t>644</a:t>
            </a:r>
          </a:p>
        </p:txBody>
      </p: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3779912" y="1650286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</a:rPr>
              <a:t>810</a:t>
            </a:r>
          </a:p>
        </p:txBody>
      </p:sp>
      <p:sp>
        <p:nvSpPr>
          <p:cNvPr id="17" name="Rectangle 96"/>
          <p:cNvSpPr>
            <a:spLocks noChangeArrowheads="1"/>
          </p:cNvSpPr>
          <p:nvPr/>
        </p:nvSpPr>
        <p:spPr bwMode="auto">
          <a:xfrm>
            <a:off x="4499992" y="1628800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</a:rPr>
              <a:t>806</a:t>
            </a:r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5292080" y="1362254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</a:rPr>
              <a:t>881</a:t>
            </a:r>
          </a:p>
        </p:txBody>
      </p:sp>
      <p:sp>
        <p:nvSpPr>
          <p:cNvPr id="19" name="Rectangle 99"/>
          <p:cNvSpPr>
            <a:spLocks noChangeArrowheads="1"/>
          </p:cNvSpPr>
          <p:nvPr/>
        </p:nvSpPr>
        <p:spPr bwMode="auto">
          <a:xfrm>
            <a:off x="6084168" y="1290246"/>
            <a:ext cx="4972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</a:rPr>
              <a:t>887</a:t>
            </a:r>
          </a:p>
        </p:txBody>
      </p:sp>
      <p:sp>
        <p:nvSpPr>
          <p:cNvPr id="20" name="Rectangle 101"/>
          <p:cNvSpPr>
            <a:spLocks noChangeArrowheads="1"/>
          </p:cNvSpPr>
          <p:nvPr/>
        </p:nvSpPr>
        <p:spPr bwMode="auto">
          <a:xfrm>
            <a:off x="6804248" y="1290246"/>
            <a:ext cx="599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</a:rPr>
              <a:t>874*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08482"/>
              </p:ext>
            </p:extLst>
          </p:nvPr>
        </p:nvGraphicFramePr>
        <p:xfrm>
          <a:off x="35496" y="1772816"/>
          <a:ext cx="4413731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Grafico" r:id="rId3" imgW="4610087" imgH="3688104" progId="MSGraph.Chart.8">
                  <p:embed followColorScheme="full"/>
                </p:oleObj>
              </mc:Choice>
              <mc:Fallback>
                <p:oleObj name="Grafico" r:id="rId3" imgW="4610087" imgH="3688104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772816"/>
                        <a:ext cx="4413731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620688"/>
            <a:ext cx="822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PROVENIENZA CSE PER PAZIENTI ITALIANI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95437" y="5373216"/>
            <a:ext cx="2383810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Donatore registro italiano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75029" y="5733256"/>
            <a:ext cx="2196771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Donatore extraeuropeo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8612" y="6110414"/>
            <a:ext cx="1762037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Donatore europeo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79512" y="5484341"/>
            <a:ext cx="352425" cy="77788"/>
            <a:chOff x="1728" y="1362"/>
            <a:chExt cx="240" cy="59"/>
          </a:xfrm>
        </p:grpSpPr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1728" y="1392"/>
              <a:ext cx="24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1820" y="1362"/>
              <a:ext cx="60" cy="5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79512" y="6226302"/>
            <a:ext cx="352425" cy="77787"/>
            <a:chOff x="1728" y="1362"/>
            <a:chExt cx="240" cy="59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1728" y="1392"/>
              <a:ext cx="24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1820" y="1362"/>
              <a:ext cx="60" cy="59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157517" y="5849612"/>
            <a:ext cx="352425" cy="82550"/>
            <a:chOff x="1728" y="1362"/>
            <a:chExt cx="240" cy="59"/>
          </a:xfrm>
        </p:grpSpPr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1728" y="1392"/>
              <a:ext cx="240" cy="0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1820" y="1362"/>
              <a:ext cx="60" cy="59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316113"/>
              </p:ext>
            </p:extLst>
          </p:nvPr>
        </p:nvGraphicFramePr>
        <p:xfrm>
          <a:off x="4929508" y="1988840"/>
          <a:ext cx="4034980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Grafico" r:id="rId5" imgW="6959520" imgH="4935240" progId="MSGraph.Chart.8">
                  <p:embed followColorScheme="full"/>
                </p:oleObj>
              </mc:Choice>
              <mc:Fallback>
                <p:oleObj name="Grafico" r:id="rId5" imgW="6959520" imgH="493524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508" y="1988840"/>
                        <a:ext cx="4034980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796136" y="5445224"/>
            <a:ext cx="2414123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SCO rete </a:t>
            </a:r>
            <a:r>
              <a:rPr lang="it-IT" sz="1600" dirty="0" smtClean="0">
                <a:latin typeface="+mn-lt"/>
              </a:rPr>
              <a:t>italiana (ITCBN</a:t>
            </a:r>
            <a:r>
              <a:rPr lang="it-IT" sz="1600" dirty="0">
                <a:latin typeface="+mn-lt"/>
              </a:rPr>
              <a:t>)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796136" y="5805264"/>
            <a:ext cx="2787723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 smtClean="0">
                <a:latin typeface="+mn-lt"/>
              </a:rPr>
              <a:t>SCO extraeuropea</a:t>
            </a:r>
            <a:endParaRPr lang="it-IT" sz="1600" dirty="0">
              <a:latin typeface="+mn-lt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796136" y="6165304"/>
            <a:ext cx="1872208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 smtClean="0">
                <a:latin typeface="+mn-lt"/>
              </a:rPr>
              <a:t>SCO europea</a:t>
            </a:r>
            <a:endParaRPr lang="it-IT" sz="1600" dirty="0">
              <a:latin typeface="+mn-lt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436096" y="6221191"/>
            <a:ext cx="147455" cy="14301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432657" y="5859645"/>
            <a:ext cx="147455" cy="14452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436096" y="5514205"/>
            <a:ext cx="147455" cy="14603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043608" y="140348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DONATORI ADULTI</a:t>
            </a:r>
            <a:endParaRPr lang="it-IT" sz="16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862927" y="141277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SCO</a:t>
            </a:r>
            <a:endParaRPr lang="it-IT" sz="1600" b="1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02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291325"/>
              </p:ext>
            </p:extLst>
          </p:nvPr>
        </p:nvGraphicFramePr>
        <p:xfrm>
          <a:off x="914400" y="1343744"/>
          <a:ext cx="7467600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Grafico" r:id="rId3" imgW="7582140" imgH="4629420" progId="MSGraph.Chart.8">
                  <p:embed followColorScheme="full"/>
                </p:oleObj>
              </mc:Choice>
              <mc:Fallback>
                <p:oleObj name="Grafico" r:id="rId3" imgW="7582140" imgH="46294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43744"/>
                        <a:ext cx="7467600" cy="463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388100" y="6041926"/>
            <a:ext cx="1762935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Sangue placentare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216650" y="6103838"/>
            <a:ext cx="138113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43325" y="6021288"/>
            <a:ext cx="2291926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CSE da Sangue periferico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90650" y="6032401"/>
            <a:ext cx="1998384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CSE da Midollo osseo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575050" y="6084788"/>
            <a:ext cx="136525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219200" y="6094313"/>
            <a:ext cx="136525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07504" y="581744"/>
            <a:ext cx="9036496" cy="59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TRAPIANTI DI CSE DA NON CONSANGUINEO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573537" y="2708275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493</a:t>
            </a:r>
            <a:endParaRPr lang="it-IT" sz="1600" b="1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106937" y="2662238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504</a:t>
            </a:r>
            <a:endParaRPr lang="it-IT" sz="1600" b="1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073475" y="3000375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430</a:t>
            </a:r>
            <a:endParaRPr lang="it-IT" sz="1600" b="1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516262" y="3238500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382</a:t>
            </a:r>
            <a:endParaRPr lang="it-IT" sz="1600" b="1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27312" y="3435350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339</a:t>
            </a:r>
            <a:endParaRPr lang="it-IT" sz="1600" b="1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525662" y="3748088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259</a:t>
            </a:r>
            <a:endParaRPr lang="it-IT" sz="1600" b="1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016075" y="3824288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246</a:t>
            </a:r>
            <a:endParaRPr lang="it-IT" sz="1600" b="1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482675" y="3805238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 dirty="0"/>
              <a:t>251</a:t>
            </a:r>
            <a:endParaRPr lang="it-IT" sz="1600" b="1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587950" y="2020888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648</a:t>
            </a:r>
            <a:endParaRPr lang="it-IT" sz="1600" b="1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121350" y="1911350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656</a:t>
            </a:r>
            <a:endParaRPr lang="it-IT" sz="1600" b="1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6630937" y="1597025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742</a:t>
            </a:r>
            <a:endParaRPr lang="it-IT" sz="1600" b="1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7175450" y="1498600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757</a:t>
            </a:r>
            <a:endParaRPr lang="it-IT" sz="1600" b="1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7686625" y="1408113"/>
            <a:ext cx="505989" cy="34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en-US" sz="1600" b="1"/>
              <a:t>776</a:t>
            </a:r>
            <a:endParaRPr lang="it-IT" sz="1600" b="1"/>
          </a:p>
        </p:txBody>
      </p:sp>
      <p:sp>
        <p:nvSpPr>
          <p:cNvPr id="23" name="CasellaDiTesto 22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5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917934" y="6597352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77587"/>
              </p:ext>
            </p:extLst>
          </p:nvPr>
        </p:nvGraphicFramePr>
        <p:xfrm>
          <a:off x="899592" y="1503610"/>
          <a:ext cx="7488832" cy="459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Grafico" r:id="rId3" imgW="8702067" imgH="5341623" progId="MSGraph.Chart.8">
                  <p:embed followColorScheme="full"/>
                </p:oleObj>
              </mc:Choice>
              <mc:Fallback>
                <p:oleObj name="Grafico" r:id="rId3" imgW="8702067" imgH="5341623" progId="MSGraph.Chart.8">
                  <p:embed followColorScheme="full"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03610"/>
                        <a:ext cx="7488832" cy="459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34"/>
          <p:cNvSpPr>
            <a:spLocks noChangeArrowheads="1"/>
          </p:cNvSpPr>
          <p:nvPr/>
        </p:nvSpPr>
        <p:spPr bwMode="auto">
          <a:xfrm>
            <a:off x="825500" y="6143203"/>
            <a:ext cx="152400" cy="1508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1085850" y="6044778"/>
            <a:ext cx="1263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600" dirty="0">
                <a:latin typeface="+mn-lt"/>
              </a:rPr>
              <a:t>Iscritti totali</a:t>
            </a:r>
          </a:p>
        </p:txBody>
      </p:sp>
      <p:sp>
        <p:nvSpPr>
          <p:cNvPr id="8" name="Rectangle 1038"/>
          <p:cNvSpPr>
            <a:spLocks noChangeArrowheads="1"/>
          </p:cNvSpPr>
          <p:nvPr/>
        </p:nvSpPr>
        <p:spPr bwMode="auto">
          <a:xfrm>
            <a:off x="2501900" y="6143203"/>
            <a:ext cx="150813" cy="150813"/>
          </a:xfrm>
          <a:prstGeom prst="rect">
            <a:avLst/>
          </a:prstGeom>
          <a:solidFill>
            <a:srgbClr val="FBA7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1039"/>
          <p:cNvSpPr txBox="1">
            <a:spLocks noChangeArrowheads="1"/>
          </p:cNvSpPr>
          <p:nvPr/>
        </p:nvSpPr>
        <p:spPr bwMode="auto">
          <a:xfrm>
            <a:off x="2774950" y="6044778"/>
            <a:ext cx="12620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>
                <a:latin typeface="+mn-lt"/>
              </a:rPr>
              <a:t>HLA AB</a:t>
            </a:r>
          </a:p>
        </p:txBody>
      </p:sp>
      <p:sp>
        <p:nvSpPr>
          <p:cNvPr id="10" name="Rectangle 1041"/>
          <p:cNvSpPr>
            <a:spLocks noChangeArrowheads="1"/>
          </p:cNvSpPr>
          <p:nvPr/>
        </p:nvSpPr>
        <p:spPr bwMode="auto">
          <a:xfrm>
            <a:off x="3923928" y="6143203"/>
            <a:ext cx="155575" cy="1508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1042"/>
          <p:cNvSpPr txBox="1">
            <a:spLocks noChangeArrowheads="1"/>
          </p:cNvSpPr>
          <p:nvPr/>
        </p:nvSpPr>
        <p:spPr bwMode="auto">
          <a:xfrm>
            <a:off x="4137025" y="6044778"/>
            <a:ext cx="1260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600">
                <a:latin typeface="+mn-lt"/>
              </a:rPr>
              <a:t>HLA ABDR</a:t>
            </a:r>
          </a:p>
        </p:txBody>
      </p:sp>
      <p:sp>
        <p:nvSpPr>
          <p:cNvPr id="12" name="Rectangle 1043"/>
          <p:cNvSpPr>
            <a:spLocks noChangeArrowheads="1"/>
          </p:cNvSpPr>
          <p:nvPr/>
        </p:nvSpPr>
        <p:spPr bwMode="auto">
          <a:xfrm>
            <a:off x="5796136" y="6143203"/>
            <a:ext cx="150813" cy="1508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Text Box 1044"/>
          <p:cNvSpPr txBox="1">
            <a:spLocks noChangeArrowheads="1"/>
          </p:cNvSpPr>
          <p:nvPr/>
        </p:nvSpPr>
        <p:spPr bwMode="auto">
          <a:xfrm>
            <a:off x="5975350" y="6044778"/>
            <a:ext cx="1263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600" dirty="0">
                <a:latin typeface="+mn-lt"/>
              </a:rPr>
              <a:t>HLA AB DRB1</a:t>
            </a:r>
          </a:p>
        </p:txBody>
      </p:sp>
      <p:sp>
        <p:nvSpPr>
          <p:cNvPr id="14" name="Rectangle 1056"/>
          <p:cNvSpPr>
            <a:spLocks noChangeArrowheads="1"/>
          </p:cNvSpPr>
          <p:nvPr/>
        </p:nvSpPr>
        <p:spPr bwMode="auto">
          <a:xfrm>
            <a:off x="7531100" y="6124153"/>
            <a:ext cx="150813" cy="1508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Text Box 1057"/>
          <p:cNvSpPr txBox="1">
            <a:spLocks noChangeArrowheads="1"/>
          </p:cNvSpPr>
          <p:nvPr/>
        </p:nvSpPr>
        <p:spPr bwMode="auto">
          <a:xfrm>
            <a:off x="7727950" y="6030491"/>
            <a:ext cx="1263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600">
                <a:latin typeface="+mn-lt"/>
              </a:rPr>
              <a:t>Dimessi </a:t>
            </a: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539552" y="620688"/>
            <a:ext cx="8247509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DONATORI E LIVELLO DI INDAGINE GENETICA </a:t>
            </a:r>
          </a:p>
          <a:p>
            <a:pPr algn="ctr"/>
            <a:endParaRPr lang="it-IT" sz="32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7" name="Text Box 1055"/>
          <p:cNvSpPr txBox="1">
            <a:spLocks noChangeArrowheads="1"/>
          </p:cNvSpPr>
          <p:nvPr/>
        </p:nvSpPr>
        <p:spPr bwMode="auto">
          <a:xfrm rot="16200000">
            <a:off x="-337951" y="3343585"/>
            <a:ext cx="1850504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600" dirty="0">
                <a:latin typeface="+mn-lt"/>
              </a:rPr>
              <a:t>N° donatori x 1.000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/>
        </p:nvSpPr>
        <p:spPr bwMode="auto">
          <a:xfrm>
            <a:off x="395536" y="620688"/>
            <a:ext cx="8247509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DONATORI ADULTI IN ITALIA</a:t>
            </a:r>
          </a:p>
          <a:p>
            <a:pPr algn="ctr"/>
            <a:endParaRPr lang="it-IT" sz="32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b="4077"/>
          <a:stretch>
            <a:fillRect/>
          </a:stretch>
        </p:blipFill>
        <p:spPr bwMode="auto">
          <a:xfrm>
            <a:off x="76200" y="1493168"/>
            <a:ext cx="5105400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0223" y="5239668"/>
            <a:ext cx="803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  <a:cs typeface="Times New Roman" pitchFamily="18" charset="0"/>
              </a:rPr>
              <a:t> 21.332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00562" y="6021288"/>
            <a:ext cx="6992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  <a:cs typeface="Times New Roman" pitchFamily="18" charset="0"/>
              </a:rPr>
              <a:t> 9.583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24219" y="2496468"/>
            <a:ext cx="9076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  <a:cs typeface="Times New Roman" pitchFamily="18" charset="0"/>
              </a:rPr>
              <a:t> 228.680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55776" y="3334668"/>
            <a:ext cx="803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  <a:cs typeface="Times New Roman" pitchFamily="18" charset="0"/>
              </a:rPr>
              <a:t> 46.432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64519" y="3855368"/>
            <a:ext cx="803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  <a:cs typeface="Times New Roman" pitchFamily="18" charset="0"/>
              </a:rPr>
              <a:t> 29.029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19600" y="5912768"/>
            <a:ext cx="4494213" cy="38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6" tIns="159560" rIns="95766" bIns="39890">
            <a:spAutoFit/>
          </a:bodyPr>
          <a:lstStyle/>
          <a:p>
            <a:pPr algn="ctr" defTabSz="957263"/>
            <a:r>
              <a:rPr lang="it-IT" sz="1200" b="1" dirty="0">
                <a:cs typeface="Arial" charset="0"/>
              </a:rPr>
              <a:t>Index: potenziali donatori per 1.000 abitanti </a:t>
            </a:r>
            <a:endParaRPr lang="it-IT" sz="1200" b="1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934200" y="1340768"/>
            <a:ext cx="1323712" cy="28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 eaLnBrk="0" hangingPunct="0"/>
            <a:r>
              <a:rPr lang="it-IT" sz="1200" b="1" dirty="0"/>
              <a:t>* Dati ISTAT  2010</a:t>
            </a: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19411"/>
              </p:ext>
            </p:extLst>
          </p:nvPr>
        </p:nvGraphicFramePr>
        <p:xfrm>
          <a:off x="4519290" y="1700808"/>
          <a:ext cx="4119885" cy="421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Foglio di lavoro" r:id="rId4" imgW="4295970" imgH="4391384" progId="Excel.Sheet.8">
                  <p:embed/>
                </p:oleObj>
              </mc:Choice>
              <mc:Fallback>
                <p:oleObj name="Foglio di lavoro" r:id="rId4" imgW="4295970" imgH="439138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290" y="1700808"/>
                        <a:ext cx="4119885" cy="4211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3409950" y="3398168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flipV="1">
            <a:off x="1504950" y="5255543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 flipV="1">
            <a:off x="2743200" y="5988968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 flipV="1">
            <a:off x="4105275" y="3883943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 flipV="1">
            <a:off x="3200400" y="2483768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917934" y="6597352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9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5638" y="1374775"/>
          <a:ext cx="7953375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Grafico" r:id="rId3" imgW="9067950" imgH="4838880" progId="MSGraph.Chart.8">
                  <p:embed followColorScheme="full"/>
                </p:oleObj>
              </mc:Choice>
              <mc:Fallback>
                <p:oleObj name="Grafico" r:id="rId3" imgW="9067950" imgH="48388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374775"/>
                        <a:ext cx="7953375" cy="424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71663" y="5964238"/>
            <a:ext cx="153987" cy="152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3600" y="5867400"/>
            <a:ext cx="1262063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600" dirty="0">
                <a:latin typeface="+mn-lt"/>
              </a:rPr>
              <a:t>nuovi iscritti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10263" y="6040438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73788" y="5943600"/>
            <a:ext cx="8477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600" dirty="0">
                <a:latin typeface="+mn-lt"/>
              </a:rPr>
              <a:t>dimessi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0688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</a:rPr>
              <a:t>ISCRIZIONI E DIMISSIONI NEL REGISTRO</a:t>
            </a:r>
            <a:endParaRPr lang="it-IT" sz="3200" b="1" dirty="0"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8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179512" y="1268760"/>
            <a:ext cx="4081463" cy="5144616"/>
            <a:chOff x="44450" y="47625"/>
            <a:chExt cx="4570413" cy="6581775"/>
          </a:xfrm>
        </p:grpSpPr>
        <p:pic>
          <p:nvPicPr>
            <p:cNvPr id="4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" y="1295400"/>
              <a:ext cx="4570413" cy="533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uppo 4"/>
            <p:cNvGrpSpPr/>
            <p:nvPr/>
          </p:nvGrpSpPr>
          <p:grpSpPr>
            <a:xfrm>
              <a:off x="381000" y="47625"/>
              <a:ext cx="3648075" cy="5915025"/>
              <a:chOff x="381000" y="47625"/>
              <a:chExt cx="3648075" cy="5915025"/>
            </a:xfrm>
          </p:grpSpPr>
          <p:grpSp>
            <p:nvGrpSpPr>
              <p:cNvPr id="6" name="Group 193"/>
              <p:cNvGrpSpPr>
                <a:grpSpLocks/>
              </p:cNvGrpSpPr>
              <p:nvPr/>
            </p:nvGrpSpPr>
            <p:grpSpPr bwMode="auto">
              <a:xfrm>
                <a:off x="2676525" y="3629025"/>
                <a:ext cx="295275" cy="104775"/>
                <a:chOff x="1686" y="2286"/>
                <a:chExt cx="186" cy="66"/>
              </a:xfrm>
            </p:grpSpPr>
            <p:sp>
              <p:nvSpPr>
                <p:cNvPr id="54" name="Rectangle 191"/>
                <p:cNvSpPr>
                  <a:spLocks noChangeArrowheads="1"/>
                </p:cNvSpPr>
                <p:nvPr/>
              </p:nvSpPr>
              <p:spPr bwMode="auto">
                <a:xfrm>
                  <a:off x="1686" y="2286"/>
                  <a:ext cx="96" cy="66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5" name="Rectangle 192"/>
                <p:cNvSpPr>
                  <a:spLocks noChangeArrowheads="1"/>
                </p:cNvSpPr>
                <p:nvPr/>
              </p:nvSpPr>
              <p:spPr bwMode="auto">
                <a:xfrm>
                  <a:off x="1782" y="2292"/>
                  <a:ext cx="90" cy="6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7" name="Group 194"/>
              <p:cNvGrpSpPr>
                <a:grpSpLocks/>
              </p:cNvGrpSpPr>
              <p:nvPr/>
            </p:nvGrpSpPr>
            <p:grpSpPr bwMode="auto">
              <a:xfrm>
                <a:off x="3505200" y="4419600"/>
                <a:ext cx="295275" cy="171450"/>
                <a:chOff x="1656" y="2598"/>
                <a:chExt cx="186" cy="108"/>
              </a:xfrm>
            </p:grpSpPr>
            <p:sp>
              <p:nvSpPr>
                <p:cNvPr id="52" name="Rectangle 195"/>
                <p:cNvSpPr>
                  <a:spLocks noChangeArrowheads="1"/>
                </p:cNvSpPr>
                <p:nvPr/>
              </p:nvSpPr>
              <p:spPr bwMode="auto">
                <a:xfrm>
                  <a:off x="1656" y="2598"/>
                  <a:ext cx="96" cy="108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" name="Rectangle 196"/>
                <p:cNvSpPr>
                  <a:spLocks noChangeArrowheads="1"/>
                </p:cNvSpPr>
                <p:nvPr/>
              </p:nvSpPr>
              <p:spPr bwMode="auto">
                <a:xfrm>
                  <a:off x="1752" y="2670"/>
                  <a:ext cx="90" cy="3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" name="Group 197"/>
              <p:cNvGrpSpPr>
                <a:grpSpLocks/>
              </p:cNvGrpSpPr>
              <p:nvPr/>
            </p:nvGrpSpPr>
            <p:grpSpPr bwMode="auto">
              <a:xfrm>
                <a:off x="3667125" y="5029200"/>
                <a:ext cx="295275" cy="142875"/>
                <a:chOff x="1842" y="2616"/>
                <a:chExt cx="186" cy="90"/>
              </a:xfrm>
            </p:grpSpPr>
            <p:sp>
              <p:nvSpPr>
                <p:cNvPr id="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42" y="2652"/>
                  <a:ext cx="96" cy="5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1" name="Rectangle 199"/>
                <p:cNvSpPr>
                  <a:spLocks noChangeArrowheads="1"/>
                </p:cNvSpPr>
                <p:nvPr/>
              </p:nvSpPr>
              <p:spPr bwMode="auto">
                <a:xfrm>
                  <a:off x="1938" y="2616"/>
                  <a:ext cx="90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" name="Group 204"/>
              <p:cNvGrpSpPr>
                <a:grpSpLocks/>
              </p:cNvGrpSpPr>
              <p:nvPr/>
            </p:nvGrpSpPr>
            <p:grpSpPr bwMode="auto">
              <a:xfrm>
                <a:off x="2971800" y="4238625"/>
                <a:ext cx="295275" cy="57150"/>
                <a:chOff x="2028" y="2670"/>
                <a:chExt cx="186" cy="36"/>
              </a:xfrm>
            </p:grpSpPr>
            <p:sp>
              <p:nvSpPr>
                <p:cNvPr id="48" name="Rectangle 205"/>
                <p:cNvSpPr>
                  <a:spLocks noChangeArrowheads="1"/>
                </p:cNvSpPr>
                <p:nvPr/>
              </p:nvSpPr>
              <p:spPr bwMode="auto">
                <a:xfrm>
                  <a:off x="2028" y="2694"/>
                  <a:ext cx="96" cy="1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9" name="Rectangle 206"/>
                <p:cNvSpPr>
                  <a:spLocks noChangeArrowheads="1"/>
                </p:cNvSpPr>
                <p:nvPr/>
              </p:nvSpPr>
              <p:spPr bwMode="auto">
                <a:xfrm>
                  <a:off x="2124" y="2670"/>
                  <a:ext cx="90" cy="3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" name="Group 209"/>
              <p:cNvGrpSpPr>
                <a:grpSpLocks/>
              </p:cNvGrpSpPr>
              <p:nvPr/>
            </p:nvGrpSpPr>
            <p:grpSpPr bwMode="auto">
              <a:xfrm>
                <a:off x="1562100" y="1447800"/>
                <a:ext cx="295275" cy="1257300"/>
                <a:chOff x="2214" y="1914"/>
                <a:chExt cx="186" cy="792"/>
              </a:xfrm>
            </p:grpSpPr>
            <p:sp>
              <p:nvSpPr>
                <p:cNvPr id="46" name="Rectangle 210"/>
                <p:cNvSpPr>
                  <a:spLocks noChangeArrowheads="1"/>
                </p:cNvSpPr>
                <p:nvPr/>
              </p:nvSpPr>
              <p:spPr bwMode="auto">
                <a:xfrm>
                  <a:off x="2214" y="1914"/>
                  <a:ext cx="96" cy="79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7" name="Rectangle 211"/>
                <p:cNvSpPr>
                  <a:spLocks noChangeArrowheads="1"/>
                </p:cNvSpPr>
                <p:nvPr/>
              </p:nvSpPr>
              <p:spPr bwMode="auto">
                <a:xfrm>
                  <a:off x="2310" y="2238"/>
                  <a:ext cx="90" cy="46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" name="Group 214"/>
              <p:cNvGrpSpPr>
                <a:grpSpLocks/>
              </p:cNvGrpSpPr>
              <p:nvPr/>
            </p:nvGrpSpPr>
            <p:grpSpPr bwMode="auto">
              <a:xfrm>
                <a:off x="2362200" y="1752600"/>
                <a:ext cx="295275" cy="142875"/>
                <a:chOff x="1488" y="1056"/>
                <a:chExt cx="186" cy="90"/>
              </a:xfrm>
            </p:grpSpPr>
            <p:sp>
              <p:nvSpPr>
                <p:cNvPr id="44" name="Rectangle 212"/>
                <p:cNvSpPr>
                  <a:spLocks noChangeArrowheads="1"/>
                </p:cNvSpPr>
                <p:nvPr/>
              </p:nvSpPr>
              <p:spPr bwMode="auto">
                <a:xfrm>
                  <a:off x="1488" y="1056"/>
                  <a:ext cx="96" cy="90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Rectangle 213"/>
                <p:cNvSpPr>
                  <a:spLocks noChangeArrowheads="1"/>
                </p:cNvSpPr>
                <p:nvPr/>
              </p:nvSpPr>
              <p:spPr bwMode="auto">
                <a:xfrm>
                  <a:off x="1584" y="1056"/>
                  <a:ext cx="90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2" name="Group 215"/>
              <p:cNvGrpSpPr>
                <a:grpSpLocks/>
              </p:cNvGrpSpPr>
              <p:nvPr/>
            </p:nvGrpSpPr>
            <p:grpSpPr bwMode="auto">
              <a:xfrm>
                <a:off x="2209800" y="3733800"/>
                <a:ext cx="295275" cy="200025"/>
                <a:chOff x="2772" y="2580"/>
                <a:chExt cx="186" cy="126"/>
              </a:xfrm>
            </p:grpSpPr>
            <p:sp>
              <p:nvSpPr>
                <p:cNvPr id="42" name="Rectangle 216"/>
                <p:cNvSpPr>
                  <a:spLocks noChangeArrowheads="1"/>
                </p:cNvSpPr>
                <p:nvPr/>
              </p:nvSpPr>
              <p:spPr bwMode="auto">
                <a:xfrm>
                  <a:off x="2772" y="2592"/>
                  <a:ext cx="96" cy="11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" name="Rectangle 217"/>
                <p:cNvSpPr>
                  <a:spLocks noChangeArrowheads="1"/>
                </p:cNvSpPr>
                <p:nvPr/>
              </p:nvSpPr>
              <p:spPr bwMode="auto">
                <a:xfrm>
                  <a:off x="2868" y="2580"/>
                  <a:ext cx="90" cy="12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3" name="Group 218"/>
              <p:cNvGrpSpPr>
                <a:grpSpLocks/>
              </p:cNvGrpSpPr>
              <p:nvPr/>
            </p:nvGrpSpPr>
            <p:grpSpPr bwMode="auto">
              <a:xfrm>
                <a:off x="762000" y="2590800"/>
                <a:ext cx="295275" cy="381000"/>
                <a:chOff x="2958" y="2466"/>
                <a:chExt cx="186" cy="240"/>
              </a:xfrm>
            </p:grpSpPr>
            <p:sp>
              <p:nvSpPr>
                <p:cNvPr id="40" name="Rectangle 219"/>
                <p:cNvSpPr>
                  <a:spLocks noChangeArrowheads="1"/>
                </p:cNvSpPr>
                <p:nvPr/>
              </p:nvSpPr>
              <p:spPr bwMode="auto">
                <a:xfrm>
                  <a:off x="2958" y="2466"/>
                  <a:ext cx="96" cy="240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54" y="2508"/>
                  <a:ext cx="90" cy="19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4" name="Group 221"/>
              <p:cNvGrpSpPr>
                <a:grpSpLocks/>
              </p:cNvGrpSpPr>
              <p:nvPr/>
            </p:nvGrpSpPr>
            <p:grpSpPr bwMode="auto">
              <a:xfrm>
                <a:off x="1219200" y="609600"/>
                <a:ext cx="295275" cy="1419225"/>
                <a:chOff x="3144" y="1812"/>
                <a:chExt cx="186" cy="894"/>
              </a:xfrm>
            </p:grpSpPr>
            <p:sp>
              <p:nvSpPr>
                <p:cNvPr id="38" name="Rectangle 222"/>
                <p:cNvSpPr>
                  <a:spLocks noChangeArrowheads="1"/>
                </p:cNvSpPr>
                <p:nvPr/>
              </p:nvSpPr>
              <p:spPr bwMode="auto">
                <a:xfrm>
                  <a:off x="3144" y="1914"/>
                  <a:ext cx="96" cy="79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" name="Rectangle 223"/>
                <p:cNvSpPr>
                  <a:spLocks noChangeArrowheads="1"/>
                </p:cNvSpPr>
                <p:nvPr/>
              </p:nvSpPr>
              <p:spPr bwMode="auto">
                <a:xfrm>
                  <a:off x="3240" y="1812"/>
                  <a:ext cx="90" cy="89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5" name="Rectangle 225"/>
              <p:cNvSpPr>
                <a:spLocks noChangeArrowheads="1"/>
              </p:cNvSpPr>
              <p:nvPr/>
            </p:nvSpPr>
            <p:spPr bwMode="auto">
              <a:xfrm>
                <a:off x="2590800" y="3048000"/>
                <a:ext cx="142875" cy="1619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Rectangle 226"/>
              <p:cNvSpPr>
                <a:spLocks noChangeArrowheads="1"/>
              </p:cNvSpPr>
              <p:nvPr/>
            </p:nvSpPr>
            <p:spPr bwMode="auto">
              <a:xfrm>
                <a:off x="762000" y="609600"/>
                <a:ext cx="152400" cy="166687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Rectangle 227"/>
              <p:cNvSpPr>
                <a:spLocks noChangeArrowheads="1"/>
              </p:cNvSpPr>
              <p:nvPr/>
            </p:nvSpPr>
            <p:spPr bwMode="auto">
              <a:xfrm>
                <a:off x="914400" y="1714500"/>
                <a:ext cx="142875" cy="5619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Rectangle 228"/>
              <p:cNvSpPr>
                <a:spLocks noChangeArrowheads="1"/>
              </p:cNvSpPr>
              <p:nvPr/>
            </p:nvSpPr>
            <p:spPr bwMode="auto">
              <a:xfrm>
                <a:off x="3733800" y="2667000"/>
                <a:ext cx="152400" cy="166687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Rectangle 229"/>
              <p:cNvSpPr>
                <a:spLocks noChangeArrowheads="1"/>
              </p:cNvSpPr>
              <p:nvPr/>
            </p:nvSpPr>
            <p:spPr bwMode="auto">
              <a:xfrm>
                <a:off x="3886200" y="3771900"/>
                <a:ext cx="142875" cy="5619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Rectangle 230"/>
              <p:cNvSpPr>
                <a:spLocks noChangeArrowheads="1"/>
              </p:cNvSpPr>
              <p:nvPr/>
            </p:nvSpPr>
            <p:spPr bwMode="auto">
              <a:xfrm>
                <a:off x="914400" y="4267200"/>
                <a:ext cx="152400" cy="56197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Rectangle 231"/>
              <p:cNvSpPr>
                <a:spLocks noChangeArrowheads="1"/>
              </p:cNvSpPr>
              <p:nvPr/>
            </p:nvSpPr>
            <p:spPr bwMode="auto">
              <a:xfrm>
                <a:off x="1066800" y="4591050"/>
                <a:ext cx="142875" cy="2381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Rectangle 232"/>
              <p:cNvSpPr>
                <a:spLocks noChangeArrowheads="1"/>
              </p:cNvSpPr>
              <p:nvPr/>
            </p:nvSpPr>
            <p:spPr bwMode="auto">
              <a:xfrm>
                <a:off x="2819400" y="5486400"/>
                <a:ext cx="152400" cy="47625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Rectangle 233"/>
              <p:cNvSpPr>
                <a:spLocks noChangeArrowheads="1"/>
              </p:cNvSpPr>
              <p:nvPr/>
            </p:nvSpPr>
            <p:spPr bwMode="auto">
              <a:xfrm>
                <a:off x="2971800" y="5534025"/>
                <a:ext cx="142875" cy="4286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Rectangle 234"/>
              <p:cNvSpPr>
                <a:spLocks noChangeArrowheads="1"/>
              </p:cNvSpPr>
              <p:nvPr/>
            </p:nvSpPr>
            <p:spPr bwMode="auto">
              <a:xfrm>
                <a:off x="1676400" y="3048000"/>
                <a:ext cx="152400" cy="27622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Rectangle 235"/>
              <p:cNvSpPr>
                <a:spLocks noChangeArrowheads="1"/>
              </p:cNvSpPr>
              <p:nvPr/>
            </p:nvSpPr>
            <p:spPr bwMode="auto">
              <a:xfrm>
                <a:off x="1828800" y="3190875"/>
                <a:ext cx="142875" cy="13335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Rectangle 236"/>
              <p:cNvSpPr>
                <a:spLocks noChangeArrowheads="1"/>
              </p:cNvSpPr>
              <p:nvPr/>
            </p:nvSpPr>
            <p:spPr bwMode="auto">
              <a:xfrm>
                <a:off x="1752600" y="1143000"/>
                <a:ext cx="152400" cy="39052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Rectangle 237"/>
              <p:cNvSpPr>
                <a:spLocks noChangeArrowheads="1"/>
              </p:cNvSpPr>
              <p:nvPr/>
            </p:nvSpPr>
            <p:spPr bwMode="auto">
              <a:xfrm>
                <a:off x="1905000" y="1200150"/>
                <a:ext cx="142875" cy="3333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8" name="Group 247"/>
              <p:cNvGrpSpPr>
                <a:grpSpLocks/>
              </p:cNvGrpSpPr>
              <p:nvPr/>
            </p:nvGrpSpPr>
            <p:grpSpPr bwMode="auto">
              <a:xfrm>
                <a:off x="1752600" y="1676400"/>
                <a:ext cx="295275" cy="152400"/>
                <a:chOff x="1104" y="1056"/>
                <a:chExt cx="186" cy="96"/>
              </a:xfrm>
            </p:grpSpPr>
            <p:sp>
              <p:nvSpPr>
                <p:cNvPr id="36" name="Rectangle 238"/>
                <p:cNvSpPr>
                  <a:spLocks noChangeArrowheads="1"/>
                </p:cNvSpPr>
                <p:nvPr/>
              </p:nvSpPr>
              <p:spPr bwMode="auto">
                <a:xfrm>
                  <a:off x="1104" y="1056"/>
                  <a:ext cx="96" cy="96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" name="Rectangle 239"/>
                <p:cNvSpPr>
                  <a:spLocks noChangeArrowheads="1"/>
                </p:cNvSpPr>
                <p:nvPr/>
              </p:nvSpPr>
              <p:spPr bwMode="auto">
                <a:xfrm>
                  <a:off x="1200" y="1110"/>
                  <a:ext cx="90" cy="4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9" name="Rectangle 240"/>
              <p:cNvSpPr>
                <a:spLocks noChangeArrowheads="1"/>
              </p:cNvSpPr>
              <p:nvPr/>
            </p:nvSpPr>
            <p:spPr bwMode="auto">
              <a:xfrm>
                <a:off x="2181225" y="3295650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Rectangle 241"/>
              <p:cNvSpPr>
                <a:spLocks noChangeArrowheads="1"/>
              </p:cNvSpPr>
              <p:nvPr/>
            </p:nvSpPr>
            <p:spPr bwMode="auto">
              <a:xfrm>
                <a:off x="2333625" y="3381375"/>
                <a:ext cx="142875" cy="666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Rectangle 242"/>
              <p:cNvSpPr>
                <a:spLocks noChangeArrowheads="1"/>
              </p:cNvSpPr>
              <p:nvPr/>
            </p:nvSpPr>
            <p:spPr bwMode="auto">
              <a:xfrm>
                <a:off x="381000" y="1924050"/>
                <a:ext cx="152400" cy="5715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Rectangle 243"/>
              <p:cNvSpPr>
                <a:spLocks noChangeArrowheads="1"/>
              </p:cNvSpPr>
              <p:nvPr/>
            </p:nvSpPr>
            <p:spPr bwMode="auto">
              <a:xfrm>
                <a:off x="533400" y="1952625"/>
                <a:ext cx="1428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3" name="Group 246"/>
              <p:cNvGrpSpPr>
                <a:grpSpLocks/>
              </p:cNvGrpSpPr>
              <p:nvPr/>
            </p:nvGrpSpPr>
            <p:grpSpPr bwMode="auto">
              <a:xfrm>
                <a:off x="2038350" y="47625"/>
                <a:ext cx="295275" cy="2324100"/>
                <a:chOff x="5190" y="1242"/>
                <a:chExt cx="186" cy="1464"/>
              </a:xfrm>
            </p:grpSpPr>
            <p:sp>
              <p:nvSpPr>
                <p:cNvPr id="34" name="Rectangle 244"/>
                <p:cNvSpPr>
                  <a:spLocks noChangeArrowheads="1"/>
                </p:cNvSpPr>
                <p:nvPr/>
              </p:nvSpPr>
              <p:spPr bwMode="auto">
                <a:xfrm>
                  <a:off x="5190" y="1242"/>
                  <a:ext cx="96" cy="1464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Rectangle 245"/>
                <p:cNvSpPr>
                  <a:spLocks noChangeArrowheads="1"/>
                </p:cNvSpPr>
                <p:nvPr/>
              </p:nvSpPr>
              <p:spPr bwMode="auto">
                <a:xfrm>
                  <a:off x="5286" y="2130"/>
                  <a:ext cx="90" cy="57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graphicFrame>
        <p:nvGraphicFramePr>
          <p:cNvPr id="56" name="Oggetto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54885"/>
              </p:ext>
            </p:extLst>
          </p:nvPr>
        </p:nvGraphicFramePr>
        <p:xfrm>
          <a:off x="5004048" y="1282421"/>
          <a:ext cx="3853060" cy="477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Foglio di lavoro" r:id="rId5" imgW="3238650" imgH="4010205" progId="Excel.Sheet.8">
                  <p:embed/>
                </p:oleObj>
              </mc:Choice>
              <mc:Fallback>
                <p:oleObj name="Foglio di lavoro" r:id="rId5" imgW="3238650" imgH="4010205" progId="Excel.Shee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282421"/>
                        <a:ext cx="3853060" cy="4770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3635896" y="6165304"/>
            <a:ext cx="5292080" cy="280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/>
          <a:p>
            <a:pPr algn="ctr" defTabSz="957263" eaLnBrk="0" hangingPunct="0"/>
            <a:r>
              <a:rPr lang="it-IT" sz="1300" b="1" dirty="0">
                <a:latin typeface="Calibri" pitchFamily="34" charset="0"/>
              </a:rPr>
              <a:t>* Fra i dimessi non sono stati conteggiati i donatori sottoposti a prelievo di CSE</a:t>
            </a:r>
          </a:p>
        </p:txBody>
      </p:sp>
      <p:sp>
        <p:nvSpPr>
          <p:cNvPr id="58" name="Text Box 189"/>
          <p:cNvSpPr txBox="1">
            <a:spLocks noChangeArrowheads="1"/>
          </p:cNvSpPr>
          <p:nvPr/>
        </p:nvSpPr>
        <p:spPr bwMode="auto">
          <a:xfrm>
            <a:off x="251520" y="615726"/>
            <a:ext cx="866394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BILANCIO POTENZIALI DONATORI PER REGIONE</a:t>
            </a:r>
            <a:endParaRPr lang="it-IT" sz="3200" dirty="0">
              <a:latin typeface="Calibri" pitchFamily="34" charset="0"/>
            </a:endParaRPr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8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611560" y="5651276"/>
            <a:ext cx="134937" cy="15398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Rectangle 1029"/>
          <p:cNvSpPr>
            <a:spLocks noChangeArrowheads="1"/>
          </p:cNvSpPr>
          <p:nvPr/>
        </p:nvSpPr>
        <p:spPr bwMode="auto">
          <a:xfrm>
            <a:off x="827584" y="5583584"/>
            <a:ext cx="2160240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/>
          <a:p>
            <a:pPr algn="ctr" defTabSz="957263" eaLnBrk="0" hangingPunct="0"/>
            <a:r>
              <a:rPr lang="it-IT" sz="1600" b="1" dirty="0"/>
              <a:t>Raggiunti limiti di età </a:t>
            </a:r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5298727" y="5640040"/>
            <a:ext cx="131763" cy="1539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5508104" y="5589240"/>
            <a:ext cx="1152525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/>
          <a:p>
            <a:pPr algn="ctr" defTabSz="957263" eaLnBrk="0" hangingPunct="0"/>
            <a:r>
              <a:rPr lang="it-IT" sz="1600" b="1" dirty="0"/>
              <a:t>Inidoneità</a:t>
            </a:r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3203848" y="5645150"/>
            <a:ext cx="133350" cy="15398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/>
          <a:p>
            <a:pPr algn="ctr" defTabSz="957263"/>
            <a:endParaRPr lang="it-IT" sz="1200">
              <a:solidFill>
                <a:schemeClr val="accent2"/>
              </a:solidFill>
            </a:endParaRPr>
          </a:p>
        </p:txBody>
      </p:sp>
      <p:sp>
        <p:nvSpPr>
          <p:cNvPr id="7" name="Rectangle 1033"/>
          <p:cNvSpPr>
            <a:spLocks noChangeArrowheads="1"/>
          </p:cNvSpPr>
          <p:nvPr/>
        </p:nvSpPr>
        <p:spPr bwMode="auto">
          <a:xfrm>
            <a:off x="3419872" y="5592763"/>
            <a:ext cx="1624012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/>
          <a:p>
            <a:pPr algn="ctr" defTabSz="957263" eaLnBrk="0" hangingPunct="0"/>
            <a:r>
              <a:rPr lang="it-IT" sz="1600" b="1" dirty="0"/>
              <a:t>Ritiro consenso</a:t>
            </a:r>
          </a:p>
        </p:txBody>
      </p:sp>
      <p:sp>
        <p:nvSpPr>
          <p:cNvPr id="8" name="Rectangle 1034"/>
          <p:cNvSpPr>
            <a:spLocks noChangeArrowheads="1"/>
          </p:cNvSpPr>
          <p:nvPr/>
        </p:nvSpPr>
        <p:spPr bwMode="auto">
          <a:xfrm>
            <a:off x="6732240" y="5640040"/>
            <a:ext cx="133350" cy="152400"/>
          </a:xfrm>
          <a:prstGeom prst="rect">
            <a:avLst/>
          </a:prstGeom>
          <a:solidFill>
            <a:srgbClr val="F8C2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1035"/>
          <p:cNvSpPr>
            <a:spLocks noChangeArrowheads="1"/>
          </p:cNvSpPr>
          <p:nvPr/>
        </p:nvSpPr>
        <p:spPr bwMode="auto">
          <a:xfrm>
            <a:off x="6948264" y="5589240"/>
            <a:ext cx="1392237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/>
          <a:p>
            <a:pPr algn="ctr" defTabSz="957263" eaLnBrk="0" hangingPunct="0"/>
            <a:r>
              <a:rPr lang="it-IT" sz="1600" b="1" dirty="0"/>
              <a:t>Irreperibilità</a:t>
            </a:r>
          </a:p>
        </p:txBody>
      </p:sp>
      <p:graphicFrame>
        <p:nvGraphicFramePr>
          <p:cNvPr id="10" name="Object 1036"/>
          <p:cNvGraphicFramePr>
            <a:graphicFrameLocks noChangeAspect="1"/>
          </p:cNvGraphicFramePr>
          <p:nvPr/>
        </p:nvGraphicFramePr>
        <p:xfrm>
          <a:off x="228600" y="1219200"/>
          <a:ext cx="8516938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Grafico" r:id="rId3" imgW="8001180" imgH="4067355" progId="MSGraph.Chart.8">
                  <p:embed followColorScheme="full"/>
                </p:oleObj>
              </mc:Choice>
              <mc:Fallback>
                <p:oleObj name="Grafico" r:id="rId3" imgW="8001180" imgH="40673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516938" cy="432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55"/>
          <p:cNvSpPr txBox="1">
            <a:spLocks noChangeArrowheads="1"/>
          </p:cNvSpPr>
          <p:nvPr/>
        </p:nvSpPr>
        <p:spPr bwMode="auto">
          <a:xfrm>
            <a:off x="0" y="620688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CAUSE DI DIMISSIONE DEI DONATORI IBMDR 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38144"/>
              </p:ext>
            </p:extLst>
          </p:nvPr>
        </p:nvGraphicFramePr>
        <p:xfrm>
          <a:off x="914400" y="1403375"/>
          <a:ext cx="7310438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Grafico" r:id="rId3" imgW="6153300" imgH="3877034" progId="MSGraph.Chart.8">
                  <p:embed followColorScheme="full"/>
                </p:oleObj>
              </mc:Choice>
              <mc:Fallback>
                <p:oleObj name="Grafico" r:id="rId3" imgW="6153300" imgH="38770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03375"/>
                        <a:ext cx="7310438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35050" y="5999187"/>
            <a:ext cx="152400" cy="1508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50950" y="5900762"/>
            <a:ext cx="1263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18-25 anni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19400" y="5999187"/>
            <a:ext cx="150813" cy="1508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81338" y="5900762"/>
            <a:ext cx="126206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26-35 anni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75213" y="5999187"/>
            <a:ext cx="155575" cy="150813"/>
          </a:xfrm>
          <a:prstGeom prst="rect">
            <a:avLst/>
          </a:prstGeom>
          <a:solidFill>
            <a:srgbClr val="FBA7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38738" y="5900762"/>
            <a:ext cx="1260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36-45 anni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662738" y="5999187"/>
            <a:ext cx="150812" cy="1508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910338" y="5900762"/>
            <a:ext cx="126206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+mn-lt"/>
              </a:rPr>
              <a:t>46-54</a:t>
            </a:r>
            <a:r>
              <a:rPr lang="it-IT" sz="1400" b="0" dirty="0">
                <a:solidFill>
                  <a:srgbClr val="153559"/>
                </a:solidFill>
                <a:latin typeface="Verdana" pitchFamily="34" charset="0"/>
              </a:rPr>
              <a:t> </a:t>
            </a:r>
            <a:r>
              <a:rPr lang="it-IT" sz="1600" dirty="0">
                <a:latin typeface="+mn-lt"/>
              </a:rPr>
              <a:t>anni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66800" y="620688"/>
            <a:ext cx="7440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3200" dirty="0" smtClean="0">
                <a:latin typeface="Calibri" pitchFamily="34" charset="0"/>
              </a:rPr>
              <a:t>ETÀ DEI POTENZIALI DONATORI IBMDR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886404"/>
              </p:ext>
            </p:extLst>
          </p:nvPr>
        </p:nvGraphicFramePr>
        <p:xfrm>
          <a:off x="251520" y="1484784"/>
          <a:ext cx="8638182" cy="444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Grafico" r:id="rId3" imgW="7201170" imgH="4343670" progId="MSGraph.Chart.8">
                  <p:embed/>
                </p:oleObj>
              </mc:Choice>
              <mc:Fallback>
                <p:oleObj name="Grafico" r:id="rId3" imgW="7201170" imgH="434367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84784"/>
                        <a:ext cx="8638182" cy="4447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2916600" y="620688"/>
            <a:ext cx="3482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>
                <a:latin typeface="Calibri" pitchFamily="34" charset="0"/>
              </a:rPr>
              <a:t>DONAZIONI IBMDR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0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ChangeArrowheads="1"/>
          </p:cNvSpPr>
          <p:nvPr/>
        </p:nvSpPr>
        <p:spPr bwMode="auto">
          <a:xfrm>
            <a:off x="6976407" y="3086078"/>
            <a:ext cx="691937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 eaLnBrk="0" hangingPunct="0"/>
            <a:r>
              <a:rPr lang="it-IT" sz="1600" b="1" dirty="0">
                <a:latin typeface="Calibri" pitchFamily="34" charset="0"/>
                <a:cs typeface="Times New Roman" pitchFamily="18" charset="0"/>
              </a:rPr>
              <a:t>F = 44</a:t>
            </a:r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6908205" y="3734150"/>
            <a:ext cx="881091" cy="3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 eaLnBrk="0" hangingPunct="0"/>
            <a:r>
              <a:rPr lang="it-IT" sz="1600" b="1" dirty="0">
                <a:latin typeface="Calibri" pitchFamily="34" charset="0"/>
                <a:cs typeface="Times New Roman" pitchFamily="18" charset="0"/>
              </a:rPr>
              <a:t>M = 114</a:t>
            </a:r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49316"/>
              </p:ext>
            </p:extLst>
          </p:nvPr>
        </p:nvGraphicFramePr>
        <p:xfrm>
          <a:off x="533400" y="1524000"/>
          <a:ext cx="5256213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Grafico" r:id="rId3" imgW="5010390" imgH="3886470" progId="MSGraph.Chart.8">
                  <p:embed followColorScheme="full"/>
                </p:oleObj>
              </mc:Choice>
              <mc:Fallback>
                <p:oleObj name="Grafico" r:id="rId3" imgW="5010390" imgH="3886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5256213" cy="408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6400800" y="5410200"/>
            <a:ext cx="53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 eaLnBrk="0" hangingPunct="0"/>
            <a:r>
              <a:rPr lang="it-IT" sz="1600" b="1" dirty="0">
                <a:latin typeface="Calibri" pitchFamily="34" charset="0"/>
                <a:cs typeface="Times New Roman" pitchFamily="18" charset="0"/>
              </a:rPr>
              <a:t>72%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8229600" y="5486400"/>
            <a:ext cx="53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 eaLnBrk="0" hangingPunct="0"/>
            <a:r>
              <a:rPr lang="it-IT" sz="1600" b="1" dirty="0">
                <a:latin typeface="Calibri" pitchFamily="34" charset="0"/>
                <a:cs typeface="Times New Roman" pitchFamily="18" charset="0"/>
              </a:rPr>
              <a:t>28%</a:t>
            </a: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6292194" y="3255940"/>
            <a:ext cx="533400" cy="0"/>
          </a:xfrm>
          <a:prstGeom prst="line">
            <a:avLst/>
          </a:prstGeom>
          <a:noFill/>
          <a:ln w="1905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6300192" y="3904012"/>
            <a:ext cx="53340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1828800" y="1772816"/>
            <a:ext cx="2743200" cy="3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6" tIns="47883" rIns="95766" bIns="47883">
            <a:spAutoFit/>
          </a:bodyPr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800" dirty="0">
                <a:latin typeface="Calibri" pitchFamily="34" charset="0"/>
                <a:cs typeface="Times New Roman" pitchFamily="18" charset="0"/>
              </a:rPr>
              <a:t>Età mediana: 33 anni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513013" y="5530627"/>
            <a:ext cx="1169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dirty="0">
                <a:latin typeface="Calibri" pitchFamily="34" charset="0"/>
                <a:cs typeface="Times New Roman" pitchFamily="18" charset="0"/>
              </a:rPr>
              <a:t>Fasce di età</a:t>
            </a:r>
          </a:p>
        </p:txBody>
      </p:sp>
      <p:sp>
        <p:nvSpPr>
          <p:cNvPr id="12" name="Rectangle 1026"/>
          <p:cNvSpPr>
            <a:spLocks noChangeArrowheads="1"/>
          </p:cNvSpPr>
          <p:nvPr/>
        </p:nvSpPr>
        <p:spPr bwMode="auto">
          <a:xfrm>
            <a:off x="755576" y="620688"/>
            <a:ext cx="79208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3200" b="1" dirty="0" smtClean="0">
                <a:latin typeface="Calibri" pitchFamily="34" charset="0"/>
              </a:rPr>
              <a:t>CARATTERISTICHE DONATORI IBMDR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17934" y="6577607"/>
            <a:ext cx="35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smtClean="0"/>
              <a:t>Report di attività IBMDR 2012</a:t>
            </a:r>
            <a:endParaRPr lang="it-IT" sz="1400" b="1" i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" y="21269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24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420</Words>
  <Application>Microsoft Office PowerPoint</Application>
  <PresentationFormat>Presentazione su schermo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1_Tema di Office</vt:lpstr>
      <vt:lpstr>Grafico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Puoti Francesca</dc:creator>
  <cp:lastModifiedBy>filippetti marzia</cp:lastModifiedBy>
  <cp:revision>35</cp:revision>
  <dcterms:created xsi:type="dcterms:W3CDTF">2013-05-23T10:03:56Z</dcterms:created>
  <dcterms:modified xsi:type="dcterms:W3CDTF">2013-07-19T08:10:50Z</dcterms:modified>
</cp:coreProperties>
</file>