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76" r:id="rId3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7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FB410-B20E-46D9-83BC-93D5F1C959FA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B8866-6260-421D-BD55-4C5FB5315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107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B8866-6260-421D-BD55-4C5FB53153A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290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B8866-6260-421D-BD55-4C5FB53153A0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290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B8866-6260-421D-BD55-4C5FB53153A0}" type="slidenum">
              <a:rPr lang="it-IT" smtClean="0">
                <a:solidFill>
                  <a:prstClr val="black"/>
                </a:solidFill>
              </a:rPr>
              <a:pPr/>
              <a:t>2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90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B8866-6260-421D-BD55-4C5FB53153A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29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B8866-6260-421D-BD55-4C5FB53153A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290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B8866-6260-421D-BD55-4C5FB53153A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290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B8866-6260-421D-BD55-4C5FB53153A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290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B8866-6260-421D-BD55-4C5FB53153A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290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B8866-6260-421D-BD55-4C5FB53153A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290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B8866-6260-421D-BD55-4C5FB53153A0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290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Di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802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462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612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721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2330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1229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D447-4EFA-4E4C-98DE-6CDF6D115B8E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2271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D447-4EFA-4E4C-98DE-6CDF6D115B8E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16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D447-4EFA-4E4C-98DE-6CDF6D115B8E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0942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D447-4EFA-4E4C-98DE-6CDF6D115B8E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498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D447-4EFA-4E4C-98DE-6CDF6D115B8E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75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281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D447-4EFA-4E4C-98DE-6CDF6D115B8E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7499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D447-4EFA-4E4C-98DE-6CDF6D115B8E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11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D447-4EFA-4E4C-98DE-6CDF6D115B8E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3617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D447-4EFA-4E4C-98DE-6CDF6D115B8E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63061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D447-4EFA-4E4C-98DE-6CDF6D115B8E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232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D447-4EFA-4E4C-98DE-6CDF6D115B8E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302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544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441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266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627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34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257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DE3-B3D3-414A-B4C6-26780079E0DA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70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0" y="0"/>
            <a:ext cx="9144000" cy="668338"/>
            <a:chOff x="0" y="-16"/>
            <a:chExt cx="5760" cy="543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0" y="-16"/>
              <a:ext cx="5760" cy="543"/>
            </a:xfrm>
            <a:prstGeom prst="rect">
              <a:avLst/>
            </a:prstGeom>
            <a:gradFill rotWithShape="1">
              <a:gsLst>
                <a:gs pos="0">
                  <a:srgbClr val="FF7C80">
                    <a:gamma/>
                    <a:tint val="10196"/>
                    <a:invGamma/>
                  </a:srgbClr>
                </a:gs>
                <a:gs pos="100000">
                  <a:srgbClr val="FF7C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49" y="0"/>
              <a:ext cx="5262" cy="506"/>
            </a:xfrm>
            <a:prstGeom prst="rect">
              <a:avLst/>
            </a:prstGeom>
            <a:blipFill dpi="0" rotWithShape="1">
              <a:blip r:embed="rId4" cstate="print">
                <a:alphaModFix amt="60000"/>
              </a:blip>
              <a:srcRect/>
              <a:stretch>
                <a:fillRect b="-367939"/>
              </a:stretch>
            </a:blip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</p:grp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6572250"/>
            <a:ext cx="9144000" cy="312738"/>
          </a:xfrm>
          <a:prstGeom prst="rect">
            <a:avLst/>
          </a:prstGeom>
          <a:gradFill rotWithShape="1">
            <a:gsLst>
              <a:gs pos="0">
                <a:srgbClr val="FF7C80">
                  <a:gamma/>
                  <a:tint val="0"/>
                  <a:invGamma/>
                </a:srgbClr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cxnSp>
        <p:nvCxnSpPr>
          <p:cNvPr id="13" name="Connettore 1 12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54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85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5DDE3-B3D3-414A-B4C6-26780079E0DA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7814C-9B4E-46D2-B6A2-954CE29F2E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444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8D447-4EFA-4E4C-98DE-6CDF6D115B8E}" type="datetimeFigureOut">
              <a:rPr lang="it-IT" smtClean="0"/>
              <a:t>15/07/2013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122E1-7BEE-49E3-B90B-D49F0C14D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42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4624"/>
            <a:ext cx="2450390" cy="60345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917934" y="6597352"/>
            <a:ext cx="352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/>
              <a:t>Report di attività GITMO 2012</a:t>
            </a:r>
            <a:endParaRPr lang="it-IT" sz="1400" b="1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36236" y="1740872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ATTIVITÀ DI TRAPIANTO </a:t>
            </a:r>
          </a:p>
          <a:p>
            <a:pPr algn="ctr"/>
            <a:r>
              <a:rPr lang="it-IT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CELLULE STAMINALI EMOPOIETICHE</a:t>
            </a:r>
          </a:p>
          <a:p>
            <a:pPr algn="ctr"/>
            <a:endParaRPr lang="it-IT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43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4624"/>
            <a:ext cx="2450390" cy="60345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917934" y="6597352"/>
            <a:ext cx="352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/>
              <a:t>Report di attività GITMO 2012</a:t>
            </a:r>
            <a:endParaRPr lang="it-IT" sz="1400" b="1" i="1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9457102"/>
              </p:ext>
            </p:extLst>
          </p:nvPr>
        </p:nvGraphicFramePr>
        <p:xfrm>
          <a:off x="508000" y="1395413"/>
          <a:ext cx="8024813" cy="504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Grafico" r:id="rId5" imgW="6096000" imgH="4067062" progId="MSGraph.Chart.8">
                  <p:embed followColorScheme="full"/>
                </p:oleObj>
              </mc:Choice>
              <mc:Fallback>
                <p:oleObj name="Grafico" r:id="rId5" imgW="6096000" imgH="4067062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395413"/>
                        <a:ext cx="8024813" cy="504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23528" y="611977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TRAPIANTO ALLOGENICO</a:t>
            </a:r>
            <a:endParaRPr lang="it-IT" sz="3200" b="1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112904" y="1314028"/>
            <a:ext cx="289925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Fonte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Sangue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Cordonale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 rot="16200000">
            <a:off x="-273337" y="3488809"/>
            <a:ext cx="12590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800" b="1" dirty="0">
                <a:latin typeface="+mn-lt"/>
              </a:rPr>
              <a:t>Numero TX</a:t>
            </a:r>
          </a:p>
        </p:txBody>
      </p:sp>
    </p:spTree>
    <p:extLst>
      <p:ext uri="{BB962C8B-B14F-4D97-AF65-F5344CB8AC3E}">
        <p14:creationId xmlns:p14="http://schemas.microsoft.com/office/powerpoint/2010/main" val="208441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4624"/>
            <a:ext cx="2450390" cy="60345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917934" y="6597352"/>
            <a:ext cx="352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>
                <a:solidFill>
                  <a:prstClr val="black"/>
                </a:solidFill>
              </a:rPr>
              <a:t>Report di attività GITMO 2012</a:t>
            </a:r>
            <a:endParaRPr lang="it-IT" sz="1400" b="1" i="1" dirty="0">
              <a:solidFill>
                <a:prstClr val="black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3528" y="611977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PROGRAMMI TRAPIANTO GITMO</a:t>
            </a:r>
            <a:endParaRPr lang="it-IT" sz="32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97343" y="1484784"/>
            <a:ext cx="474931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b="1" dirty="0" smtClean="0">
                <a:latin typeface="+mn-lt"/>
              </a:rPr>
              <a:t>Centri Accreditati </a:t>
            </a:r>
            <a:r>
              <a:rPr lang="it-IT" b="1" dirty="0">
                <a:latin typeface="+mn-lt"/>
              </a:rPr>
              <a:t>		n= </a:t>
            </a:r>
            <a:r>
              <a:rPr lang="it-IT" b="1" dirty="0" smtClean="0">
                <a:latin typeface="+mn-lt"/>
              </a:rPr>
              <a:t>87</a:t>
            </a:r>
            <a:endParaRPr lang="it-IT" b="1" dirty="0">
              <a:latin typeface="+mn-lt"/>
            </a:endParaRPr>
          </a:p>
          <a:p>
            <a:pPr eaLnBrk="1" hangingPunct="1"/>
            <a:r>
              <a:rPr lang="it-IT" b="1" dirty="0" smtClean="0">
                <a:latin typeface="+mn-lt"/>
              </a:rPr>
              <a:t>Centri Non </a:t>
            </a:r>
            <a:r>
              <a:rPr lang="it-IT" b="1" dirty="0">
                <a:latin typeface="+mn-lt"/>
              </a:rPr>
              <a:t>Accreditati	n= </a:t>
            </a:r>
            <a:r>
              <a:rPr lang="it-IT" b="1" dirty="0" smtClean="0">
                <a:latin typeface="+mn-lt"/>
              </a:rPr>
              <a:t>16</a:t>
            </a:r>
          </a:p>
          <a:p>
            <a:pPr eaLnBrk="1" hangingPunct="1"/>
            <a:r>
              <a:rPr lang="it-IT" b="1" dirty="0" smtClean="0">
                <a:latin typeface="+mn-lt"/>
              </a:rPr>
              <a:t>TOTALE</a:t>
            </a:r>
            <a:r>
              <a:rPr lang="it-IT" sz="3200" b="1" dirty="0" smtClean="0"/>
              <a:t>                           </a:t>
            </a:r>
            <a:r>
              <a:rPr lang="it-IT" b="1" dirty="0" smtClean="0">
                <a:latin typeface="+mn-lt"/>
              </a:rPr>
              <a:t>n</a:t>
            </a:r>
            <a:r>
              <a:rPr lang="it-IT" b="1" dirty="0">
                <a:latin typeface="+mn-lt"/>
              </a:rPr>
              <a:t>= </a:t>
            </a:r>
            <a:r>
              <a:rPr lang="it-IT" b="1" dirty="0" smtClean="0">
                <a:latin typeface="+mn-lt"/>
              </a:rPr>
              <a:t>103</a:t>
            </a:r>
            <a:endParaRPr lang="it-IT" b="1" dirty="0">
              <a:latin typeface="+mn-lt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942425"/>
              </p:ext>
            </p:extLst>
          </p:nvPr>
        </p:nvGraphicFramePr>
        <p:xfrm>
          <a:off x="432598" y="3429000"/>
          <a:ext cx="8496945" cy="2526410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000000">
                      <a:alpha val="88000"/>
                    </a:srgbClr>
                  </a:outerShdw>
                </a:effectLst>
              </a:tblPr>
              <a:tblGrid>
                <a:gridCol w="2454432"/>
                <a:gridCol w="2297716"/>
                <a:gridCol w="1152508"/>
                <a:gridCol w="1224136"/>
                <a:gridCol w="1368153"/>
              </a:tblGrid>
              <a:tr h="279256">
                <a:tc>
                  <a:txBody>
                    <a:bodyPr/>
                    <a:lstStyle/>
                    <a:p>
                      <a:pPr algn="r"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CENTRI ACCREDITATI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ACCREDITAMENTO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03110">
                <a:tc rowSpan="2">
                  <a:txBody>
                    <a:bodyPr/>
                    <a:lstStyle/>
                    <a:p>
                      <a:pPr algn="r"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042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AUTOLOGO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ALLOGENICO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MUD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73476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CENTRI PEDIATRICI (N. 13)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68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CENTRI ADULTI (N. </a:t>
                      </a: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80)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31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CENTRI MISTI (</a:t>
                      </a: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N.10)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60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69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4624"/>
            <a:ext cx="2450390" cy="60345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917934" y="6597352"/>
            <a:ext cx="352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/>
              <a:t>Report di attività GITMO 2012</a:t>
            </a:r>
            <a:endParaRPr lang="it-IT" sz="1400" b="1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611977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TRAPIANTO AUTOLOGO</a:t>
            </a:r>
            <a:endParaRPr lang="it-IT" sz="3200" b="1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66"/>
          <a:stretch/>
        </p:blipFill>
        <p:spPr>
          <a:xfrm>
            <a:off x="756280" y="1559160"/>
            <a:ext cx="7560136" cy="487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86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4624"/>
            <a:ext cx="2450390" cy="60345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917934" y="6597352"/>
            <a:ext cx="352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/>
              <a:t>Report di attività GITMO 2012</a:t>
            </a:r>
            <a:endParaRPr lang="it-IT" sz="1400" b="1" i="1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99"/>
          <a:stretch/>
        </p:blipFill>
        <p:spPr>
          <a:xfrm>
            <a:off x="870515" y="2137619"/>
            <a:ext cx="7621112" cy="427548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23528" y="611977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TRAPIANTO AUTOLOGO</a:t>
            </a:r>
            <a:endParaRPr lang="it-IT" sz="32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67544" y="1412776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Numero Trapianti per principali Patologie</a:t>
            </a:r>
            <a:endParaRPr lang="it-IT" sz="2000" b="1" dirty="0"/>
          </a:p>
        </p:txBody>
      </p:sp>
      <p:grpSp>
        <p:nvGrpSpPr>
          <p:cNvPr id="16" name="Gruppo 15"/>
          <p:cNvGrpSpPr/>
          <p:nvPr/>
        </p:nvGrpSpPr>
        <p:grpSpPr>
          <a:xfrm>
            <a:off x="1475656" y="3068959"/>
            <a:ext cx="5723887" cy="2833714"/>
            <a:chOff x="1475656" y="3068959"/>
            <a:chExt cx="5723887" cy="2833714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6347048" y="5376863"/>
              <a:ext cx="598241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it-IT" sz="1200" b="1">
                  <a:latin typeface="+mn-lt"/>
                  <a:cs typeface="Arial" charset="0"/>
                </a:rPr>
                <a:t>(n=13)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5364088" y="5599112"/>
              <a:ext cx="67678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it-IT" sz="1200" b="1" dirty="0">
                  <a:latin typeface="+mn-lt"/>
                  <a:cs typeface="Arial" charset="0"/>
                </a:rPr>
                <a:t>(n=255)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6444208" y="3068959"/>
              <a:ext cx="75533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it-IT" sz="1200" b="1" dirty="0">
                  <a:latin typeface="+mn-lt"/>
                  <a:cs typeface="Arial" charset="0"/>
                </a:rPr>
                <a:t>(n=1265)</a:t>
              </a:r>
            </a:p>
          </p:txBody>
        </p:sp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4807525" y="5625674"/>
              <a:ext cx="51969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it-IT" sz="1200" b="1" dirty="0">
                  <a:latin typeface="+mn-lt"/>
                  <a:cs typeface="Arial" charset="0"/>
                </a:rPr>
                <a:t>(n=8)</a:t>
              </a:r>
            </a:p>
          </p:txBody>
        </p: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3888766" y="5599499"/>
              <a:ext cx="67678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it-IT" sz="1200" b="1" dirty="0">
                  <a:latin typeface="+mn-lt"/>
                  <a:cs typeface="Arial" charset="0"/>
                </a:rPr>
                <a:t>(n=146)</a:t>
              </a:r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3325687" y="5529263"/>
              <a:ext cx="598241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it-IT" sz="1200" b="1" dirty="0">
                  <a:latin typeface="+mn-lt"/>
                  <a:cs typeface="Arial" charset="0"/>
                </a:rPr>
                <a:t>(n=27)</a:t>
              </a:r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2749623" y="5376863"/>
              <a:ext cx="598241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it-IT" sz="1200" b="1" dirty="0">
                  <a:latin typeface="+mn-lt"/>
                  <a:cs typeface="Arial" charset="0"/>
                </a:rPr>
                <a:t>(n=10)</a:t>
              </a:r>
            </a:p>
          </p:txBody>
        </p:sp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1475656" y="3068960"/>
              <a:ext cx="75533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it-IT" sz="1200" b="1" dirty="0">
                  <a:latin typeface="+mn-lt"/>
                  <a:cs typeface="Arial" charset="0"/>
                </a:rPr>
                <a:t>(n=1160)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283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4624"/>
            <a:ext cx="2450390" cy="60345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917934" y="6597352"/>
            <a:ext cx="352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/>
              <a:t>Report di attività GITMO 2012</a:t>
            </a:r>
            <a:endParaRPr lang="it-IT" sz="1400" b="1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611977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TRAPIANTO ALLOGENICO</a:t>
            </a:r>
            <a:endParaRPr lang="it-IT" sz="3200" b="1" dirty="0"/>
          </a:p>
        </p:txBody>
      </p:sp>
      <p:graphicFrame>
        <p:nvGraphicFramePr>
          <p:cNvPr id="6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146250"/>
              </p:ext>
            </p:extLst>
          </p:nvPr>
        </p:nvGraphicFramePr>
        <p:xfrm>
          <a:off x="149225" y="1449082"/>
          <a:ext cx="8786813" cy="4840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Grafico" r:id="rId5" imgW="7115057" imgH="3943318" progId="MSGraph.Chart.8">
                  <p:embed followColorScheme="full"/>
                </p:oleObj>
              </mc:Choice>
              <mc:Fallback>
                <p:oleObj name="Grafico" r:id="rId5" imgW="7115057" imgH="3943318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4933"/>
                      <a:stretch>
                        <a:fillRect/>
                      </a:stretch>
                    </p:blipFill>
                    <p:spPr bwMode="auto">
                      <a:xfrm>
                        <a:off x="149225" y="1449082"/>
                        <a:ext cx="8786813" cy="48406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75583" y="1440456"/>
            <a:ext cx="2574413" cy="67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 dirty="0" err="1">
                <a:latin typeface="Calibri" pitchFamily="34" charset="0"/>
                <a:cs typeface="Calibri" pitchFamily="34" charset="0"/>
              </a:rPr>
              <a:t>Allotrapianti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Registrati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b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N=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25505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10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4624"/>
            <a:ext cx="2450390" cy="60345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917934" y="6597352"/>
            <a:ext cx="352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/>
              <a:t>Report di attività GITMO 2012</a:t>
            </a:r>
            <a:endParaRPr lang="it-IT" sz="1400" b="1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611977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TRAPIANTO ALLOGENICO</a:t>
            </a:r>
            <a:endParaRPr lang="it-IT" sz="32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31540" y="1187793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Numero Trapianti per principali Patologie</a:t>
            </a:r>
          </a:p>
          <a:p>
            <a:pPr algn="ctr"/>
            <a:r>
              <a:rPr lang="it-IT" sz="2000" b="1" dirty="0" smtClean="0"/>
              <a:t>Attività 2012</a:t>
            </a:r>
            <a:endParaRPr lang="it-IT" sz="2000" b="1" dirty="0"/>
          </a:p>
        </p:txBody>
      </p:sp>
      <p:graphicFrame>
        <p:nvGraphicFramePr>
          <p:cNvPr id="7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9414110"/>
              </p:ext>
            </p:extLst>
          </p:nvPr>
        </p:nvGraphicFramePr>
        <p:xfrm>
          <a:off x="1248966" y="1916832"/>
          <a:ext cx="6635402" cy="4435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Grafico" r:id="rId5" imgW="8296224" imgH="5676811" progId="MSGraph.Chart.8">
                  <p:embed followColorScheme="full"/>
                </p:oleObj>
              </mc:Choice>
              <mc:Fallback>
                <p:oleObj name="Grafico" r:id="rId5" imgW="8296224" imgH="5676811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8966" y="1916832"/>
                        <a:ext cx="6635402" cy="44351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uppo 19"/>
          <p:cNvGrpSpPr/>
          <p:nvPr/>
        </p:nvGrpSpPr>
        <p:grpSpPr>
          <a:xfrm>
            <a:off x="1993933" y="1913023"/>
            <a:ext cx="5157755" cy="3123992"/>
            <a:chOff x="1993933" y="1913023"/>
            <a:chExt cx="5157755" cy="3123992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5466490" y="2051522"/>
              <a:ext cx="56515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sz="1200" b="1" dirty="0">
                  <a:latin typeface="+mn-lt"/>
                </a:rPr>
                <a:t>AA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6151454" y="2350491"/>
              <a:ext cx="53868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sz="1200" b="1" dirty="0" smtClean="0">
                  <a:latin typeface="+mn-lt"/>
                </a:rPr>
                <a:t>THAL</a:t>
              </a:r>
              <a:endParaRPr lang="it-IT" sz="1200" b="1" dirty="0">
                <a:latin typeface="+mn-lt"/>
              </a:endParaRPr>
            </a:p>
            <a:p>
              <a:pPr algn="ctr"/>
              <a:endParaRPr lang="it-IT" sz="1200" b="1" dirty="0">
                <a:latin typeface="+mn-lt"/>
              </a:endParaRP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6516216" y="3887634"/>
              <a:ext cx="63547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sz="1200" b="1" dirty="0">
                  <a:latin typeface="+mn-lt"/>
                </a:rPr>
                <a:t>LMA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3228770" y="4760016"/>
              <a:ext cx="8636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sz="1200" b="1" dirty="0">
                  <a:latin typeface="+mn-lt"/>
                </a:rPr>
                <a:t>LLA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2562020" y="4365104"/>
              <a:ext cx="66675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sz="1200" b="1" dirty="0">
                  <a:latin typeface="+mn-lt"/>
                </a:rPr>
                <a:t>LLC</a:t>
              </a: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2196895" y="4222060"/>
              <a:ext cx="73025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sz="1200" b="1" dirty="0">
                  <a:latin typeface="+mn-lt"/>
                </a:rPr>
                <a:t>LMC</a:t>
              </a: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1993933" y="3564469"/>
              <a:ext cx="78098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sz="1200" b="1" dirty="0">
                  <a:latin typeface="+mn-lt"/>
                </a:rPr>
                <a:t>MM/PCD</a:t>
              </a:r>
            </a:p>
            <a:p>
              <a:pPr algn="ctr"/>
              <a:endParaRPr lang="it-IT" sz="1200" b="1" dirty="0">
                <a:latin typeface="+mn-lt"/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2403515" y="2644668"/>
              <a:ext cx="31701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sz="1200" b="1" dirty="0">
                  <a:latin typeface="+mn-lt"/>
                </a:rPr>
                <a:t>LY</a:t>
              </a:r>
            </a:p>
            <a:p>
              <a:pPr algn="ctr"/>
              <a:endParaRPr lang="it-IT" sz="1200" b="1" dirty="0">
                <a:latin typeface="+mn-lt"/>
              </a:endParaRP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3038818" y="2198820"/>
              <a:ext cx="32951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sz="1200" b="1" dirty="0">
                  <a:latin typeface="+mn-lt"/>
                </a:rPr>
                <a:t>ST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3985516" y="1913023"/>
              <a:ext cx="843501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sz="1200" b="1" dirty="0">
                  <a:latin typeface="+mn-lt"/>
                </a:rPr>
                <a:t>MDS/MPS</a:t>
              </a:r>
            </a:p>
          </p:txBody>
        </p:sp>
        <p:sp>
          <p:nvSpPr>
            <p:cNvPr id="18" name="Text Box 31"/>
            <p:cNvSpPr txBox="1">
              <a:spLocks noChangeArrowheads="1"/>
            </p:cNvSpPr>
            <p:nvPr/>
          </p:nvSpPr>
          <p:spPr bwMode="auto">
            <a:xfrm>
              <a:off x="5869576" y="2190022"/>
              <a:ext cx="32412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sz="1200" b="1" dirty="0">
                  <a:latin typeface="+mn-lt"/>
                </a:rPr>
                <a:t>ID</a:t>
              </a:r>
            </a:p>
          </p:txBody>
        </p:sp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5142640" y="1926763"/>
              <a:ext cx="56515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sz="1200" b="1" dirty="0">
                  <a:latin typeface="+mn-lt"/>
                </a:rPr>
                <a:t>IE</a:t>
              </a:r>
            </a:p>
          </p:txBody>
        </p:sp>
      </p:grpSp>
      <p:grpSp>
        <p:nvGrpSpPr>
          <p:cNvPr id="33" name="Gruppo 32"/>
          <p:cNvGrpSpPr/>
          <p:nvPr/>
        </p:nvGrpSpPr>
        <p:grpSpPr>
          <a:xfrm>
            <a:off x="1576910" y="4988864"/>
            <a:ext cx="6307458" cy="1294034"/>
            <a:chOff x="1576910" y="4988864"/>
            <a:chExt cx="6307458" cy="1294034"/>
          </a:xfrm>
        </p:grpSpPr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1614934" y="5615662"/>
              <a:ext cx="474810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100" b="1" dirty="0">
                  <a:latin typeface="+mn-lt"/>
                </a:rPr>
                <a:t>n=10</a:t>
              </a:r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7334248" y="5615662"/>
              <a:ext cx="546945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sz="1100" b="1" dirty="0">
                  <a:latin typeface="+mn-lt"/>
                </a:rPr>
                <a:t>n=282</a:t>
              </a: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1614934" y="5437508"/>
              <a:ext cx="474810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100" b="1">
                  <a:latin typeface="+mn-lt"/>
                </a:rPr>
                <a:t>n=91</a:t>
              </a:r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7337550" y="5805264"/>
              <a:ext cx="474810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sz="1100" b="1" dirty="0">
                  <a:latin typeface="+mn-lt"/>
                </a:rPr>
                <a:t>n=69</a:t>
              </a:r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614934" y="5224365"/>
              <a:ext cx="474810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100" b="1">
                  <a:latin typeface="+mn-lt"/>
                </a:rPr>
                <a:t>n=32</a:t>
              </a: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1576910" y="6021288"/>
              <a:ext cx="474810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sz="1100" b="1" dirty="0">
                  <a:latin typeface="+mn-lt"/>
                </a:rPr>
                <a:t>n=24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1611759" y="4988864"/>
              <a:ext cx="546945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100" b="1" dirty="0">
                  <a:latin typeface="+mn-lt"/>
                </a:rPr>
                <a:t>n=501</a:t>
              </a: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7337423" y="4991845"/>
              <a:ext cx="546945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sz="1100" b="1" dirty="0">
                  <a:latin typeface="+mn-lt"/>
                </a:rPr>
                <a:t>n=323</a:t>
              </a:r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7337550" y="5234798"/>
              <a:ext cx="474810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sz="1100" b="1" dirty="0">
                  <a:latin typeface="+mn-lt"/>
                </a:rPr>
                <a:t>n=37</a:t>
              </a: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7337423" y="5399638"/>
              <a:ext cx="546945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sz="1100" b="1" dirty="0">
                  <a:latin typeface="+mn-lt"/>
                </a:rPr>
                <a:t>n=238</a:t>
              </a:r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7337550" y="5975702"/>
              <a:ext cx="474810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it-IT" sz="1100" b="1" dirty="0">
                  <a:latin typeface="+mn-lt"/>
                </a:rPr>
                <a:t>n=74</a:t>
              </a: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1616521" y="5805264"/>
              <a:ext cx="402674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100" b="1" dirty="0">
                  <a:latin typeface="+mn-lt"/>
                </a:rPr>
                <a:t>n=9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761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4624"/>
            <a:ext cx="2450390" cy="60345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917934" y="6597352"/>
            <a:ext cx="352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/>
              <a:t>Report di attività GITMO 2012</a:t>
            </a:r>
            <a:endParaRPr lang="it-IT" sz="1400" b="1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611977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TRAPIANTO ALLOGENICO</a:t>
            </a:r>
            <a:endParaRPr lang="it-IT" sz="3200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47864" y="1246256"/>
            <a:ext cx="2486644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Tipologia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di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Trapianto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22"/>
          <a:stretch/>
        </p:blipFill>
        <p:spPr>
          <a:xfrm>
            <a:off x="857576" y="1844824"/>
            <a:ext cx="7458840" cy="473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45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4624"/>
            <a:ext cx="2450390" cy="60345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917934" y="6597352"/>
            <a:ext cx="352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/>
              <a:t>Report di attività GITMO 2012</a:t>
            </a:r>
            <a:endParaRPr lang="it-IT" sz="1400" b="1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611977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TRAPIANTO ALLOGENICO</a:t>
            </a:r>
            <a:endParaRPr lang="it-IT" sz="3200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170248" y="1246256"/>
            <a:ext cx="4745404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Sorgente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di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C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ellule </a:t>
            </a:r>
            <a:r>
              <a:rPr lang="en-US" sz="2000" b="1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taminali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  <a:cs typeface="Calibri" pitchFamily="34" charset="0"/>
              </a:rPr>
              <a:t>E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mopoietiche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86"/>
          <a:stretch/>
        </p:blipFill>
        <p:spPr>
          <a:xfrm>
            <a:off x="323528" y="1718654"/>
            <a:ext cx="8418711" cy="473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6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4624"/>
            <a:ext cx="2450390" cy="60345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917934" y="6597352"/>
            <a:ext cx="352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/>
              <a:t>Report di attività GITMO 2012</a:t>
            </a:r>
            <a:endParaRPr lang="it-IT" sz="1400" b="1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611977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TRAPIANTO ALLOGENICO</a:t>
            </a:r>
            <a:endParaRPr lang="it-IT" sz="3200" b="1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80210" y="1330884"/>
            <a:ext cx="6983579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 err="1">
                <a:latin typeface="Calibri" pitchFamily="34" charset="0"/>
                <a:cs typeface="Calibri" pitchFamily="34" charset="0"/>
              </a:rPr>
              <a:t>Donatore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  <a:cs typeface="Calibri" pitchFamily="34" charset="0"/>
              </a:rPr>
              <a:t>Alternativo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e </a:t>
            </a:r>
            <a:r>
              <a:rPr lang="en-US" sz="2000" b="1" dirty="0" err="1">
                <a:latin typeface="Calibri" pitchFamily="34" charset="0"/>
                <a:cs typeface="Calibri" pitchFamily="34" charset="0"/>
              </a:rPr>
              <a:t>Sorgente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Cellule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Staminali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Emopoietiche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685651"/>
              </p:ext>
            </p:extLst>
          </p:nvPr>
        </p:nvGraphicFramePr>
        <p:xfrm>
          <a:off x="440879" y="1330884"/>
          <a:ext cx="8197477" cy="5328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Grafico" r:id="rId5" imgW="8515249" imgH="5638716" progId="MSGraph.Chart.8">
                  <p:embed followColorScheme="full"/>
                </p:oleObj>
              </mc:Choice>
              <mc:Fallback>
                <p:oleObj name="Grafico" r:id="rId5" imgW="8515249" imgH="5638716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79" y="1330884"/>
                        <a:ext cx="8197477" cy="53282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958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215</Words>
  <Application>Microsoft Office PowerPoint</Application>
  <PresentationFormat>Presentazione su schermo (4:3)</PresentationFormat>
  <Paragraphs>103</Paragraphs>
  <Slides>10</Slides>
  <Notes>10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1_Tema di Office</vt:lpstr>
      <vt:lpstr>Personalizza struttura</vt:lpstr>
      <vt:lpstr>1_Personalizza struttura</vt:lpstr>
      <vt:lpstr>Grafico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Puoti Francesca</dc:creator>
  <cp:lastModifiedBy>filippetti marzia</cp:lastModifiedBy>
  <cp:revision>7</cp:revision>
  <dcterms:created xsi:type="dcterms:W3CDTF">2013-05-23T10:03:56Z</dcterms:created>
  <dcterms:modified xsi:type="dcterms:W3CDTF">2013-07-15T09:40:59Z</dcterms:modified>
</cp:coreProperties>
</file>