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314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317" r:id="rId13"/>
    <p:sldId id="269" r:id="rId14"/>
    <p:sldId id="294" r:id="rId15"/>
    <p:sldId id="270" r:id="rId16"/>
    <p:sldId id="313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  <p:sldId id="337" r:id="rId29"/>
    <p:sldId id="338" r:id="rId30"/>
    <p:sldId id="357" r:id="rId31"/>
    <p:sldId id="351" r:id="rId32"/>
    <p:sldId id="352" r:id="rId33"/>
    <p:sldId id="353" r:id="rId34"/>
    <p:sldId id="354" r:id="rId35"/>
    <p:sldId id="355" r:id="rId36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CC66"/>
    <a:srgbClr val="CC9900"/>
    <a:srgbClr val="FFCC00"/>
    <a:srgbClr val="FF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4692" autoAdjust="0"/>
  </p:normalViewPr>
  <p:slideViewPr>
    <p:cSldViewPr showGuides="1">
      <p:cViewPr>
        <p:scale>
          <a:sx n="100" d="100"/>
          <a:sy n="100" d="100"/>
        </p:scale>
        <p:origin x="-1860" y="-252"/>
      </p:cViewPr>
      <p:guideLst>
        <p:guide orient="horz" pos="252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'Trend dx'!$B$1</c:f>
              <c:strCache>
                <c:ptCount val="1"/>
                <c:pt idx="0">
                  <c:v>Segnalati</c:v>
                </c:pt>
              </c:strCache>
            </c:strRef>
          </c:tx>
          <c:spPr>
            <a:gradFill>
              <a:gsLst>
                <a:gs pos="0">
                  <a:srgbClr val="216F68"/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'Trend dx'!$A$12:$A$22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'Trend dx'!$C$12:$C$22</c:f>
              <c:numCache>
                <c:formatCode>General</c:formatCode>
                <c:ptCount val="11"/>
                <c:pt idx="0">
                  <c:v>30.4</c:v>
                </c:pt>
                <c:pt idx="1">
                  <c:v>33.6</c:v>
                </c:pt>
                <c:pt idx="2">
                  <c:v>35.800000000000004</c:v>
                </c:pt>
                <c:pt idx="3">
                  <c:v>34.4</c:v>
                </c:pt>
                <c:pt idx="4">
                  <c:v>37</c:v>
                </c:pt>
                <c:pt idx="5">
                  <c:v>38.700000000000003</c:v>
                </c:pt>
                <c:pt idx="6">
                  <c:v>40.4</c:v>
                </c:pt>
                <c:pt idx="7">
                  <c:v>38.9</c:v>
                </c:pt>
                <c:pt idx="8" formatCode="0.0">
                  <c:v>38.1</c:v>
                </c:pt>
                <c:pt idx="9" formatCode="0.0">
                  <c:v>37.6</c:v>
                </c:pt>
                <c:pt idx="10" formatCode="0.0">
                  <c:v>38.200000000000003</c:v>
                </c:pt>
              </c:numCache>
            </c:numRef>
          </c:val>
        </c:ser>
        <c:gapWidth val="60"/>
        <c:overlap val="-20"/>
        <c:axId val="63365888"/>
        <c:axId val="78149120"/>
      </c:barChart>
      <c:catAx>
        <c:axId val="63365888"/>
        <c:scaling>
          <c:orientation val="minMax"/>
        </c:scaling>
        <c:axPos val="b"/>
        <c:numFmt formatCode="General" sourceLinked="1"/>
        <c:tickLblPos val="nextTo"/>
        <c:crossAx val="78149120"/>
        <c:crosses val="autoZero"/>
        <c:auto val="1"/>
        <c:lblAlgn val="ctr"/>
        <c:lblOffset val="100"/>
      </c:catAx>
      <c:valAx>
        <c:axId val="78149120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tickLblPos val="none"/>
        <c:crossAx val="63365888"/>
        <c:crosses val="autoZero"/>
        <c:crossBetween val="between"/>
      </c:valAx>
    </c:plotArea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plotArea>
      <c:layout>
        <c:manualLayout>
          <c:layoutTarget val="inner"/>
          <c:xMode val="edge"/>
          <c:yMode val="edge"/>
          <c:x val="8.5195530726257268E-2"/>
          <c:y val="9.8501070663811766E-2"/>
          <c:w val="0.89106145251396662"/>
          <c:h val="0.61027837259102824"/>
        </c:manualLayout>
      </c:layout>
      <c:barChart>
        <c:barDir val="col"/>
        <c:grouping val="clustered"/>
        <c:ser>
          <c:idx val="1"/>
          <c:order val="0"/>
          <c:tx>
            <c:v>2011</c:v>
          </c:tx>
          <c:spPr>
            <a:solidFill>
              <a:srgbClr val="1B587C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(ACC)'!$AA$5:$AA$23</c:f>
              <c:numCache>
                <c:formatCode>0.0</c:formatCode>
                <c:ptCount val="19"/>
                <c:pt idx="0">
                  <c:v>8.4</c:v>
                </c:pt>
                <c:pt idx="1">
                  <c:v>6.8</c:v>
                </c:pt>
                <c:pt idx="2">
                  <c:v>10.5</c:v>
                </c:pt>
                <c:pt idx="3">
                  <c:v>9.8000000000000007</c:v>
                </c:pt>
                <c:pt idx="4">
                  <c:v>21.8</c:v>
                </c:pt>
                <c:pt idx="5">
                  <c:v>35.700000000000003</c:v>
                </c:pt>
                <c:pt idx="6">
                  <c:v>12.7</c:v>
                </c:pt>
                <c:pt idx="7">
                  <c:v>24.1</c:v>
                </c:pt>
                <c:pt idx="8">
                  <c:v>21.8</c:v>
                </c:pt>
                <c:pt idx="9">
                  <c:v>28.2</c:v>
                </c:pt>
                <c:pt idx="10">
                  <c:v>25.6</c:v>
                </c:pt>
                <c:pt idx="11">
                  <c:v>7.9</c:v>
                </c:pt>
                <c:pt idx="12">
                  <c:v>21</c:v>
                </c:pt>
                <c:pt idx="13">
                  <c:v>11.3</c:v>
                </c:pt>
                <c:pt idx="14">
                  <c:v>20.3</c:v>
                </c:pt>
                <c:pt idx="15">
                  <c:v>10.3</c:v>
                </c:pt>
                <c:pt idx="16">
                  <c:v>33.5</c:v>
                </c:pt>
                <c:pt idx="17">
                  <c:v>10</c:v>
                </c:pt>
                <c:pt idx="18">
                  <c:v>22.4</c:v>
                </c:pt>
              </c:numCache>
            </c:numRef>
          </c:val>
        </c:ser>
        <c:ser>
          <c:idx val="0"/>
          <c:order val="1"/>
          <c:tx>
            <c:v>2012</c:v>
          </c:tx>
          <c:spPr>
            <a:solidFill>
              <a:srgbClr val="CCE5F4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(ACC)'!$AA$5:$AA$23</c:f>
              <c:numCache>
                <c:formatCode>0.0</c:formatCode>
                <c:ptCount val="19"/>
                <c:pt idx="0">
                  <c:v>16.3</c:v>
                </c:pt>
                <c:pt idx="1">
                  <c:v>20.5</c:v>
                </c:pt>
                <c:pt idx="2">
                  <c:v>15</c:v>
                </c:pt>
                <c:pt idx="3">
                  <c:v>6.7</c:v>
                </c:pt>
                <c:pt idx="4">
                  <c:v>32</c:v>
                </c:pt>
                <c:pt idx="5">
                  <c:v>29.3</c:v>
                </c:pt>
                <c:pt idx="6">
                  <c:v>16.3</c:v>
                </c:pt>
                <c:pt idx="7">
                  <c:v>18.7</c:v>
                </c:pt>
                <c:pt idx="8">
                  <c:v>21.9</c:v>
                </c:pt>
                <c:pt idx="9">
                  <c:v>46.2</c:v>
                </c:pt>
                <c:pt idx="10">
                  <c:v>27.6</c:v>
                </c:pt>
                <c:pt idx="11">
                  <c:v>5.9</c:v>
                </c:pt>
                <c:pt idx="12">
                  <c:v>28.5</c:v>
                </c:pt>
                <c:pt idx="13">
                  <c:v>5.2</c:v>
                </c:pt>
                <c:pt idx="14">
                  <c:v>18</c:v>
                </c:pt>
                <c:pt idx="15">
                  <c:v>14.9</c:v>
                </c:pt>
                <c:pt idx="16">
                  <c:v>24.1</c:v>
                </c:pt>
                <c:pt idx="17">
                  <c:v>10</c:v>
                </c:pt>
                <c:pt idx="18">
                  <c:v>27.5</c:v>
                </c:pt>
              </c:numCache>
            </c:numRef>
          </c:val>
        </c:ser>
        <c:gapWidth val="60"/>
        <c:overlap val="-20"/>
        <c:axId val="64587264"/>
        <c:axId val="64599552"/>
      </c:barChart>
      <c:catAx>
        <c:axId val="64587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64599552"/>
        <c:crosses val="autoZero"/>
        <c:auto val="1"/>
        <c:lblAlgn val="ctr"/>
        <c:lblOffset val="100"/>
      </c:catAx>
      <c:valAx>
        <c:axId val="64599552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" sourceLinked="1"/>
        <c:tickLblPos val="none"/>
        <c:crossAx val="645872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3153421472183353"/>
          <c:y val="2.7210879053583492E-2"/>
          <c:w val="0.13268739948620584"/>
          <c:h val="4.4731997188923997E-2"/>
        </c:manualLayout>
      </c:layout>
    </c:legend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TX!$B$1</c:f>
              <c:strCache>
                <c:ptCount val="1"/>
                <c:pt idx="0">
                  <c:v>TOT TX</c:v>
                </c:pt>
              </c:strCache>
            </c:strRef>
          </c:tx>
          <c:spPr>
            <a:solidFill>
              <a:srgbClr val="B79315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TX!$B$2:$B$22</c:f>
              <c:numCache>
                <c:formatCode>General</c:formatCode>
                <c:ptCount val="21"/>
                <c:pt idx="0">
                  <c:v>1083</c:v>
                </c:pt>
                <c:pt idx="1">
                  <c:v>1161</c:v>
                </c:pt>
                <c:pt idx="2">
                  <c:v>1498</c:v>
                </c:pt>
                <c:pt idx="3">
                  <c:v>1888</c:v>
                </c:pt>
                <c:pt idx="4">
                  <c:v>1977</c:v>
                </c:pt>
                <c:pt idx="5">
                  <c:v>2147</c:v>
                </c:pt>
                <c:pt idx="6">
                  <c:v>2162</c:v>
                </c:pt>
                <c:pt idx="7">
                  <c:v>2428</c:v>
                </c:pt>
                <c:pt idx="8">
                  <c:v>2386</c:v>
                </c:pt>
                <c:pt idx="9">
                  <c:v>2627</c:v>
                </c:pt>
                <c:pt idx="10">
                  <c:v>2686</c:v>
                </c:pt>
                <c:pt idx="11">
                  <c:v>2756</c:v>
                </c:pt>
                <c:pt idx="12">
                  <c:v>3217</c:v>
                </c:pt>
                <c:pt idx="13">
                  <c:v>3177</c:v>
                </c:pt>
                <c:pt idx="14">
                  <c:v>3190</c:v>
                </c:pt>
                <c:pt idx="15">
                  <c:v>3043</c:v>
                </c:pt>
                <c:pt idx="16">
                  <c:v>2932</c:v>
                </c:pt>
                <c:pt idx="17">
                  <c:v>3163</c:v>
                </c:pt>
                <c:pt idx="18">
                  <c:v>2876</c:v>
                </c:pt>
                <c:pt idx="19">
                  <c:v>2948</c:v>
                </c:pt>
                <c:pt idx="20">
                  <c:v>3091</c:v>
                </c:pt>
              </c:numCache>
            </c:numRef>
          </c:val>
        </c:ser>
        <c:gapWidth val="60"/>
        <c:overlap val="-20"/>
        <c:axId val="64197376"/>
        <c:axId val="64198912"/>
      </c:barChart>
      <c:catAx>
        <c:axId val="64197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64198912"/>
        <c:crosses val="autoZero"/>
        <c:auto val="1"/>
        <c:lblAlgn val="ctr"/>
        <c:lblOffset val="100"/>
      </c:catAx>
      <c:valAx>
        <c:axId val="64198912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one"/>
        <c:crossAx val="6419737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TX!$C$1</c:f>
              <c:strCache>
                <c:ptCount val="1"/>
                <c:pt idx="0">
                  <c:v>Rene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TX!$C$2:$C$22</c:f>
              <c:numCache>
                <c:formatCode>General</c:formatCode>
                <c:ptCount val="21"/>
                <c:pt idx="0">
                  <c:v>611</c:v>
                </c:pt>
                <c:pt idx="1">
                  <c:v>678</c:v>
                </c:pt>
                <c:pt idx="2">
                  <c:v>839</c:v>
                </c:pt>
                <c:pt idx="3">
                  <c:v>1061</c:v>
                </c:pt>
                <c:pt idx="4">
                  <c:v>1147</c:v>
                </c:pt>
                <c:pt idx="5">
                  <c:v>1221</c:v>
                </c:pt>
                <c:pt idx="6">
                  <c:v>1207</c:v>
                </c:pt>
                <c:pt idx="7">
                  <c:v>1314</c:v>
                </c:pt>
                <c:pt idx="8">
                  <c:v>1308</c:v>
                </c:pt>
                <c:pt idx="9">
                  <c:v>1448</c:v>
                </c:pt>
                <c:pt idx="10">
                  <c:v>1470</c:v>
                </c:pt>
                <c:pt idx="11">
                  <c:v>1487</c:v>
                </c:pt>
                <c:pt idx="12">
                  <c:v>1746</c:v>
                </c:pt>
                <c:pt idx="13">
                  <c:v>1671</c:v>
                </c:pt>
                <c:pt idx="14">
                  <c:v>1667</c:v>
                </c:pt>
                <c:pt idx="15">
                  <c:v>1585</c:v>
                </c:pt>
                <c:pt idx="16">
                  <c:v>1533</c:v>
                </c:pt>
                <c:pt idx="17">
                  <c:v>1650</c:v>
                </c:pt>
                <c:pt idx="18">
                  <c:v>1512</c:v>
                </c:pt>
                <c:pt idx="19">
                  <c:v>1542</c:v>
                </c:pt>
                <c:pt idx="20">
                  <c:v>1688</c:v>
                </c:pt>
              </c:numCache>
            </c:numRef>
          </c:val>
        </c:ser>
        <c:gapWidth val="60"/>
        <c:overlap val="-20"/>
        <c:axId val="64660992"/>
        <c:axId val="64662528"/>
      </c:barChart>
      <c:catAx>
        <c:axId val="64660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64662528"/>
        <c:crosses val="autoZero"/>
        <c:auto val="1"/>
        <c:lblAlgn val="ctr"/>
        <c:lblOffset val="100"/>
      </c:catAx>
      <c:valAx>
        <c:axId val="64662528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one"/>
        <c:crossAx val="6466099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TX!$D$1</c:f>
              <c:strCache>
                <c:ptCount val="1"/>
                <c:pt idx="0">
                  <c:v>fegato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TX!$D$2:$D$22</c:f>
              <c:numCache>
                <c:formatCode>General</c:formatCode>
                <c:ptCount val="21"/>
                <c:pt idx="0">
                  <c:v>202</c:v>
                </c:pt>
                <c:pt idx="1">
                  <c:v>216</c:v>
                </c:pt>
                <c:pt idx="2">
                  <c:v>326</c:v>
                </c:pt>
                <c:pt idx="3">
                  <c:v>404</c:v>
                </c:pt>
                <c:pt idx="4">
                  <c:v>426</c:v>
                </c:pt>
                <c:pt idx="5">
                  <c:v>476</c:v>
                </c:pt>
                <c:pt idx="6">
                  <c:v>549</c:v>
                </c:pt>
                <c:pt idx="7">
                  <c:v>685</c:v>
                </c:pt>
                <c:pt idx="8">
                  <c:v>728</c:v>
                </c:pt>
                <c:pt idx="9">
                  <c:v>796</c:v>
                </c:pt>
                <c:pt idx="10">
                  <c:v>830</c:v>
                </c:pt>
                <c:pt idx="11">
                  <c:v>867</c:v>
                </c:pt>
                <c:pt idx="12">
                  <c:v>1016</c:v>
                </c:pt>
                <c:pt idx="13">
                  <c:v>1053</c:v>
                </c:pt>
                <c:pt idx="14">
                  <c:v>1089</c:v>
                </c:pt>
                <c:pt idx="15">
                  <c:v>1041</c:v>
                </c:pt>
                <c:pt idx="16">
                  <c:v>996</c:v>
                </c:pt>
                <c:pt idx="17">
                  <c:v>1061</c:v>
                </c:pt>
                <c:pt idx="18">
                  <c:v>1002</c:v>
                </c:pt>
                <c:pt idx="19">
                  <c:v>1019</c:v>
                </c:pt>
                <c:pt idx="20">
                  <c:v>1071</c:v>
                </c:pt>
              </c:numCache>
            </c:numRef>
          </c:val>
        </c:ser>
        <c:gapWidth val="60"/>
        <c:overlap val="-20"/>
        <c:axId val="64819584"/>
        <c:axId val="64821120"/>
      </c:barChart>
      <c:catAx>
        <c:axId val="64819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64821120"/>
        <c:crosses val="autoZero"/>
        <c:auto val="1"/>
        <c:lblAlgn val="ctr"/>
        <c:lblOffset val="100"/>
      </c:catAx>
      <c:valAx>
        <c:axId val="64821120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one"/>
        <c:crossAx val="6481958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autoTitleDeleted val="1"/>
    <c:plotArea>
      <c:layout/>
      <c:barChart>
        <c:barDir val="col"/>
        <c:grouping val="stacked"/>
        <c:varyColors val="1"/>
        <c:ser>
          <c:idx val="1"/>
          <c:order val="0"/>
          <c:tx>
            <c:strRef>
              <c:f>TX!$F$1</c:f>
              <c:strCache>
                <c:ptCount val="1"/>
                <c:pt idx="0">
                  <c:v>fegato intero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TX!$F$2:$F$22</c:f>
              <c:numCache>
                <c:formatCode>General</c:formatCode>
                <c:ptCount val="21"/>
                <c:pt idx="0">
                  <c:v>202</c:v>
                </c:pt>
                <c:pt idx="1">
                  <c:v>216</c:v>
                </c:pt>
                <c:pt idx="2">
                  <c:v>326</c:v>
                </c:pt>
                <c:pt idx="3">
                  <c:v>404</c:v>
                </c:pt>
                <c:pt idx="4">
                  <c:v>426</c:v>
                </c:pt>
                <c:pt idx="5">
                  <c:v>470</c:v>
                </c:pt>
                <c:pt idx="6">
                  <c:v>482</c:v>
                </c:pt>
                <c:pt idx="7">
                  <c:v>629</c:v>
                </c:pt>
                <c:pt idx="8">
                  <c:v>651</c:v>
                </c:pt>
                <c:pt idx="9">
                  <c:v>711</c:v>
                </c:pt>
                <c:pt idx="10">
                  <c:v>746</c:v>
                </c:pt>
                <c:pt idx="11">
                  <c:v>788</c:v>
                </c:pt>
                <c:pt idx="12">
                  <c:v>922</c:v>
                </c:pt>
                <c:pt idx="13">
                  <c:v>926</c:v>
                </c:pt>
                <c:pt idx="14">
                  <c:v>967</c:v>
                </c:pt>
                <c:pt idx="15">
                  <c:v>924</c:v>
                </c:pt>
                <c:pt idx="16">
                  <c:v>904</c:v>
                </c:pt>
                <c:pt idx="17">
                  <c:v>985</c:v>
                </c:pt>
                <c:pt idx="18">
                  <c:v>918</c:v>
                </c:pt>
                <c:pt idx="19">
                  <c:v>951</c:v>
                </c:pt>
                <c:pt idx="20">
                  <c:v>980</c:v>
                </c:pt>
              </c:numCache>
            </c:numRef>
          </c:val>
        </c:ser>
        <c:ser>
          <c:idx val="0"/>
          <c:order val="1"/>
          <c:tx>
            <c:strRef>
              <c:f>TX!$E$1</c:f>
              <c:strCache>
                <c:ptCount val="1"/>
                <c:pt idx="0">
                  <c:v>Split</c:v>
                </c:pt>
              </c:strCache>
            </c:strRef>
          </c:tx>
          <c:spPr>
            <a:solidFill>
              <a:srgbClr val="FFCC66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TX!$E$2:$E$22</c:f>
              <c:numCache>
                <c:formatCode>General</c:formatCode>
                <c:ptCount val="21"/>
                <c:pt idx="5">
                  <c:v>6</c:v>
                </c:pt>
                <c:pt idx="6">
                  <c:v>67</c:v>
                </c:pt>
                <c:pt idx="7">
                  <c:v>56</c:v>
                </c:pt>
                <c:pt idx="8">
                  <c:v>77</c:v>
                </c:pt>
                <c:pt idx="9">
                  <c:v>85</c:v>
                </c:pt>
                <c:pt idx="10">
                  <c:v>84</c:v>
                </c:pt>
                <c:pt idx="11">
                  <c:v>79</c:v>
                </c:pt>
                <c:pt idx="12">
                  <c:v>94</c:v>
                </c:pt>
                <c:pt idx="13">
                  <c:v>127</c:v>
                </c:pt>
                <c:pt idx="14">
                  <c:v>122</c:v>
                </c:pt>
                <c:pt idx="15">
                  <c:v>117</c:v>
                </c:pt>
                <c:pt idx="16">
                  <c:v>92</c:v>
                </c:pt>
                <c:pt idx="17">
                  <c:v>76</c:v>
                </c:pt>
                <c:pt idx="18">
                  <c:v>84</c:v>
                </c:pt>
                <c:pt idx="19">
                  <c:v>68</c:v>
                </c:pt>
                <c:pt idx="20">
                  <c:v>91</c:v>
                </c:pt>
              </c:numCache>
            </c:numRef>
          </c:val>
        </c:ser>
        <c:gapWidth val="60"/>
        <c:overlap val="100"/>
        <c:axId val="64871808"/>
        <c:axId val="81208448"/>
      </c:barChart>
      <c:catAx>
        <c:axId val="64871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81208448"/>
        <c:crosses val="autoZero"/>
        <c:auto val="1"/>
        <c:lblAlgn val="ctr"/>
        <c:lblOffset val="100"/>
      </c:catAx>
      <c:valAx>
        <c:axId val="81208448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one"/>
        <c:crossAx val="64871808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 sz="1100"/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it-IT"/>
          </a:p>
        </c:txPr>
      </c:legendEntry>
      <c:layout>
        <c:manualLayout>
          <c:xMode val="edge"/>
          <c:yMode val="edge"/>
          <c:x val="2.9992223086323933E-2"/>
          <c:y val="0.19268916356963922"/>
          <c:w val="0.13039940022589774"/>
          <c:h val="0.12656457312914618"/>
        </c:manualLayout>
      </c:layout>
      <c:overlay val="1"/>
    </c:legend>
    <c:plotVisOnly val="1"/>
    <c:dispBlanksAs val="gap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TX!$G$1</c:f>
              <c:strCache>
                <c:ptCount val="1"/>
                <c:pt idx="0">
                  <c:v>cuore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TX!$G$2:$G$22</c:f>
              <c:numCache>
                <c:formatCode>General</c:formatCode>
                <c:ptCount val="21"/>
                <c:pt idx="0">
                  <c:v>243</c:v>
                </c:pt>
                <c:pt idx="1">
                  <c:v>229</c:v>
                </c:pt>
                <c:pt idx="2">
                  <c:v>302</c:v>
                </c:pt>
                <c:pt idx="3">
                  <c:v>390</c:v>
                </c:pt>
                <c:pt idx="4">
                  <c:v>348</c:v>
                </c:pt>
                <c:pt idx="5">
                  <c:v>369</c:v>
                </c:pt>
                <c:pt idx="6">
                  <c:v>337</c:v>
                </c:pt>
                <c:pt idx="7">
                  <c:v>337</c:v>
                </c:pt>
                <c:pt idx="8">
                  <c:v>298</c:v>
                </c:pt>
                <c:pt idx="9">
                  <c:v>316</c:v>
                </c:pt>
                <c:pt idx="10">
                  <c:v>312</c:v>
                </c:pt>
                <c:pt idx="11">
                  <c:v>317</c:v>
                </c:pt>
                <c:pt idx="12">
                  <c:v>353</c:v>
                </c:pt>
                <c:pt idx="13">
                  <c:v>344</c:v>
                </c:pt>
                <c:pt idx="14">
                  <c:v>345</c:v>
                </c:pt>
                <c:pt idx="15">
                  <c:v>311</c:v>
                </c:pt>
                <c:pt idx="16">
                  <c:v>326</c:v>
                </c:pt>
                <c:pt idx="17">
                  <c:v>355</c:v>
                </c:pt>
                <c:pt idx="18">
                  <c:v>273</c:v>
                </c:pt>
                <c:pt idx="19">
                  <c:v>278</c:v>
                </c:pt>
                <c:pt idx="20">
                  <c:v>233</c:v>
                </c:pt>
              </c:numCache>
            </c:numRef>
          </c:val>
        </c:ser>
        <c:gapWidth val="60"/>
        <c:overlap val="-20"/>
        <c:axId val="81243520"/>
        <c:axId val="81314944"/>
      </c:barChart>
      <c:catAx>
        <c:axId val="81243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81314944"/>
        <c:crosses val="autoZero"/>
        <c:auto val="1"/>
        <c:lblAlgn val="ctr"/>
        <c:lblOffset val="100"/>
      </c:catAx>
      <c:valAx>
        <c:axId val="81314944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one"/>
        <c:crossAx val="8124352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TX!$H$1</c:f>
              <c:strCache>
                <c:ptCount val="1"/>
                <c:pt idx="0">
                  <c:v>polmone</c:v>
                </c:pt>
              </c:strCache>
            </c:strRef>
          </c:tx>
          <c:spPr>
            <a:solidFill>
              <a:srgbClr val="4F81BD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TX!$H$2:$H$22</c:f>
              <c:numCache>
                <c:formatCode>General</c:formatCode>
                <c:ptCount val="21"/>
                <c:pt idx="0">
                  <c:v>17</c:v>
                </c:pt>
                <c:pt idx="1">
                  <c:v>29</c:v>
                </c:pt>
                <c:pt idx="2">
                  <c:v>33</c:v>
                </c:pt>
                <c:pt idx="3">
                  <c:v>32</c:v>
                </c:pt>
                <c:pt idx="4">
                  <c:v>58</c:v>
                </c:pt>
                <c:pt idx="5">
                  <c:v>83</c:v>
                </c:pt>
                <c:pt idx="6">
                  <c:v>67</c:v>
                </c:pt>
                <c:pt idx="7">
                  <c:v>101</c:v>
                </c:pt>
                <c:pt idx="8">
                  <c:v>60</c:v>
                </c:pt>
                <c:pt idx="9">
                  <c:v>61</c:v>
                </c:pt>
                <c:pt idx="10">
                  <c:v>59</c:v>
                </c:pt>
                <c:pt idx="11">
                  <c:v>65</c:v>
                </c:pt>
                <c:pt idx="12">
                  <c:v>85</c:v>
                </c:pt>
                <c:pt idx="13">
                  <c:v>97</c:v>
                </c:pt>
                <c:pt idx="14">
                  <c:v>93</c:v>
                </c:pt>
                <c:pt idx="15">
                  <c:v>112</c:v>
                </c:pt>
                <c:pt idx="16">
                  <c:v>94</c:v>
                </c:pt>
                <c:pt idx="17">
                  <c:v>112</c:v>
                </c:pt>
                <c:pt idx="18">
                  <c:v>107</c:v>
                </c:pt>
                <c:pt idx="19">
                  <c:v>120</c:v>
                </c:pt>
                <c:pt idx="20">
                  <c:v>118</c:v>
                </c:pt>
              </c:numCache>
            </c:numRef>
          </c:val>
        </c:ser>
        <c:gapWidth val="60"/>
        <c:overlap val="-20"/>
        <c:axId val="81367808"/>
        <c:axId val="81369344"/>
      </c:barChart>
      <c:catAx>
        <c:axId val="81367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81369344"/>
        <c:crosses val="autoZero"/>
        <c:auto val="1"/>
        <c:lblAlgn val="ctr"/>
        <c:lblOffset val="100"/>
      </c:catAx>
      <c:valAx>
        <c:axId val="81369344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one"/>
        <c:crossAx val="8136780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autoTitleDeleted val="1"/>
    <c:plotArea>
      <c:layout/>
      <c:barChart>
        <c:barDir val="col"/>
        <c:grouping val="stacked"/>
        <c:varyColors val="1"/>
        <c:ser>
          <c:idx val="1"/>
          <c:order val="0"/>
          <c:tx>
            <c:strRef>
              <c:f>TX!$I$1</c:f>
              <c:strCache>
                <c:ptCount val="1"/>
                <c:pt idx="0">
                  <c:v>Rene-Pancreas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TX!$I$2:$I$22</c:f>
              <c:numCache>
                <c:formatCode>General</c:formatCode>
                <c:ptCount val="21"/>
                <c:pt idx="0">
                  <c:v>19</c:v>
                </c:pt>
                <c:pt idx="1">
                  <c:v>13</c:v>
                </c:pt>
                <c:pt idx="2">
                  <c:v>22</c:v>
                </c:pt>
                <c:pt idx="3">
                  <c:v>19</c:v>
                </c:pt>
                <c:pt idx="4">
                  <c:v>26</c:v>
                </c:pt>
                <c:pt idx="5">
                  <c:v>25</c:v>
                </c:pt>
                <c:pt idx="6">
                  <c:v>44</c:v>
                </c:pt>
                <c:pt idx="7">
                  <c:v>35</c:v>
                </c:pt>
                <c:pt idx="8">
                  <c:v>42</c:v>
                </c:pt>
                <c:pt idx="9">
                  <c:v>61</c:v>
                </c:pt>
                <c:pt idx="10">
                  <c:v>50</c:v>
                </c:pt>
                <c:pt idx="11">
                  <c:v>53</c:v>
                </c:pt>
                <c:pt idx="12">
                  <c:v>55</c:v>
                </c:pt>
                <c:pt idx="13">
                  <c:v>53</c:v>
                </c:pt>
                <c:pt idx="14">
                  <c:v>63</c:v>
                </c:pt>
                <c:pt idx="15">
                  <c:v>58</c:v>
                </c:pt>
                <c:pt idx="16">
                  <c:v>47</c:v>
                </c:pt>
                <c:pt idx="17">
                  <c:v>58</c:v>
                </c:pt>
                <c:pt idx="18">
                  <c:v>27</c:v>
                </c:pt>
                <c:pt idx="19">
                  <c:v>41</c:v>
                </c:pt>
                <c:pt idx="20">
                  <c:v>39</c:v>
                </c:pt>
              </c:numCache>
            </c:numRef>
          </c:val>
        </c:ser>
        <c:ser>
          <c:idx val="0"/>
          <c:order val="1"/>
          <c:tx>
            <c:strRef>
              <c:f>TX!$J$1</c:f>
              <c:strCache>
                <c:ptCount val="1"/>
                <c:pt idx="0">
                  <c:v>Pancreas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TX!$J$2:$J$22</c:f>
              <c:numCache>
                <c:formatCode>General</c:formatCode>
                <c:ptCount val="21"/>
                <c:pt idx="0">
                  <c:v>19</c:v>
                </c:pt>
                <c:pt idx="1">
                  <c:v>13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7</c:v>
                </c:pt>
                <c:pt idx="8">
                  <c:v>1</c:v>
                </c:pt>
                <c:pt idx="9">
                  <c:v>15</c:v>
                </c:pt>
                <c:pt idx="10">
                  <c:v>24</c:v>
                </c:pt>
                <c:pt idx="11">
                  <c:v>23</c:v>
                </c:pt>
                <c:pt idx="12">
                  <c:v>39</c:v>
                </c:pt>
                <c:pt idx="13">
                  <c:v>31</c:v>
                </c:pt>
                <c:pt idx="14">
                  <c:v>24</c:v>
                </c:pt>
                <c:pt idx="15">
                  <c:v>19</c:v>
                </c:pt>
                <c:pt idx="16">
                  <c:v>12</c:v>
                </c:pt>
                <c:pt idx="17">
                  <c:v>12</c:v>
                </c:pt>
                <c:pt idx="18">
                  <c:v>16</c:v>
                </c:pt>
                <c:pt idx="19">
                  <c:v>14</c:v>
                </c:pt>
                <c:pt idx="20">
                  <c:v>6</c:v>
                </c:pt>
              </c:numCache>
            </c:numRef>
          </c:val>
        </c:ser>
        <c:ser>
          <c:idx val="3"/>
          <c:order val="2"/>
          <c:tx>
            <c:strRef>
              <c:f>TX!$K$1</c:f>
              <c:strCache>
                <c:ptCount val="1"/>
                <c:pt idx="0">
                  <c:v>altri comb.</c:v>
                </c:pt>
              </c:strCache>
            </c:strRef>
          </c:tx>
          <c:spPr>
            <a:gradFill>
              <a:gsLst>
                <a:gs pos="0">
                  <a:srgbClr val="FFFF99"/>
                </a:gs>
                <a:gs pos="96000">
                  <a:prstClr val="white"/>
                </a:gs>
              </a:gsLst>
              <a:lin ang="8100000" scaled="1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TX!$A$2:$A$22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TX!$K$2:$K$22</c:f>
              <c:numCache>
                <c:formatCode>General</c:formatCode>
                <c:ptCount val="21"/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3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3</c:v>
                </c:pt>
                <c:pt idx="20">
                  <c:v>6</c:v>
                </c:pt>
              </c:numCache>
            </c:numRef>
          </c:val>
        </c:ser>
        <c:gapWidth val="60"/>
        <c:overlap val="100"/>
        <c:axId val="81471744"/>
        <c:axId val="81481728"/>
      </c:barChart>
      <c:catAx>
        <c:axId val="81471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81481728"/>
        <c:crosses val="autoZero"/>
        <c:auto val="1"/>
        <c:lblAlgn val="ctr"/>
        <c:lblOffset val="100"/>
      </c:catAx>
      <c:valAx>
        <c:axId val="81481728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one"/>
        <c:crossAx val="8147174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3.3519548157663871E-2"/>
          <c:y val="4.4766569533141308E-2"/>
          <c:w val="0.18447464170647832"/>
          <c:h val="0.25312914625829253"/>
        </c:manualLayout>
      </c:layout>
      <c:overlay val="1"/>
    </c:legend>
    <c:plotVisOnly val="1"/>
    <c:dispBlanksAs val="gap"/>
  </c:chart>
  <c:spPr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2"/>
  <c:chart>
    <c:autoTitleDeleted val="1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TX!$L$1</c:f>
              <c:strCache>
                <c:ptCount val="1"/>
                <c:pt idx="0">
                  <c:v>Intestino </c:v>
                </c:pt>
              </c:strCache>
            </c:strRef>
          </c:tx>
          <c:spPr>
            <a:solidFill>
              <a:srgbClr val="FFFF99"/>
            </a:solidFill>
          </c:spPr>
          <c:dLbls>
            <c:showVal val="1"/>
          </c:dLbls>
          <c:cat>
            <c:numRef>
              <c:f>TX!$A$12:$A$22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TX!$L$12:$L$22</c:f>
              <c:numCache>
                <c:formatCode>General</c:formatCode>
                <c:ptCount val="11"/>
                <c:pt idx="0">
                  <c:v>6</c:v>
                </c:pt>
                <c:pt idx="1">
                  <c:v>3</c:v>
                </c:pt>
                <c:pt idx="2">
                  <c:v>7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2"/>
          <c:order val="1"/>
          <c:tx>
            <c:strRef>
              <c:f>TX!$M$1</c:f>
              <c:strCache>
                <c:ptCount val="1"/>
                <c:pt idx="0">
                  <c:v>intestino comb.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showVal val="1"/>
          </c:dLbls>
          <c:cat>
            <c:numRef>
              <c:f>TX!$A$12:$A$22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TX!$M$12:$M$22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3">
                  <c:v>2</c:v>
                </c:pt>
                <c:pt idx="4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gapWidth val="60"/>
        <c:overlap val="100"/>
        <c:axId val="81517184"/>
        <c:axId val="81531264"/>
      </c:barChart>
      <c:catAx>
        <c:axId val="81517184"/>
        <c:scaling>
          <c:orientation val="minMax"/>
        </c:scaling>
        <c:axPos val="b"/>
        <c:numFmt formatCode="General" sourceLinked="1"/>
        <c:tickLblPos val="nextTo"/>
        <c:crossAx val="81531264"/>
        <c:crosses val="autoZero"/>
        <c:auto val="1"/>
        <c:lblAlgn val="ctr"/>
        <c:lblOffset val="100"/>
      </c:catAx>
      <c:valAx>
        <c:axId val="81531264"/>
        <c:scaling>
          <c:orientation val="minMax"/>
          <c:max val="10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one"/>
        <c:crossAx val="8151718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100"/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it-IT"/>
          </a:p>
        </c:txPr>
      </c:legendEntry>
      <c:layout/>
    </c:legend>
    <c:plotVisOnly val="1"/>
    <c:dispBlanksAs val="gap"/>
  </c:chart>
  <c:spPr>
    <a:ln>
      <a:noFill/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10"/>
  <c:chart>
    <c:autoTitleDeleted val="1"/>
    <c:plotArea>
      <c:layout/>
      <c:pieChart>
        <c:varyColors val="1"/>
        <c:ser>
          <c:idx val="1"/>
          <c:order val="0"/>
          <c:tx>
            <c:strRef>
              <c:f>'Liste Attesa'!$C$5</c:f>
              <c:strCache>
                <c:ptCount val="1"/>
                <c:pt idx="0">
                  <c:v>Numero Pazienti</c:v>
                </c:pt>
              </c:strCache>
            </c:strRef>
          </c:tx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solidFill>
                <a:schemeClr val="accent3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1.7916992127339496E-2"/>
                  <c:y val="1.5660606299756383E-2"/>
                </c:manualLayout>
              </c:layout>
              <c:dLblPos val="bestFit"/>
              <c:showPercent val="1"/>
              <c:separator>, </c:separator>
            </c:dLbl>
            <c:dLbl>
              <c:idx val="2"/>
              <c:layout>
                <c:manualLayout>
                  <c:x val="1.9907769030377514E-3"/>
                  <c:y val="-1.1012095384978221E-2"/>
                </c:manualLayout>
              </c:layout>
              <c:dLblPos val="bestFit"/>
              <c:showPercent val="1"/>
              <c:separator>, </c:separator>
            </c:dLbl>
            <c:dLbl>
              <c:idx val="4"/>
              <c:layout>
                <c:manualLayout>
                  <c:x val="-5.9723307091132547E-3"/>
                  <c:y val="-4.4048381539912917E-2"/>
                </c:manualLayout>
              </c:layout>
              <c:dLblPos val="bestFit"/>
              <c:showPercent val="1"/>
              <c:separator>, </c:separator>
            </c:dLbl>
            <c:dLbl>
              <c:idx val="5"/>
              <c:layout>
                <c:manualLayout>
                  <c:x val="-5.3750976382018534E-2"/>
                  <c:y val="-7.3413969233189109E-3"/>
                </c:manualLayout>
              </c:layout>
              <c:dLblPos val="bestFit"/>
              <c:showPercent val="1"/>
              <c:separator>, </c:separator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outEnd"/>
            <c:showPercent val="1"/>
            <c:separator>, </c:separator>
            <c:showLeaderLines val="1"/>
          </c:dLbls>
          <c:cat>
            <c:strRef>
              <c:f>'Liste Attesa'!$A$6:$A$11</c:f>
              <c:strCache>
                <c:ptCount val="6"/>
                <c:pt idx="0">
                  <c:v>CUORE</c:v>
                </c:pt>
                <c:pt idx="1">
                  <c:v> FEGATO</c:v>
                </c:pt>
                <c:pt idx="2">
                  <c:v> PANCREAS </c:v>
                </c:pt>
                <c:pt idx="3">
                  <c:v>POLMONE</c:v>
                </c:pt>
                <c:pt idx="4">
                  <c:v> RENE</c:v>
                </c:pt>
                <c:pt idx="5">
                  <c:v> INTESTINO</c:v>
                </c:pt>
              </c:strCache>
            </c:strRef>
          </c:cat>
          <c:val>
            <c:numRef>
              <c:f>'Liste Attesa'!$C$6:$C$11</c:f>
              <c:numCache>
                <c:formatCode>#,##0</c:formatCode>
                <c:ptCount val="6"/>
                <c:pt idx="0" formatCode="General">
                  <c:v>733</c:v>
                </c:pt>
                <c:pt idx="1">
                  <c:v>1000</c:v>
                </c:pt>
                <c:pt idx="2" formatCode="General">
                  <c:v>236</c:v>
                </c:pt>
                <c:pt idx="3" formatCode="General">
                  <c:v>382</c:v>
                </c:pt>
                <c:pt idx="4">
                  <c:v>6542</c:v>
                </c:pt>
                <c:pt idx="5" formatCode="General">
                  <c:v>23</c:v>
                </c:pt>
              </c:numCache>
            </c:numRef>
          </c:val>
        </c:ser>
        <c:firstSliceAng val="2"/>
      </c:pieChart>
    </c:plotArea>
    <c:legend>
      <c:legendPos val="b"/>
      <c:layout/>
    </c:legend>
    <c:plotVisOnly val="1"/>
  </c:chart>
  <c:spPr>
    <a:ln w="6350">
      <a:solidFill>
        <a:schemeClr val="bg1">
          <a:lumMod val="85000"/>
          <a:alpha val="77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'Trend dx'!$B$1</c:f>
              <c:strCache>
                <c:ptCount val="1"/>
                <c:pt idx="0">
                  <c:v>Segnalati</c:v>
                </c:pt>
              </c:strCache>
            </c:strRef>
          </c:tx>
          <c:spPr>
            <a:gradFill>
              <a:gsLst>
                <a:gs pos="0">
                  <a:srgbClr val="216F68"/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'Trend dx'!$A$12:$A$22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'Trend dx'!$B$12:$B$22</c:f>
              <c:numCache>
                <c:formatCode>General</c:formatCode>
                <c:ptCount val="11"/>
                <c:pt idx="0">
                  <c:v>1713</c:v>
                </c:pt>
                <c:pt idx="1">
                  <c:v>1892</c:v>
                </c:pt>
                <c:pt idx="2">
                  <c:v>2042</c:v>
                </c:pt>
                <c:pt idx="3">
                  <c:v>1961</c:v>
                </c:pt>
                <c:pt idx="4">
                  <c:v>2109</c:v>
                </c:pt>
                <c:pt idx="5">
                  <c:v>2203</c:v>
                </c:pt>
                <c:pt idx="6">
                  <c:v>2303</c:v>
                </c:pt>
                <c:pt idx="7">
                  <c:v>2322</c:v>
                </c:pt>
                <c:pt idx="8">
                  <c:v>2289</c:v>
                </c:pt>
                <c:pt idx="9">
                  <c:v>2271</c:v>
                </c:pt>
                <c:pt idx="10" formatCode="0">
                  <c:v>2317</c:v>
                </c:pt>
              </c:numCache>
            </c:numRef>
          </c:val>
        </c:ser>
        <c:gapWidth val="60"/>
        <c:overlap val="-20"/>
        <c:axId val="63771008"/>
        <c:axId val="63773696"/>
      </c:barChart>
      <c:catAx>
        <c:axId val="63771008"/>
        <c:scaling>
          <c:orientation val="minMax"/>
        </c:scaling>
        <c:axPos val="b"/>
        <c:numFmt formatCode="General" sourceLinked="1"/>
        <c:tickLblPos val="nextTo"/>
        <c:crossAx val="63773696"/>
        <c:crosses val="autoZero"/>
        <c:auto val="1"/>
        <c:lblAlgn val="ctr"/>
        <c:lblOffset val="100"/>
      </c:catAx>
      <c:valAx>
        <c:axId val="63773696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tickLblPos val="none"/>
        <c:crossAx val="63771008"/>
        <c:crosses val="autoZero"/>
        <c:crossBetween val="between"/>
      </c:valAx>
    </c:plotArea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xMode val="edge"/>
          <c:yMode val="edge"/>
          <c:x val="2.0000393245689044E-2"/>
          <c:y val="5.0925925925925923E-2"/>
          <c:w val="0.83510369517574168"/>
          <c:h val="0.89814814814814814"/>
        </c:manualLayout>
      </c:layout>
      <c:lineChart>
        <c:grouping val="standard"/>
        <c:ser>
          <c:idx val="0"/>
          <c:order val="0"/>
          <c:tx>
            <c:v>Rene</c:v>
          </c:tx>
          <c:spPr>
            <a:ln w="28575">
              <a:solidFill>
                <a:srgbClr val="86A44A"/>
              </a:solidFill>
              <a:prstDash val="solid"/>
              <a:round/>
            </a:ln>
          </c:spPr>
          <c:marker>
            <c:symbol val="diamond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86A44A"/>
                </a:solidFill>
              </a:ln>
            </c:spPr>
          </c:marker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200" b="1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it-IT"/>
              </a:p>
            </c:txPr>
            <c:dLblPos val="b"/>
            <c:showVal val="1"/>
          </c:dLbls>
          <c:cat>
            <c:numLit>
              <c:formatCode>General</c:formatCode>
              <c:ptCount val="10"/>
              <c:pt idx="0">
                <c:v>2002</c:v>
              </c:pt>
              <c:pt idx="1">
                <c:v>2003</c:v>
              </c:pt>
              <c:pt idx="2">
                <c:v>2004</c:v>
              </c:pt>
              <c:pt idx="3">
                <c:v>2005</c:v>
              </c:pt>
              <c:pt idx="4">
                <c:v>2006</c:v>
              </c:pt>
              <c:pt idx="5">
                <c:v>2007</c:v>
              </c:pt>
              <c:pt idx="6">
                <c:v>2008</c:v>
              </c:pt>
              <c:pt idx="7">
                <c:v>2009</c:v>
              </c:pt>
              <c:pt idx="8">
                <c:v>2010</c:v>
              </c:pt>
              <c:pt idx="9">
                <c:v>2011</c:v>
              </c:pt>
            </c:numLit>
          </c:cat>
          <c:val>
            <c:numLit>
              <c:formatCode>General</c:formatCode>
              <c:ptCount val="10"/>
              <c:pt idx="0">
                <c:v>6789</c:v>
              </c:pt>
              <c:pt idx="1">
                <c:v>6816</c:v>
              </c:pt>
              <c:pt idx="2">
                <c:v>6323</c:v>
              </c:pt>
              <c:pt idx="3">
                <c:v>6213</c:v>
              </c:pt>
              <c:pt idx="4">
                <c:v>6128</c:v>
              </c:pt>
              <c:pt idx="5">
                <c:v>6407</c:v>
              </c:pt>
              <c:pt idx="6">
                <c:v>6538</c:v>
              </c:pt>
              <c:pt idx="7">
                <c:v>6624</c:v>
              </c:pt>
              <c:pt idx="8">
                <c:v>6686</c:v>
              </c:pt>
              <c:pt idx="9">
                <c:v>6542</c:v>
              </c:pt>
            </c:numLit>
          </c:val>
        </c:ser>
        <c:ser>
          <c:idx val="1"/>
          <c:order val="1"/>
          <c:tx>
            <c:v>Fegato</c:v>
          </c:tx>
          <c:spPr>
            <a:ln w="28575">
              <a:solidFill>
                <a:srgbClr val="984807"/>
              </a:solidFill>
              <a:prstDash val="solid"/>
              <a:round/>
            </a:ln>
          </c:spPr>
          <c:marker>
            <c:symbol val="square"/>
            <c:size val="7"/>
            <c:spPr>
              <a:solidFill>
                <a:schemeClr val="accent6">
                  <a:lumMod val="50000"/>
                </a:schemeClr>
              </a:solidFill>
              <a:ln>
                <a:solidFill>
                  <a:srgbClr val="984807"/>
                </a:solidFill>
              </a:ln>
            </c:spPr>
          </c:marker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200" b="1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it-IT"/>
              </a:p>
            </c:txPr>
            <c:dLblPos val="t"/>
            <c:showVal val="1"/>
          </c:dLbls>
          <c:cat>
            <c:numLit>
              <c:formatCode>General</c:formatCode>
              <c:ptCount val="10"/>
              <c:pt idx="0">
                <c:v>2002</c:v>
              </c:pt>
              <c:pt idx="1">
                <c:v>2003</c:v>
              </c:pt>
              <c:pt idx="2">
                <c:v>2004</c:v>
              </c:pt>
              <c:pt idx="3">
                <c:v>2005</c:v>
              </c:pt>
              <c:pt idx="4">
                <c:v>2006</c:v>
              </c:pt>
              <c:pt idx="5">
                <c:v>2007</c:v>
              </c:pt>
              <c:pt idx="6">
                <c:v>2008</c:v>
              </c:pt>
              <c:pt idx="7">
                <c:v>2009</c:v>
              </c:pt>
              <c:pt idx="8">
                <c:v>2010</c:v>
              </c:pt>
              <c:pt idx="9">
                <c:v>2011</c:v>
              </c:pt>
            </c:numLit>
          </c:cat>
          <c:val>
            <c:numLit>
              <c:formatCode>General</c:formatCode>
              <c:ptCount val="10"/>
              <c:pt idx="0">
                <c:v>1220</c:v>
              </c:pt>
              <c:pt idx="1">
                <c:v>1280</c:v>
              </c:pt>
              <c:pt idx="2">
                <c:v>1374</c:v>
              </c:pt>
              <c:pt idx="3">
                <c:v>1529</c:v>
              </c:pt>
              <c:pt idx="4">
                <c:v>1593</c:v>
              </c:pt>
              <c:pt idx="5">
                <c:v>1389</c:v>
              </c:pt>
              <c:pt idx="6">
                <c:v>1395</c:v>
              </c:pt>
              <c:pt idx="7">
                <c:v>1372</c:v>
              </c:pt>
              <c:pt idx="8">
                <c:v>1171</c:v>
              </c:pt>
              <c:pt idx="9">
                <c:v>1000</c:v>
              </c:pt>
            </c:numLit>
          </c:val>
        </c:ser>
        <c:marker val="1"/>
        <c:axId val="82038784"/>
        <c:axId val="82028800"/>
      </c:lineChart>
      <c:valAx>
        <c:axId val="82028800"/>
        <c:scaling>
          <c:orientation val="minMax"/>
          <c:max val="7000"/>
        </c:scaling>
        <c:delete val="1"/>
        <c:axPos val="l"/>
        <c:majorGridlines>
          <c:spPr>
            <a:ln w="9528">
              <a:solidFill>
                <a:srgbClr val="BFBFBF"/>
              </a:solidFill>
              <a:prstDash val="solid"/>
              <a:round/>
            </a:ln>
          </c:spPr>
        </c:majorGridlines>
        <c:numFmt formatCode="General" sourceLinked="0"/>
        <c:tickLblPos val="none"/>
        <c:crossAx val="82038784"/>
        <c:crosses val="autoZero"/>
        <c:crossBetween val="between"/>
        <c:majorUnit val="1000"/>
      </c:valAx>
      <c:catAx>
        <c:axId val="82038784"/>
        <c:scaling>
          <c:orientation val="minMax"/>
        </c:scaling>
        <c:delete val="1"/>
        <c:axPos val="b"/>
        <c:numFmt formatCode="General" sourceLinked="0"/>
        <c:tickLblPos val="none"/>
        <c:crossAx val="82028800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r"/>
      <c:layout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it-IT" sz="12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it-IT"/>
        </a:p>
      </c:txPr>
    </c:legend>
    <c:plotVisOnly val="1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800" b="0" i="0" u="none" strike="noStrike" kern="1200" baseline="0">
          <a:solidFill>
            <a:srgbClr val="000000"/>
          </a:solidFill>
          <a:latin typeface="Calibri"/>
        </a:defRPr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lineChart>
        <c:grouping val="standard"/>
        <c:ser>
          <c:idx val="0"/>
          <c:order val="0"/>
          <c:tx>
            <c:v>Cuore</c:v>
          </c:tx>
          <c:spPr>
            <a:ln w="47621">
              <a:solidFill>
                <a:srgbClr val="C00000"/>
              </a:solidFill>
              <a:prstDash val="solid"/>
              <a:round/>
            </a:ln>
          </c:spPr>
          <c:marker>
            <c:symbol val="diamond"/>
            <c:size val="9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200" b="1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it-IT"/>
              </a:p>
            </c:txPr>
            <c:dLblPos val="b"/>
            <c:showVal val="1"/>
          </c:dLbls>
          <c:cat>
            <c:numLit>
              <c:formatCode>General</c:formatCode>
              <c:ptCount val="10"/>
              <c:pt idx="0">
                <c:v>2002</c:v>
              </c:pt>
              <c:pt idx="1">
                <c:v>2003</c:v>
              </c:pt>
              <c:pt idx="2">
                <c:v>2004</c:v>
              </c:pt>
              <c:pt idx="3">
                <c:v>2005</c:v>
              </c:pt>
              <c:pt idx="4">
                <c:v>2006</c:v>
              </c:pt>
              <c:pt idx="5">
                <c:v>2007</c:v>
              </c:pt>
              <c:pt idx="6">
                <c:v>2008</c:v>
              </c:pt>
              <c:pt idx="7">
                <c:v>2009</c:v>
              </c:pt>
              <c:pt idx="8">
                <c:v>2010</c:v>
              </c:pt>
              <c:pt idx="9">
                <c:v>2011</c:v>
              </c:pt>
            </c:numLit>
          </c:cat>
          <c:val>
            <c:numLit>
              <c:formatCode>General</c:formatCode>
              <c:ptCount val="10"/>
              <c:pt idx="0">
                <c:v>654</c:v>
              </c:pt>
              <c:pt idx="1">
                <c:v>642</c:v>
              </c:pt>
              <c:pt idx="2">
                <c:v>659</c:v>
              </c:pt>
              <c:pt idx="3">
                <c:v>702</c:v>
              </c:pt>
              <c:pt idx="4">
                <c:v>715</c:v>
              </c:pt>
              <c:pt idx="5">
                <c:v>751</c:v>
              </c:pt>
              <c:pt idx="6">
                <c:v>714</c:v>
              </c:pt>
              <c:pt idx="7">
                <c:v>695</c:v>
              </c:pt>
              <c:pt idx="8">
                <c:v>711</c:v>
              </c:pt>
              <c:pt idx="9">
                <c:v>733</c:v>
              </c:pt>
            </c:numLit>
          </c:val>
        </c:ser>
        <c:ser>
          <c:idx val="1"/>
          <c:order val="1"/>
          <c:tx>
            <c:v>Polmone</c:v>
          </c:tx>
          <c:spPr>
            <a:ln w="47621">
              <a:solidFill>
                <a:srgbClr val="376092"/>
              </a:solidFill>
              <a:prstDash val="solid"/>
              <a:round/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rgbClr val="376092"/>
                </a:solidFill>
              </a:ln>
            </c:spPr>
          </c:marker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200" b="1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it-IT"/>
              </a:p>
            </c:txPr>
            <c:dLblPos val="t"/>
            <c:showVal val="1"/>
          </c:dLbls>
          <c:cat>
            <c:numLit>
              <c:formatCode>General</c:formatCode>
              <c:ptCount val="10"/>
              <c:pt idx="0">
                <c:v>2002</c:v>
              </c:pt>
              <c:pt idx="1">
                <c:v>2003</c:v>
              </c:pt>
              <c:pt idx="2">
                <c:v>2004</c:v>
              </c:pt>
              <c:pt idx="3">
                <c:v>2005</c:v>
              </c:pt>
              <c:pt idx="4">
                <c:v>2006</c:v>
              </c:pt>
              <c:pt idx="5">
                <c:v>2007</c:v>
              </c:pt>
              <c:pt idx="6">
                <c:v>2008</c:v>
              </c:pt>
              <c:pt idx="7">
                <c:v>2009</c:v>
              </c:pt>
              <c:pt idx="8">
                <c:v>2010</c:v>
              </c:pt>
              <c:pt idx="9">
                <c:v>2011</c:v>
              </c:pt>
            </c:numLit>
          </c:cat>
          <c:val>
            <c:numLit>
              <c:formatCode>General</c:formatCode>
              <c:ptCount val="10"/>
              <c:pt idx="0">
                <c:v>261</c:v>
              </c:pt>
              <c:pt idx="1">
                <c:v>232</c:v>
              </c:pt>
              <c:pt idx="2">
                <c:v>256</c:v>
              </c:pt>
              <c:pt idx="3">
                <c:v>260</c:v>
              </c:pt>
              <c:pt idx="4">
                <c:v>288</c:v>
              </c:pt>
              <c:pt idx="5">
                <c:v>266</c:v>
              </c:pt>
              <c:pt idx="6">
                <c:v>292</c:v>
              </c:pt>
              <c:pt idx="7">
                <c:v>302</c:v>
              </c:pt>
              <c:pt idx="8">
                <c:v>343</c:v>
              </c:pt>
              <c:pt idx="9">
                <c:v>382</c:v>
              </c:pt>
            </c:numLit>
          </c:val>
        </c:ser>
        <c:ser>
          <c:idx val="2"/>
          <c:order val="2"/>
          <c:tx>
            <c:v>Pancreas</c:v>
          </c:tx>
          <c:spPr>
            <a:ln w="47621">
              <a:solidFill>
                <a:srgbClr val="E46C0A"/>
              </a:solidFill>
              <a:prstDash val="solid"/>
              <a:round/>
            </a:ln>
          </c:spPr>
          <c:marker>
            <c:symbol val="triangle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E46C0A"/>
                </a:solidFill>
              </a:ln>
            </c:spPr>
          </c:marker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200" b="1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it-IT"/>
              </a:p>
            </c:txPr>
            <c:dLblPos val="b"/>
            <c:showVal val="1"/>
          </c:dLbls>
          <c:cat>
            <c:numLit>
              <c:formatCode>General</c:formatCode>
              <c:ptCount val="10"/>
              <c:pt idx="0">
                <c:v>2002</c:v>
              </c:pt>
              <c:pt idx="1">
                <c:v>2003</c:v>
              </c:pt>
              <c:pt idx="2">
                <c:v>2004</c:v>
              </c:pt>
              <c:pt idx="3">
                <c:v>2005</c:v>
              </c:pt>
              <c:pt idx="4">
                <c:v>2006</c:v>
              </c:pt>
              <c:pt idx="5">
                <c:v>2007</c:v>
              </c:pt>
              <c:pt idx="6">
                <c:v>2008</c:v>
              </c:pt>
              <c:pt idx="7">
                <c:v>2009</c:v>
              </c:pt>
              <c:pt idx="8">
                <c:v>2010</c:v>
              </c:pt>
              <c:pt idx="9">
                <c:v>2011</c:v>
              </c:pt>
            </c:numLit>
          </c:cat>
          <c:val>
            <c:numLit>
              <c:formatCode>General</c:formatCode>
              <c:ptCount val="10"/>
              <c:pt idx="0">
                <c:v>238</c:v>
              </c:pt>
              <c:pt idx="1">
                <c:v>204</c:v>
              </c:pt>
              <c:pt idx="2">
                <c:v>196</c:v>
              </c:pt>
              <c:pt idx="3">
                <c:v>175</c:v>
              </c:pt>
              <c:pt idx="4">
                <c:v>208</c:v>
              </c:pt>
              <c:pt idx="5">
                <c:v>218</c:v>
              </c:pt>
              <c:pt idx="6">
                <c:v>204</c:v>
              </c:pt>
              <c:pt idx="7">
                <c:v>214</c:v>
              </c:pt>
              <c:pt idx="8">
                <c:v>240</c:v>
              </c:pt>
              <c:pt idx="9">
                <c:v>236</c:v>
              </c:pt>
            </c:numLit>
          </c:val>
        </c:ser>
        <c:marker val="1"/>
        <c:axId val="82155392"/>
        <c:axId val="82153856"/>
      </c:lineChart>
      <c:valAx>
        <c:axId val="82153856"/>
        <c:scaling>
          <c:orientation val="minMax"/>
          <c:max val="800"/>
        </c:scaling>
        <c:delete val="1"/>
        <c:axPos val="l"/>
        <c:majorGridlines>
          <c:spPr>
            <a:ln w="9528">
              <a:solidFill>
                <a:srgbClr val="BFBFBF"/>
              </a:solidFill>
              <a:prstDash val="solid"/>
              <a:round/>
            </a:ln>
          </c:spPr>
        </c:majorGridlines>
        <c:numFmt formatCode="General" sourceLinked="0"/>
        <c:tickLblPos val="none"/>
        <c:crossAx val="82155392"/>
        <c:crosses val="autoZero"/>
        <c:crossBetween val="between"/>
        <c:majorUnit val="100"/>
      </c:valAx>
      <c:catAx>
        <c:axId val="82155392"/>
        <c:scaling>
          <c:orientation val="minMax"/>
        </c:scaling>
        <c:axPos val="b"/>
        <c:numFmt formatCode="General" sourceLinked="0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it-IT" sz="1000" b="1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it-IT"/>
          </a:p>
        </c:txPr>
        <c:crossAx val="82153856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6799576572620851"/>
          <c:y val="0.28646106736657995"/>
        </c:manualLayout>
      </c:layout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it-IT" sz="12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it-IT"/>
        </a:p>
      </c:txPr>
    </c:legend>
    <c:plotVisOnly val="1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'Trend dx'!$H$1</c:f>
              <c:strCache>
                <c:ptCount val="1"/>
                <c:pt idx="0">
                  <c:v>UTILIZZATI</c:v>
                </c:pt>
              </c:strCache>
            </c:strRef>
          </c:tx>
          <c:spPr>
            <a:gradFill>
              <a:gsLst>
                <a:gs pos="0">
                  <a:schemeClr val="tx2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'Trend dx'!$A$2:$A$22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'Trend dx'!$H$2:$H$22</c:f>
              <c:numCache>
                <c:formatCode>General</c:formatCode>
                <c:ptCount val="21"/>
                <c:pt idx="0">
                  <c:v>5.8</c:v>
                </c:pt>
                <c:pt idx="1">
                  <c:v>6.2</c:v>
                </c:pt>
                <c:pt idx="2">
                  <c:v>7.9</c:v>
                </c:pt>
                <c:pt idx="3">
                  <c:v>10.1</c:v>
                </c:pt>
                <c:pt idx="4">
                  <c:v>11</c:v>
                </c:pt>
                <c:pt idx="5">
                  <c:v>11.6</c:v>
                </c:pt>
                <c:pt idx="6">
                  <c:v>12.3</c:v>
                </c:pt>
                <c:pt idx="7">
                  <c:v>13.7</c:v>
                </c:pt>
                <c:pt idx="8">
                  <c:v>14.2</c:v>
                </c:pt>
                <c:pt idx="9" formatCode="0.0">
                  <c:v>15.7</c:v>
                </c:pt>
                <c:pt idx="10">
                  <c:v>16.8</c:v>
                </c:pt>
                <c:pt idx="11">
                  <c:v>16.8</c:v>
                </c:pt>
                <c:pt idx="12">
                  <c:v>19.7</c:v>
                </c:pt>
                <c:pt idx="13">
                  <c:v>19.600000000000001</c:v>
                </c:pt>
                <c:pt idx="14">
                  <c:v>20</c:v>
                </c:pt>
                <c:pt idx="15">
                  <c:v>19.3</c:v>
                </c:pt>
                <c:pt idx="16">
                  <c:v>19.2</c:v>
                </c:pt>
                <c:pt idx="17">
                  <c:v>19.600000000000001</c:v>
                </c:pt>
                <c:pt idx="18" formatCode="0.0">
                  <c:v>18.2</c:v>
                </c:pt>
                <c:pt idx="19" formatCode="0.0">
                  <c:v>18.399999999999999</c:v>
                </c:pt>
                <c:pt idx="20" formatCode="0.0">
                  <c:v>19.899999999999999</c:v>
                </c:pt>
              </c:numCache>
            </c:numRef>
          </c:val>
        </c:ser>
        <c:gapWidth val="60"/>
        <c:overlap val="-20"/>
        <c:axId val="63972480"/>
        <c:axId val="64000768"/>
      </c:barChart>
      <c:catAx>
        <c:axId val="63972480"/>
        <c:scaling>
          <c:orientation val="minMax"/>
        </c:scaling>
        <c:axPos val="b"/>
        <c:numFmt formatCode="General" sourceLinked="1"/>
        <c:tickLblPos val="nextTo"/>
        <c:crossAx val="64000768"/>
        <c:crosses val="autoZero"/>
        <c:auto val="1"/>
        <c:lblAlgn val="ctr"/>
        <c:lblOffset val="100"/>
      </c:catAx>
      <c:valAx>
        <c:axId val="64000768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tickLblPos val="none"/>
        <c:crossAx val="63972480"/>
        <c:crosses val="autoZero"/>
        <c:crossBetween val="between"/>
      </c:valAx>
    </c:plotArea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'Trend dx'!$H$1</c:f>
              <c:strCache>
                <c:ptCount val="1"/>
                <c:pt idx="0">
                  <c:v>UTILIZZATI</c:v>
                </c:pt>
              </c:strCache>
            </c:strRef>
          </c:tx>
          <c:spPr>
            <a:gradFill>
              <a:gsLst>
                <a:gs pos="0">
                  <a:schemeClr val="tx2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 rot="0"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numRef>
              <c:f>'Trend dx'!$A$2:$A$22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'Trend dx'!$I$2:$I$22</c:f>
              <c:numCache>
                <c:formatCode>General</c:formatCode>
                <c:ptCount val="21"/>
                <c:pt idx="0">
                  <c:v>329</c:v>
                </c:pt>
                <c:pt idx="1">
                  <c:v>360</c:v>
                </c:pt>
                <c:pt idx="2">
                  <c:v>445</c:v>
                </c:pt>
                <c:pt idx="3">
                  <c:v>576</c:v>
                </c:pt>
                <c:pt idx="4">
                  <c:v>629</c:v>
                </c:pt>
                <c:pt idx="5">
                  <c:v>667</c:v>
                </c:pt>
                <c:pt idx="6">
                  <c:v>707</c:v>
                </c:pt>
                <c:pt idx="7">
                  <c:v>788</c:v>
                </c:pt>
                <c:pt idx="8">
                  <c:v>821</c:v>
                </c:pt>
                <c:pt idx="9">
                  <c:v>911</c:v>
                </c:pt>
                <c:pt idx="10">
                  <c:v>945</c:v>
                </c:pt>
                <c:pt idx="11">
                  <c:v>947</c:v>
                </c:pt>
                <c:pt idx="12">
                  <c:v>1120</c:v>
                </c:pt>
                <c:pt idx="13">
                  <c:v>1118</c:v>
                </c:pt>
                <c:pt idx="14">
                  <c:v>1141</c:v>
                </c:pt>
                <c:pt idx="15">
                  <c:v>1098</c:v>
                </c:pt>
                <c:pt idx="16">
                  <c:v>1094</c:v>
                </c:pt>
                <c:pt idx="17">
                  <c:v>1168</c:v>
                </c:pt>
                <c:pt idx="18">
                  <c:v>1095</c:v>
                </c:pt>
                <c:pt idx="19" formatCode="0">
                  <c:v>1113</c:v>
                </c:pt>
                <c:pt idx="20" formatCode="0">
                  <c:v>1207</c:v>
                </c:pt>
              </c:numCache>
            </c:numRef>
          </c:val>
        </c:ser>
        <c:gapWidth val="60"/>
        <c:overlap val="-20"/>
        <c:axId val="63827328"/>
        <c:axId val="64000000"/>
      </c:barChart>
      <c:catAx>
        <c:axId val="63827328"/>
        <c:scaling>
          <c:orientation val="minMax"/>
        </c:scaling>
        <c:axPos val="b"/>
        <c:numFmt formatCode="General" sourceLinked="1"/>
        <c:tickLblPos val="nextTo"/>
        <c:crossAx val="64000000"/>
        <c:crosses val="autoZero"/>
        <c:auto val="1"/>
        <c:lblAlgn val="ctr"/>
        <c:lblOffset val="100"/>
      </c:catAx>
      <c:valAx>
        <c:axId val="64000000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tickLblPos val="none"/>
        <c:crossAx val="63827328"/>
        <c:crosses val="autoZero"/>
        <c:crossBetween val="between"/>
      </c:valAx>
    </c:plotArea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plotArea>
      <c:layout>
        <c:manualLayout>
          <c:layoutTarget val="inner"/>
          <c:xMode val="edge"/>
          <c:yMode val="edge"/>
          <c:x val="8.5195530726257268E-2"/>
          <c:y val="9.8501070663811766E-2"/>
          <c:w val="0.89106145251396662"/>
          <c:h val="0.61027837259102702"/>
        </c:manualLayout>
      </c:layout>
      <c:barChart>
        <c:barDir val="col"/>
        <c:grouping val="clustered"/>
        <c:ser>
          <c:idx val="1"/>
          <c:order val="0"/>
          <c:tx>
            <c:v>2011</c:v>
          </c:tx>
          <c:spPr>
            <a:solidFill>
              <a:srgbClr val="408080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(ACC)'!$N$5:$N$23</c:f>
              <c:numCache>
                <c:formatCode>0</c:formatCode>
                <c:ptCount val="19"/>
                <c:pt idx="0">
                  <c:v>40</c:v>
                </c:pt>
                <c:pt idx="1">
                  <c:v>14</c:v>
                </c:pt>
                <c:pt idx="2">
                  <c:v>47</c:v>
                </c:pt>
                <c:pt idx="3">
                  <c:v>135</c:v>
                </c:pt>
                <c:pt idx="4">
                  <c:v>208</c:v>
                </c:pt>
                <c:pt idx="5">
                  <c:v>56</c:v>
                </c:pt>
                <c:pt idx="6">
                  <c:v>249</c:v>
                </c:pt>
                <c:pt idx="7">
                  <c:v>57</c:v>
                </c:pt>
                <c:pt idx="8">
                  <c:v>348</c:v>
                </c:pt>
                <c:pt idx="9">
                  <c:v>72</c:v>
                </c:pt>
                <c:pt idx="10">
                  <c:v>223.00000000000003</c:v>
                </c:pt>
                <c:pt idx="11">
                  <c:v>9</c:v>
                </c:pt>
                <c:pt idx="12">
                  <c:v>15</c:v>
                </c:pt>
                <c:pt idx="13">
                  <c:v>114</c:v>
                </c:pt>
                <c:pt idx="14">
                  <c:v>62</c:v>
                </c:pt>
                <c:pt idx="15">
                  <c:v>154</c:v>
                </c:pt>
                <c:pt idx="16">
                  <c:v>280</c:v>
                </c:pt>
                <c:pt idx="17">
                  <c:v>15</c:v>
                </c:pt>
                <c:pt idx="18">
                  <c:v>173</c:v>
                </c:pt>
              </c:numCache>
            </c:numRef>
          </c:val>
        </c:ser>
        <c:ser>
          <c:idx val="0"/>
          <c:order val="1"/>
          <c:tx>
            <c:v>2012</c:v>
          </c:tx>
          <c:spPr>
            <a:solidFill>
              <a:srgbClr val="BFD4D4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(ACC)'!$N$5:$N$23</c:f>
              <c:numCache>
                <c:formatCode>0</c:formatCode>
                <c:ptCount val="19"/>
                <c:pt idx="0">
                  <c:v>42</c:v>
                </c:pt>
                <c:pt idx="1">
                  <c:v>27</c:v>
                </c:pt>
                <c:pt idx="2">
                  <c:v>39</c:v>
                </c:pt>
                <c:pt idx="3">
                  <c:v>103</c:v>
                </c:pt>
                <c:pt idx="4">
                  <c:v>229</c:v>
                </c:pt>
                <c:pt idx="5">
                  <c:v>63</c:v>
                </c:pt>
                <c:pt idx="6">
                  <c:v>247</c:v>
                </c:pt>
                <c:pt idx="7">
                  <c:v>57</c:v>
                </c:pt>
                <c:pt idx="8">
                  <c:v>374</c:v>
                </c:pt>
                <c:pt idx="9">
                  <c:v>115</c:v>
                </c:pt>
                <c:pt idx="10">
                  <c:v>259</c:v>
                </c:pt>
                <c:pt idx="11">
                  <c:v>6</c:v>
                </c:pt>
                <c:pt idx="12">
                  <c:v>15</c:v>
                </c:pt>
                <c:pt idx="13">
                  <c:v>84</c:v>
                </c:pt>
                <c:pt idx="14">
                  <c:v>54</c:v>
                </c:pt>
                <c:pt idx="15">
                  <c:v>175</c:v>
                </c:pt>
                <c:pt idx="16">
                  <c:v>232</c:v>
                </c:pt>
                <c:pt idx="17">
                  <c:v>12</c:v>
                </c:pt>
                <c:pt idx="18">
                  <c:v>181</c:v>
                </c:pt>
              </c:numCache>
            </c:numRef>
          </c:val>
        </c:ser>
        <c:gapWidth val="60"/>
        <c:overlap val="-20"/>
        <c:axId val="64109568"/>
        <c:axId val="64122240"/>
      </c:barChart>
      <c:catAx>
        <c:axId val="64109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64122240"/>
        <c:crosses val="autoZero"/>
        <c:auto val="1"/>
        <c:lblAlgn val="ctr"/>
        <c:lblOffset val="100"/>
      </c:catAx>
      <c:valAx>
        <c:axId val="64122240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" sourceLinked="1"/>
        <c:tickLblPos val="none"/>
        <c:crossAx val="641095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4214429429743065"/>
          <c:y val="2.7210884353741478E-2"/>
          <c:w val="0.13268739948620584"/>
          <c:h val="4.4732005901859814E-2"/>
        </c:manualLayout>
      </c:layout>
    </c:legend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plotArea>
      <c:layout>
        <c:manualLayout>
          <c:layoutTarget val="inner"/>
          <c:xMode val="edge"/>
          <c:yMode val="edge"/>
          <c:x val="8.5195530726257268E-2"/>
          <c:y val="9.8501070663811766E-2"/>
          <c:w val="0.89106145251396662"/>
          <c:h val="0.61027837259102724"/>
        </c:manualLayout>
      </c:layout>
      <c:barChart>
        <c:barDir val="col"/>
        <c:grouping val="clustered"/>
        <c:ser>
          <c:idx val="1"/>
          <c:order val="0"/>
          <c:tx>
            <c:v>2011</c:v>
          </c:tx>
          <c:spPr>
            <a:solidFill>
              <a:srgbClr val="408080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(ACC)'!$X$5:$X$23</c:f>
              <c:numCache>
                <c:formatCode>0.0</c:formatCode>
                <c:ptCount val="19"/>
                <c:pt idx="0">
                  <c:v>24.1</c:v>
                </c:pt>
                <c:pt idx="1">
                  <c:v>23.8</c:v>
                </c:pt>
                <c:pt idx="2">
                  <c:v>23.4</c:v>
                </c:pt>
                <c:pt idx="3">
                  <c:v>23.2</c:v>
                </c:pt>
                <c:pt idx="4">
                  <c:v>47.3</c:v>
                </c:pt>
                <c:pt idx="5">
                  <c:v>45.4</c:v>
                </c:pt>
                <c:pt idx="6">
                  <c:v>43.8</c:v>
                </c:pt>
                <c:pt idx="7">
                  <c:v>35.300000000000004</c:v>
                </c:pt>
                <c:pt idx="8">
                  <c:v>35.4</c:v>
                </c:pt>
                <c:pt idx="9">
                  <c:v>46.2</c:v>
                </c:pt>
                <c:pt idx="10">
                  <c:v>48.8</c:v>
                </c:pt>
                <c:pt idx="11">
                  <c:v>17.899999999999999</c:v>
                </c:pt>
                <c:pt idx="12">
                  <c:v>28.6</c:v>
                </c:pt>
                <c:pt idx="13">
                  <c:v>27.9</c:v>
                </c:pt>
                <c:pt idx="14">
                  <c:v>37.1</c:v>
                </c:pt>
                <c:pt idx="15">
                  <c:v>30.5</c:v>
                </c:pt>
                <c:pt idx="16">
                  <c:v>75.099999999999994</c:v>
                </c:pt>
                <c:pt idx="17">
                  <c:v>16.7</c:v>
                </c:pt>
                <c:pt idx="18">
                  <c:v>35.200000000000003</c:v>
                </c:pt>
              </c:numCache>
            </c:numRef>
          </c:val>
        </c:ser>
        <c:ser>
          <c:idx val="0"/>
          <c:order val="1"/>
          <c:tx>
            <c:v>2012</c:v>
          </c:tx>
          <c:spPr>
            <a:solidFill>
              <a:srgbClr val="BFD4D4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(ACC)'!$X$5:$X$23</c:f>
              <c:numCache>
                <c:formatCode>0.0</c:formatCode>
                <c:ptCount val="19"/>
                <c:pt idx="0">
                  <c:v>25.4</c:v>
                </c:pt>
                <c:pt idx="1">
                  <c:v>46.2</c:v>
                </c:pt>
                <c:pt idx="2">
                  <c:v>19.5</c:v>
                </c:pt>
                <c:pt idx="3">
                  <c:v>17.600000000000001</c:v>
                </c:pt>
                <c:pt idx="4">
                  <c:v>51.7</c:v>
                </c:pt>
                <c:pt idx="5">
                  <c:v>51.3</c:v>
                </c:pt>
                <c:pt idx="6">
                  <c:v>43.2</c:v>
                </c:pt>
                <c:pt idx="7">
                  <c:v>35.4</c:v>
                </c:pt>
                <c:pt idx="8">
                  <c:v>37.700000000000003</c:v>
                </c:pt>
                <c:pt idx="9">
                  <c:v>73.2</c:v>
                </c:pt>
                <c:pt idx="10">
                  <c:v>56.6</c:v>
                </c:pt>
                <c:pt idx="11">
                  <c:v>11.9</c:v>
                </c:pt>
                <c:pt idx="12">
                  <c:v>28.5</c:v>
                </c:pt>
                <c:pt idx="13">
                  <c:v>20.6</c:v>
                </c:pt>
                <c:pt idx="14">
                  <c:v>32.4</c:v>
                </c:pt>
                <c:pt idx="15">
                  <c:v>34.6</c:v>
                </c:pt>
                <c:pt idx="16">
                  <c:v>61.9</c:v>
                </c:pt>
                <c:pt idx="17">
                  <c:v>13.3</c:v>
                </c:pt>
                <c:pt idx="18">
                  <c:v>36.700000000000003</c:v>
                </c:pt>
              </c:numCache>
            </c:numRef>
          </c:val>
        </c:ser>
        <c:gapWidth val="60"/>
        <c:overlap val="-20"/>
        <c:axId val="64080512"/>
        <c:axId val="64121472"/>
      </c:barChart>
      <c:catAx>
        <c:axId val="64080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64121472"/>
        <c:crosses val="autoZero"/>
        <c:auto val="1"/>
        <c:lblAlgn val="ctr"/>
        <c:lblOffset val="100"/>
      </c:catAx>
      <c:valAx>
        <c:axId val="64121472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" sourceLinked="1"/>
        <c:tickLblPos val="none"/>
        <c:crossAx val="640805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6159610685269117"/>
          <c:y val="1.4842297665590956E-2"/>
          <c:w val="0.13268739948620584"/>
          <c:h val="4.4731997188923997E-2"/>
        </c:manualLayout>
      </c:layout>
    </c:legend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plotArea>
      <c:layout>
        <c:manualLayout>
          <c:layoutTarget val="inner"/>
          <c:xMode val="edge"/>
          <c:yMode val="edge"/>
          <c:x val="7.3814407151362504E-2"/>
          <c:y val="0.15156459632845964"/>
          <c:w val="0.92376323649199465"/>
          <c:h val="0.61027837259102724"/>
        </c:manualLayout>
      </c:layout>
      <c:barChart>
        <c:barDir val="col"/>
        <c:grouping val="clustered"/>
        <c:ser>
          <c:idx val="1"/>
          <c:order val="0"/>
          <c:tx>
            <c:v>2011</c:v>
          </c:tx>
          <c:spPr>
            <a:solidFill>
              <a:srgbClr val="FF8000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(ACC)'!$O$5:$O$23</c:f>
              <c:numCache>
                <c:formatCode>0</c:formatCode>
                <c:ptCount val="19"/>
                <c:pt idx="0">
                  <c:v>20</c:v>
                </c:pt>
                <c:pt idx="1">
                  <c:v>4</c:v>
                </c:pt>
                <c:pt idx="2">
                  <c:v>29.000000000000004</c:v>
                </c:pt>
                <c:pt idx="3">
                  <c:v>67</c:v>
                </c:pt>
                <c:pt idx="4">
                  <c:v>113</c:v>
                </c:pt>
                <c:pt idx="5">
                  <c:v>45</c:v>
                </c:pt>
                <c:pt idx="6">
                  <c:v>105</c:v>
                </c:pt>
                <c:pt idx="7">
                  <c:v>42</c:v>
                </c:pt>
                <c:pt idx="8">
                  <c:v>238</c:v>
                </c:pt>
                <c:pt idx="9">
                  <c:v>50</c:v>
                </c:pt>
                <c:pt idx="10">
                  <c:v>122</c:v>
                </c:pt>
                <c:pt idx="11">
                  <c:v>4</c:v>
                </c:pt>
                <c:pt idx="12">
                  <c:v>12.000000000000002</c:v>
                </c:pt>
                <c:pt idx="13">
                  <c:v>53</c:v>
                </c:pt>
                <c:pt idx="14">
                  <c:v>42</c:v>
                </c:pt>
                <c:pt idx="15">
                  <c:v>62</c:v>
                </c:pt>
                <c:pt idx="16">
                  <c:v>175</c:v>
                </c:pt>
                <c:pt idx="17">
                  <c:v>9</c:v>
                </c:pt>
                <c:pt idx="18">
                  <c:v>127</c:v>
                </c:pt>
              </c:numCache>
            </c:numRef>
          </c:val>
        </c:ser>
        <c:ser>
          <c:idx val="0"/>
          <c:order val="1"/>
          <c:tx>
            <c:v>2012</c:v>
          </c:tx>
          <c:spPr>
            <a:solidFill>
              <a:srgbClr val="FFC68D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(ACC)'!$O$5:$O$23</c:f>
              <c:numCache>
                <c:formatCode>0</c:formatCode>
                <c:ptCount val="19"/>
                <c:pt idx="0">
                  <c:v>27</c:v>
                </c:pt>
                <c:pt idx="1">
                  <c:v>12</c:v>
                </c:pt>
                <c:pt idx="2">
                  <c:v>30</c:v>
                </c:pt>
                <c:pt idx="3">
                  <c:v>54</c:v>
                </c:pt>
                <c:pt idx="4">
                  <c:v>160</c:v>
                </c:pt>
                <c:pt idx="5">
                  <c:v>45</c:v>
                </c:pt>
                <c:pt idx="6">
                  <c:v>118</c:v>
                </c:pt>
                <c:pt idx="7">
                  <c:v>30</c:v>
                </c:pt>
                <c:pt idx="8">
                  <c:v>247</c:v>
                </c:pt>
                <c:pt idx="9">
                  <c:v>84</c:v>
                </c:pt>
                <c:pt idx="10">
                  <c:v>142</c:v>
                </c:pt>
                <c:pt idx="11">
                  <c:v>3</c:v>
                </c:pt>
                <c:pt idx="12">
                  <c:v>15</c:v>
                </c:pt>
                <c:pt idx="13">
                  <c:v>24</c:v>
                </c:pt>
                <c:pt idx="14">
                  <c:v>33</c:v>
                </c:pt>
                <c:pt idx="15">
                  <c:v>90</c:v>
                </c:pt>
                <c:pt idx="16">
                  <c:v>130</c:v>
                </c:pt>
                <c:pt idx="17">
                  <c:v>9</c:v>
                </c:pt>
                <c:pt idx="18">
                  <c:v>154</c:v>
                </c:pt>
              </c:numCache>
            </c:numRef>
          </c:val>
        </c:ser>
        <c:gapWidth val="60"/>
        <c:overlap val="-20"/>
        <c:axId val="64290176"/>
        <c:axId val="64301696"/>
      </c:barChart>
      <c:catAx>
        <c:axId val="64290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64301696"/>
        <c:crosses val="autoZero"/>
        <c:auto val="1"/>
        <c:lblAlgn val="ctr"/>
        <c:lblOffset val="100"/>
      </c:catAx>
      <c:valAx>
        <c:axId val="64301696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" sourceLinked="1"/>
        <c:tickLblPos val="none"/>
        <c:crossAx val="642901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5066873232138085"/>
          <c:y val="4.2053176719174377E-2"/>
          <c:w val="0.12383285505941811"/>
          <c:h val="4.4731997188923997E-2"/>
        </c:manualLayout>
      </c:layout>
    </c:legend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plotArea>
      <c:layout>
        <c:manualLayout>
          <c:layoutTarget val="inner"/>
          <c:xMode val="edge"/>
          <c:yMode val="edge"/>
          <c:x val="8.5195530726257268E-2"/>
          <c:y val="9.8501070663811766E-2"/>
          <c:w val="0.89106145251396662"/>
          <c:h val="0.6102783725910278"/>
        </c:manualLayout>
      </c:layout>
      <c:barChart>
        <c:barDir val="col"/>
        <c:grouping val="clustered"/>
        <c:ser>
          <c:idx val="1"/>
          <c:order val="0"/>
          <c:tx>
            <c:v>2011</c:v>
          </c:tx>
          <c:spPr>
            <a:solidFill>
              <a:srgbClr val="FF8000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(ACC)'!$Y$5:$Y$23</c:f>
              <c:numCache>
                <c:formatCode>0.0</c:formatCode>
                <c:ptCount val="19"/>
                <c:pt idx="0">
                  <c:v>12.1</c:v>
                </c:pt>
                <c:pt idx="1">
                  <c:v>6.8</c:v>
                </c:pt>
                <c:pt idx="2">
                  <c:v>14.4</c:v>
                </c:pt>
                <c:pt idx="3">
                  <c:v>11.5</c:v>
                </c:pt>
                <c:pt idx="4">
                  <c:v>25.7</c:v>
                </c:pt>
                <c:pt idx="5">
                  <c:v>36.5</c:v>
                </c:pt>
                <c:pt idx="6">
                  <c:v>18.5</c:v>
                </c:pt>
                <c:pt idx="7">
                  <c:v>26</c:v>
                </c:pt>
                <c:pt idx="8">
                  <c:v>24.2</c:v>
                </c:pt>
                <c:pt idx="9">
                  <c:v>32.1</c:v>
                </c:pt>
                <c:pt idx="10">
                  <c:v>26.7</c:v>
                </c:pt>
                <c:pt idx="11">
                  <c:v>7.9</c:v>
                </c:pt>
                <c:pt idx="12">
                  <c:v>22.9</c:v>
                </c:pt>
                <c:pt idx="13">
                  <c:v>13</c:v>
                </c:pt>
                <c:pt idx="14">
                  <c:v>25.1</c:v>
                </c:pt>
                <c:pt idx="15">
                  <c:v>12.3</c:v>
                </c:pt>
                <c:pt idx="16">
                  <c:v>46.9</c:v>
                </c:pt>
                <c:pt idx="17">
                  <c:v>10</c:v>
                </c:pt>
                <c:pt idx="18">
                  <c:v>25.9</c:v>
                </c:pt>
              </c:numCache>
            </c:numRef>
          </c:val>
        </c:ser>
        <c:ser>
          <c:idx val="0"/>
          <c:order val="1"/>
          <c:tx>
            <c:v>2012</c:v>
          </c:tx>
          <c:spPr>
            <a:solidFill>
              <a:srgbClr val="FFC68D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(ACC)'!$Y$5:$Y$23</c:f>
              <c:numCache>
                <c:formatCode>0.0</c:formatCode>
                <c:ptCount val="19"/>
                <c:pt idx="0">
                  <c:v>16.3</c:v>
                </c:pt>
                <c:pt idx="1">
                  <c:v>20.5</c:v>
                </c:pt>
                <c:pt idx="2">
                  <c:v>15</c:v>
                </c:pt>
                <c:pt idx="3">
                  <c:v>9.3000000000000007</c:v>
                </c:pt>
                <c:pt idx="4">
                  <c:v>36.1</c:v>
                </c:pt>
                <c:pt idx="5">
                  <c:v>36.6</c:v>
                </c:pt>
                <c:pt idx="6">
                  <c:v>20.5</c:v>
                </c:pt>
                <c:pt idx="7">
                  <c:v>18.7</c:v>
                </c:pt>
                <c:pt idx="8">
                  <c:v>24.9</c:v>
                </c:pt>
                <c:pt idx="9">
                  <c:v>54</c:v>
                </c:pt>
                <c:pt idx="10">
                  <c:v>30.9</c:v>
                </c:pt>
                <c:pt idx="11">
                  <c:v>5.9</c:v>
                </c:pt>
                <c:pt idx="12">
                  <c:v>28.5</c:v>
                </c:pt>
                <c:pt idx="13">
                  <c:v>5.9</c:v>
                </c:pt>
                <c:pt idx="14">
                  <c:v>19.8</c:v>
                </c:pt>
                <c:pt idx="15">
                  <c:v>17.899999999999999</c:v>
                </c:pt>
                <c:pt idx="16">
                  <c:v>34.6</c:v>
                </c:pt>
                <c:pt idx="17">
                  <c:v>10</c:v>
                </c:pt>
                <c:pt idx="18">
                  <c:v>31.2</c:v>
                </c:pt>
              </c:numCache>
            </c:numRef>
          </c:val>
        </c:ser>
        <c:gapWidth val="60"/>
        <c:overlap val="-20"/>
        <c:axId val="64410368"/>
        <c:axId val="64411904"/>
      </c:barChart>
      <c:catAx>
        <c:axId val="64410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64411904"/>
        <c:crosses val="autoZero"/>
        <c:auto val="1"/>
        <c:lblAlgn val="ctr"/>
        <c:lblOffset val="100"/>
      </c:catAx>
      <c:valAx>
        <c:axId val="6441190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" sourceLinked="1"/>
        <c:tickLblPos val="none"/>
        <c:crossAx val="644103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43811059729347"/>
          <c:y val="2.7210879053583492E-2"/>
          <c:w val="0.12141120405581859"/>
          <c:h val="4.4731997188923997E-2"/>
        </c:manualLayout>
      </c:layout>
    </c:legend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plotArea>
      <c:layout>
        <c:manualLayout>
          <c:layoutTarget val="inner"/>
          <c:xMode val="edge"/>
          <c:yMode val="edge"/>
          <c:x val="8.5195490237720245E-2"/>
          <c:y val="9.6102348805048005E-2"/>
          <c:w val="0.89106145251396662"/>
          <c:h val="0.6102783725910278"/>
        </c:manualLayout>
      </c:layout>
      <c:barChart>
        <c:barDir val="col"/>
        <c:grouping val="clustered"/>
        <c:ser>
          <c:idx val="1"/>
          <c:order val="0"/>
          <c:tx>
            <c:v>2011</c:v>
          </c:tx>
          <c:spPr>
            <a:solidFill>
              <a:srgbClr val="1B587C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(ACC)'!$Q$5:$Q$23</c:f>
              <c:numCache>
                <c:formatCode>0</c:formatCode>
                <c:ptCount val="19"/>
                <c:pt idx="0">
                  <c:v>14</c:v>
                </c:pt>
                <c:pt idx="1">
                  <c:v>4</c:v>
                </c:pt>
                <c:pt idx="2">
                  <c:v>21</c:v>
                </c:pt>
                <c:pt idx="3">
                  <c:v>57</c:v>
                </c:pt>
                <c:pt idx="4">
                  <c:v>96</c:v>
                </c:pt>
                <c:pt idx="5">
                  <c:v>44</c:v>
                </c:pt>
                <c:pt idx="6">
                  <c:v>72</c:v>
                </c:pt>
                <c:pt idx="7">
                  <c:v>39</c:v>
                </c:pt>
                <c:pt idx="8">
                  <c:v>214</c:v>
                </c:pt>
                <c:pt idx="9">
                  <c:v>44</c:v>
                </c:pt>
                <c:pt idx="10">
                  <c:v>117</c:v>
                </c:pt>
                <c:pt idx="11">
                  <c:v>4</c:v>
                </c:pt>
                <c:pt idx="12">
                  <c:v>11</c:v>
                </c:pt>
                <c:pt idx="13">
                  <c:v>46</c:v>
                </c:pt>
                <c:pt idx="14">
                  <c:v>34</c:v>
                </c:pt>
                <c:pt idx="15">
                  <c:v>52</c:v>
                </c:pt>
                <c:pt idx="16">
                  <c:v>125</c:v>
                </c:pt>
                <c:pt idx="17">
                  <c:v>9</c:v>
                </c:pt>
                <c:pt idx="18">
                  <c:v>110</c:v>
                </c:pt>
              </c:numCache>
            </c:numRef>
          </c:val>
        </c:ser>
        <c:ser>
          <c:idx val="0"/>
          <c:order val="1"/>
          <c:tx>
            <c:v>2012</c:v>
          </c:tx>
          <c:spPr>
            <a:solidFill>
              <a:srgbClr val="CCE5F4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(ACC)'!$Q$5:$Q$23</c:f>
              <c:numCache>
                <c:formatCode>0</c:formatCode>
                <c:ptCount val="19"/>
                <c:pt idx="0">
                  <c:v>27</c:v>
                </c:pt>
                <c:pt idx="1">
                  <c:v>12</c:v>
                </c:pt>
                <c:pt idx="2">
                  <c:v>30</c:v>
                </c:pt>
                <c:pt idx="3">
                  <c:v>39</c:v>
                </c:pt>
                <c:pt idx="4">
                  <c:v>142</c:v>
                </c:pt>
                <c:pt idx="5">
                  <c:v>36</c:v>
                </c:pt>
                <c:pt idx="6">
                  <c:v>94</c:v>
                </c:pt>
                <c:pt idx="7">
                  <c:v>30</c:v>
                </c:pt>
                <c:pt idx="8">
                  <c:v>217</c:v>
                </c:pt>
                <c:pt idx="9">
                  <c:v>72</c:v>
                </c:pt>
                <c:pt idx="10">
                  <c:v>127</c:v>
                </c:pt>
                <c:pt idx="11">
                  <c:v>3</c:v>
                </c:pt>
                <c:pt idx="12">
                  <c:v>15</c:v>
                </c:pt>
                <c:pt idx="13">
                  <c:v>21</c:v>
                </c:pt>
                <c:pt idx="14">
                  <c:v>30</c:v>
                </c:pt>
                <c:pt idx="15">
                  <c:v>75</c:v>
                </c:pt>
                <c:pt idx="16">
                  <c:v>90</c:v>
                </c:pt>
                <c:pt idx="17">
                  <c:v>9</c:v>
                </c:pt>
                <c:pt idx="18">
                  <c:v>136</c:v>
                </c:pt>
              </c:numCache>
            </c:numRef>
          </c:val>
        </c:ser>
        <c:gapWidth val="60"/>
        <c:overlap val="-20"/>
        <c:axId val="64459136"/>
        <c:axId val="64460672"/>
      </c:barChart>
      <c:catAx>
        <c:axId val="64459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64460672"/>
        <c:crosses val="autoZero"/>
        <c:auto val="1"/>
        <c:lblAlgn val="ctr"/>
        <c:lblOffset val="100"/>
      </c:catAx>
      <c:valAx>
        <c:axId val="64460672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" sourceLinked="1"/>
        <c:tickLblPos val="none"/>
        <c:crossAx val="644591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4921768068116155"/>
          <c:y val="2.4737162775985012E-2"/>
          <c:w val="0.13268739948620584"/>
          <c:h val="4.4731997188923997E-2"/>
        </c:manualLayout>
      </c:layout>
    </c:legend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r">
              <a:defRPr sz="1200"/>
            </a:lvl1pPr>
          </a:lstStyle>
          <a:p>
            <a:fld id="{3731CA86-5183-4FBA-8ECE-A130D3829698}" type="datetimeFigureOut">
              <a:rPr lang="it-IT" smtClean="0"/>
              <a:pPr/>
              <a:t>15/05/2012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8" tIns="47424" rIns="94848" bIns="474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4848" tIns="47424" rIns="94848" bIns="474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r">
              <a:defRPr sz="1200"/>
            </a:lvl1pPr>
          </a:lstStyle>
          <a:p>
            <a:fld id="{9C1E3A83-38AB-451C-8FE8-0FB21C60AC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5763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501830-6647-41FD-8FB2-2EADB57C91CA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7288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3" y="4715908"/>
            <a:ext cx="4981815" cy="44677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3F0F1A-F780-4B1F-933A-10AA6F7FA8D7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6125"/>
            <a:ext cx="4967287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3" y="4715908"/>
            <a:ext cx="4981815" cy="44677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91DF5-11E6-4B7A-80AB-D230580DD8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B6607-D78D-42FA-91D1-344BDF384F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D703B-C11A-41A3-827B-10865231EB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9C1B4-AD4C-474C-AB84-4A6C1126D3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0" y="0"/>
            <a:ext cx="9144000" cy="668338"/>
            <a:chOff x="0" y="-16"/>
            <a:chExt cx="5760" cy="54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0" y="-16"/>
              <a:ext cx="5760" cy="543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10196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9" y="0"/>
              <a:ext cx="5262" cy="506"/>
            </a:xfrm>
            <a:prstGeom prst="rect">
              <a:avLst/>
            </a:prstGeom>
            <a:blipFill dpi="0" rotWithShape="1">
              <a:blip r:embed="rId7" cstate="print">
                <a:alphaModFix amt="60000"/>
              </a:blip>
              <a:srcRect/>
              <a:stretch>
                <a:fillRect b="-367939"/>
              </a:stretch>
            </a:blip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8625" y="0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SIT – Sistema Informativo Trapianti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572250"/>
            <a:ext cx="9144000" cy="312738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tint val="0"/>
                  <a:invGamma/>
                </a:srgbClr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12" name="Immagine 18" descr="RNT-logo_trasparente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6250" y="6572250"/>
            <a:ext cx="6429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Connettore 1 12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0034" y="1071546"/>
            <a:ext cx="807249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it-IT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Attività di </a:t>
            </a: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Donazione </a:t>
            </a:r>
          </a:p>
          <a:p>
            <a:pPr algn="ctr" eaLnBrk="0" hangingPunct="0">
              <a:defRPr/>
            </a:pP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 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Aprile 2012</a:t>
            </a:r>
            <a:endParaRPr lang="it-IT" sz="6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32703238"/>
              </p:ext>
            </p:extLst>
          </p:nvPr>
        </p:nvGraphicFramePr>
        <p:xfrm>
          <a:off x="539552" y="1196752"/>
          <a:ext cx="7623373" cy="5294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1406" y="1285860"/>
            <a:ext cx="3306248" cy="469897"/>
            <a:chOff x="249" y="888"/>
            <a:chExt cx="3223" cy="319"/>
          </a:xfrm>
          <a:noFill/>
        </p:grpSpPr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25" y="888"/>
              <a:ext cx="3047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Donatori Utilizzati</a:t>
              </a:r>
            </a:p>
          </p:txBody>
        </p:sp>
        <p:sp>
          <p:nvSpPr>
            <p:cNvPr id="7" name="Rettangolo arrotondato 6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2011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2012*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68588432"/>
              </p:ext>
            </p:extLst>
          </p:nvPr>
        </p:nvGraphicFramePr>
        <p:xfrm>
          <a:off x="539552" y="1268760"/>
          <a:ext cx="7613898" cy="52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2876" y="1193803"/>
            <a:ext cx="3500430" cy="469897"/>
            <a:chOff x="216" y="888"/>
            <a:chExt cx="3324" cy="319"/>
          </a:xfrm>
          <a:noFill/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324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PMP Donatori Utilizzati</a:t>
              </a:r>
            </a:p>
          </p:txBody>
        </p:sp>
        <p:sp>
          <p:nvSpPr>
            <p:cNvPr id="6" name="Rettangolo arrotondato 5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2011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2012*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400" b="1" dirty="0">
                <a:latin typeface="+mj-lt"/>
              </a:rPr>
              <a:t>Confronto </a:t>
            </a:r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Decessi con accertamento neurologico </a:t>
            </a:r>
            <a:r>
              <a:rPr lang="it-IT" sz="2400" b="1" dirty="0" smtClean="0">
                <a:latin typeface="+mj-lt"/>
              </a:rPr>
              <a:t>- 2011 </a:t>
            </a:r>
            <a:r>
              <a:rPr lang="it-IT" sz="2400" b="1" dirty="0">
                <a:latin typeface="+mj-lt"/>
              </a:rPr>
              <a:t>vs </a:t>
            </a:r>
            <a:r>
              <a:rPr lang="it-IT" sz="2400" b="1" dirty="0" smtClean="0">
                <a:latin typeface="+mj-lt"/>
              </a:rPr>
              <a:t>2012*</a:t>
            </a:r>
            <a:endParaRPr lang="it-IT" sz="2400" b="1" dirty="0">
              <a:latin typeface="+mj-lt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292080" y="133200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2012: 2317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296000" y="133200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2011: 2271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12902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4176000" cy="420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0" y="1990800"/>
            <a:ext cx="4087940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429256" y="1327139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2012: 38,2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296000" y="133200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2011: 37,6 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128001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1312"/>
            <a:ext cx="4140000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400" b="1" dirty="0">
                <a:latin typeface="+mj-lt"/>
              </a:rPr>
              <a:t>Confronto </a:t>
            </a:r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Decessi con accertamento neurologico PMP </a:t>
            </a:r>
            <a:r>
              <a:rPr lang="it-IT" sz="2400" b="1" dirty="0" smtClean="0">
                <a:latin typeface="+mj-lt"/>
              </a:rPr>
              <a:t>- 2011 </a:t>
            </a:r>
            <a:r>
              <a:rPr lang="it-IT" sz="2400" b="1" dirty="0">
                <a:latin typeface="+mj-lt"/>
              </a:rPr>
              <a:t>vs </a:t>
            </a:r>
            <a:r>
              <a:rPr lang="it-IT" sz="2400" b="1" dirty="0" smtClean="0">
                <a:latin typeface="+mj-lt"/>
              </a:rPr>
              <a:t>2012*</a:t>
            </a:r>
            <a:endParaRPr lang="it-IT" sz="2400" b="1" dirty="0">
              <a:latin typeface="+mj-lt"/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0" y="1990800"/>
            <a:ext cx="4105466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047875" y="1321259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2011:  1319 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436096" y="1321259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2012:  1409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- 2011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2012*</a:t>
            </a:r>
            <a:endParaRPr lang="it-IT" sz="2800" b="1" dirty="0">
              <a:latin typeface="+mj-lt"/>
            </a:endParaRPr>
          </a:p>
        </p:txBody>
      </p:sp>
      <p:pic>
        <p:nvPicPr>
          <p:cNvPr id="2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000" y="1944000"/>
            <a:ext cx="41814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7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88840"/>
            <a:ext cx="4140000" cy="41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0" y="1990800"/>
            <a:ext cx="4114229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303338" y="1355715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2011:  21,9 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29256" y="1355715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2012:  23,2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PMP - 2011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2012*</a:t>
            </a:r>
            <a:endParaRPr lang="it-IT" sz="2800" b="1" dirty="0">
              <a:latin typeface="+mj-lt"/>
            </a:endParaRPr>
          </a:p>
        </p:txBody>
      </p:sp>
      <p:pic>
        <p:nvPicPr>
          <p:cNvPr id="16486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4140000" cy="41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0" y="1990800"/>
            <a:ext cx="4087940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399283" y="130175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2011: 1113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436096" y="1311504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2012: 1207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1524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Utilizzati - 2011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2012*</a:t>
            </a:r>
            <a:endParaRPr lang="it-IT" sz="2800" b="1" dirty="0">
              <a:latin typeface="+mj-lt"/>
            </a:endParaRPr>
          </a:p>
        </p:txBody>
      </p:sp>
      <p:pic>
        <p:nvPicPr>
          <p:cNvPr id="2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4171188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  <p:pic>
        <p:nvPicPr>
          <p:cNvPr id="3072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0" y="1990800"/>
            <a:ext cx="4092321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247745" y="132079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2011: 18,4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29256" y="132079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2012: 19,9 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1524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Utilizzati PMP - 2011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2012*</a:t>
            </a:r>
            <a:endParaRPr lang="it-IT" sz="2800" b="1" dirty="0">
              <a:latin typeface="+mj-lt"/>
            </a:endParaRPr>
          </a:p>
        </p:txBody>
      </p:sp>
      <p:pic>
        <p:nvPicPr>
          <p:cNvPr id="6246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177" y="1988840"/>
            <a:ext cx="4166807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  <p:pic>
        <p:nvPicPr>
          <p:cNvPr id="31746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0" y="1990800"/>
            <a:ext cx="4144899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3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4140000" cy="41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 l="211" t="76430" r="83745" b="7646"/>
          <a:stretch>
            <a:fillRect/>
          </a:stretch>
        </p:blipFill>
        <p:spPr>
          <a:xfrm>
            <a:off x="0" y="5445224"/>
            <a:ext cx="1416050" cy="1062038"/>
          </a:xfrm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1313651"/>
            <a:ext cx="3286116" cy="495386"/>
            <a:chOff x="216" y="888"/>
            <a:chExt cx="3256" cy="550"/>
          </a:xfrm>
          <a:noFill/>
        </p:grpSpPr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256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Anno 2011: 28,7 %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" name="Rettangolo arrotondato 13"/>
            <p:cNvSpPr>
              <a:spLocks noChangeArrowheads="1"/>
            </p:cNvSpPr>
            <p:nvPr/>
          </p:nvSpPr>
          <p:spPr bwMode="auto">
            <a:xfrm>
              <a:off x="249" y="911"/>
              <a:ext cx="3200" cy="527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000628" y="1313651"/>
            <a:ext cx="3286116" cy="495386"/>
            <a:chOff x="216" y="888"/>
            <a:chExt cx="3256" cy="550"/>
          </a:xfrm>
          <a:noFill/>
        </p:grpSpPr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256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Anno 2012: 26,6 %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" name="Rettangolo arrotondato 15"/>
            <p:cNvSpPr>
              <a:spLocks noChangeArrowheads="1"/>
            </p:cNvSpPr>
            <p:nvPr/>
          </p:nvSpPr>
          <p:spPr bwMode="auto">
            <a:xfrm>
              <a:off x="249" y="911"/>
              <a:ext cx="3200" cy="527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0" y="571500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</a:t>
            </a:r>
            <a:r>
              <a:rPr lang="it-IT" sz="2800" b="1" dirty="0" smtClean="0">
                <a:latin typeface="+mj-lt"/>
              </a:rPr>
              <a:t>Opposizioni 2011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2012*</a:t>
            </a:r>
            <a:endParaRPr lang="it-IT" sz="2800" b="1" dirty="0">
              <a:latin typeface="+mj-lt"/>
            </a:endParaRPr>
          </a:p>
        </p:txBody>
      </p:sp>
      <p:pic>
        <p:nvPicPr>
          <p:cNvPr id="35844" name="Picture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0" y="1990800"/>
            <a:ext cx="4052888" cy="419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00034" y="1071546"/>
            <a:ext cx="807249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it-IT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Attività di </a:t>
            </a:r>
          </a:p>
          <a:p>
            <a:pPr algn="ctr" eaLnBrk="0" hangingPunct="0">
              <a:defRPr/>
            </a:pP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Trapianto</a:t>
            </a: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al 30  Aprile 2011</a:t>
            </a:r>
            <a:endParaRPr lang="it-IT" sz="6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co 8"/>
          <p:cNvGraphicFramePr/>
          <p:nvPr/>
        </p:nvGraphicFramePr>
        <p:xfrm>
          <a:off x="971600" y="1916832"/>
          <a:ext cx="7128792" cy="438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1319214"/>
            <a:ext cx="5076056" cy="469900"/>
            <a:chOff x="216" y="911"/>
            <a:chExt cx="3256" cy="296"/>
          </a:xfrm>
          <a:noFill/>
        </p:grpSpPr>
        <p:sp>
          <p:nvSpPr>
            <p:cNvPr id="3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PMP 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Decessi con accertamento neurologico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" name="Rettangolo arrotondato 3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di donazione  </a:t>
            </a:r>
            <a:r>
              <a:rPr lang="it-IT" sz="3200" b="1" dirty="0" smtClean="0">
                <a:latin typeface="+mn-lt"/>
              </a:rPr>
              <a:t>2000 – 2012*</a:t>
            </a:r>
            <a:endParaRPr lang="it-IT" sz="3200" b="1" dirty="0">
              <a:latin typeface="+mn-lt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2888" y="6581775"/>
            <a:ext cx="1814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 DATI: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Dati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Reports</a:t>
            </a:r>
            <a:endParaRPr lang="it-IT" sz="1200" b="1" i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0" y="642938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j-lt"/>
              </a:rPr>
              <a:t>Attività di trapianto </a:t>
            </a:r>
            <a:r>
              <a:rPr lang="it-IT" sz="3200" b="1" dirty="0" smtClean="0">
                <a:latin typeface="+mj-lt"/>
              </a:rPr>
              <a:t>1992-2012*</a:t>
            </a:r>
            <a:endParaRPr lang="it-IT" sz="3200" b="1" dirty="0">
              <a:latin typeface="+mj-lt"/>
            </a:endParaRPr>
          </a:p>
        </p:txBody>
      </p:sp>
      <p:sp>
        <p:nvSpPr>
          <p:cNvPr id="43012" name="Text Box 22"/>
          <p:cNvSpPr txBox="1">
            <a:spLocks noChangeArrowheads="1"/>
          </p:cNvSpPr>
          <p:nvPr/>
        </p:nvSpPr>
        <p:spPr bwMode="auto">
          <a:xfrm>
            <a:off x="271463" y="1428750"/>
            <a:ext cx="508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2400" b="1" dirty="0" err="1">
                <a:latin typeface="Calibri" pitchFamily="34" charset="0"/>
              </a:rPr>
              <a:t>N°</a:t>
            </a:r>
            <a:r>
              <a:rPr lang="it-IT" sz="2400" b="1" dirty="0">
                <a:latin typeface="Calibri" pitchFamily="34" charset="0"/>
              </a:rPr>
              <a:t> Totale trapianti (inclusi i combinati)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12725" y="1428750"/>
            <a:ext cx="5145088" cy="469900"/>
          </a:xfrm>
          <a:prstGeom prst="roundRect">
            <a:avLst/>
          </a:prstGeom>
          <a:noFill/>
          <a:ln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graphicFrame>
        <p:nvGraphicFramePr>
          <p:cNvPr id="10" name="Grafico 9"/>
          <p:cNvGraphicFramePr/>
          <p:nvPr/>
        </p:nvGraphicFramePr>
        <p:xfrm>
          <a:off x="971600" y="2204864"/>
          <a:ext cx="72008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000125" y="612552"/>
            <a:ext cx="7286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Trapianto di RENE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1992-2012*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15" name="Rettangolo arrotondato 14"/>
          <p:cNvSpPr>
            <a:spLocks noChangeArrowheads="1"/>
          </p:cNvSpPr>
          <p:nvPr/>
        </p:nvSpPr>
        <p:spPr bwMode="auto">
          <a:xfrm>
            <a:off x="285751" y="1428750"/>
            <a:ext cx="1549946" cy="560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3528" y="1412776"/>
            <a:ext cx="151216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  <a:endParaRPr lang="it-IT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899593" y="1844824"/>
          <a:ext cx="72728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FEGATO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1992-2012*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285751" y="1412776"/>
            <a:ext cx="1549946" cy="584775"/>
            <a:chOff x="285751" y="1412776"/>
            <a:chExt cx="1549946" cy="584775"/>
          </a:xfrm>
        </p:grpSpPr>
        <p:sp>
          <p:nvSpPr>
            <p:cNvPr id="13" name="Rettangolo arrotondato 12"/>
            <p:cNvSpPr>
              <a:spLocks noChangeArrowheads="1"/>
            </p:cNvSpPr>
            <p:nvPr/>
          </p:nvSpPr>
          <p:spPr bwMode="auto">
            <a:xfrm>
              <a:off x="285751" y="1428750"/>
              <a:ext cx="1549946" cy="5600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it-IT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323528" y="1412776"/>
              <a:ext cx="151216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t-IT" sz="16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Incluse tutte le combinazioni</a:t>
              </a:r>
              <a:endPara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aphicFrame>
        <p:nvGraphicFramePr>
          <p:cNvPr id="9" name="Grafico 8"/>
          <p:cNvGraphicFramePr/>
          <p:nvPr/>
        </p:nvGraphicFramePr>
        <p:xfrm>
          <a:off x="971600" y="1772816"/>
          <a:ext cx="72008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FEGATO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1992-2012*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285751" y="1412776"/>
            <a:ext cx="1549946" cy="584775"/>
            <a:chOff x="285751" y="1412776"/>
            <a:chExt cx="1549946" cy="584775"/>
          </a:xfrm>
        </p:grpSpPr>
        <p:sp>
          <p:nvSpPr>
            <p:cNvPr id="48" name="Rettangolo arrotondato 47"/>
            <p:cNvSpPr>
              <a:spLocks noChangeArrowheads="1"/>
            </p:cNvSpPr>
            <p:nvPr/>
          </p:nvSpPr>
          <p:spPr bwMode="auto">
            <a:xfrm>
              <a:off x="285751" y="1428750"/>
              <a:ext cx="1549946" cy="5600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it-IT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323528" y="1412776"/>
              <a:ext cx="151216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t-IT" sz="16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Incluse tutte le combinazioni</a:t>
              </a:r>
              <a:endPara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graphicFrame>
        <p:nvGraphicFramePr>
          <p:cNvPr id="12" name="Grafico 11"/>
          <p:cNvGraphicFramePr/>
          <p:nvPr/>
        </p:nvGraphicFramePr>
        <p:xfrm>
          <a:off x="899592" y="1844824"/>
          <a:ext cx="72728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CUORE – </a:t>
            </a: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1992-2012*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Rettangolo arrotondato 7"/>
          <p:cNvSpPr>
            <a:spLocks noChangeArrowheads="1"/>
          </p:cNvSpPr>
          <p:nvPr/>
        </p:nvSpPr>
        <p:spPr bwMode="auto">
          <a:xfrm>
            <a:off x="428625" y="1357313"/>
            <a:ext cx="1857375" cy="57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28625" y="1357313"/>
            <a:ext cx="1857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graphicFrame>
        <p:nvGraphicFramePr>
          <p:cNvPr id="13" name="Grafico 12"/>
          <p:cNvGraphicFramePr/>
          <p:nvPr/>
        </p:nvGraphicFramePr>
        <p:xfrm>
          <a:off x="899592" y="1844824"/>
          <a:ext cx="72728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POLMONE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1992-2012*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Rettangolo arrotondato 7"/>
          <p:cNvSpPr>
            <a:spLocks noChangeArrowheads="1"/>
          </p:cNvSpPr>
          <p:nvPr/>
        </p:nvSpPr>
        <p:spPr bwMode="auto">
          <a:xfrm>
            <a:off x="428625" y="1357313"/>
            <a:ext cx="1857375" cy="57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28625" y="1357313"/>
            <a:ext cx="1857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graphicFrame>
        <p:nvGraphicFramePr>
          <p:cNvPr id="14" name="Grafico 13"/>
          <p:cNvGraphicFramePr/>
          <p:nvPr/>
        </p:nvGraphicFramePr>
        <p:xfrm>
          <a:off x="899592" y="1844824"/>
          <a:ext cx="72728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PANCREAS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1992-2012*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graphicFrame>
        <p:nvGraphicFramePr>
          <p:cNvPr id="8" name="Grafico 7"/>
          <p:cNvGraphicFramePr/>
          <p:nvPr/>
        </p:nvGraphicFramePr>
        <p:xfrm>
          <a:off x="971600" y="1700808"/>
          <a:ext cx="72008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INTESTINO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2002-2012*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graphicFrame>
        <p:nvGraphicFramePr>
          <p:cNvPr id="10" name="Grafico 9"/>
          <p:cNvGraphicFramePr/>
          <p:nvPr/>
        </p:nvGraphicFramePr>
        <p:xfrm>
          <a:off x="1115616" y="1772816"/>
          <a:ext cx="681990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00034" y="1280368"/>
            <a:ext cx="807249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it-IT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Liste di attesa standard al</a:t>
            </a:r>
            <a:endParaRPr lang="it-IT" sz="66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eaLnBrk="0" hangingPunct="0">
              <a:defRPr/>
            </a:pP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31 </a:t>
            </a: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Dic</a:t>
            </a: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embre 2011</a:t>
            </a:r>
          </a:p>
          <a:p>
            <a:pPr algn="ctr" eaLnBrk="0" hangingPunct="0">
              <a:defRPr/>
            </a:pP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23528" y="2708920"/>
          <a:ext cx="1800200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25125"/>
                <a:gridCol w="675075"/>
              </a:tblGrid>
              <a:tr h="191264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Rene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6542 *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Fegato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Cuore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733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Polmone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382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Pancreas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236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Intestino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827584" y="1268760"/>
            <a:ext cx="7560840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Totale pazienti in lista  d’attesa in ITALIA al 31/12/2011 : </a:t>
            </a:r>
          </a:p>
          <a:p>
            <a:pPr algn="ctr"/>
            <a:endParaRPr lang="it-IT" dirty="0"/>
          </a:p>
        </p:txBody>
      </p:sp>
      <p:sp>
        <p:nvSpPr>
          <p:cNvPr id="24" name="Rettangolo arrotondato 23"/>
          <p:cNvSpPr/>
          <p:nvPr/>
        </p:nvSpPr>
        <p:spPr>
          <a:xfrm>
            <a:off x="3779912" y="1988840"/>
            <a:ext cx="108012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2"/>
                </a:solidFill>
              </a:rPr>
              <a:t>8731</a:t>
            </a:r>
            <a:endParaRPr lang="it-IT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Grafico 1"/>
          <p:cNvGraphicFramePr/>
          <p:nvPr/>
        </p:nvGraphicFramePr>
        <p:xfrm>
          <a:off x="2555776" y="2636912"/>
          <a:ext cx="57606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79512" y="4869160"/>
            <a:ext cx="2024677" cy="715089"/>
          </a:xfrm>
          <a:prstGeom prst="bracketPair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Numero  iscrizioni</a:t>
            </a:r>
          </a:p>
          <a:p>
            <a:pPr algn="ctr"/>
            <a:r>
              <a:rPr lang="it-IT" b="1" dirty="0" smtClean="0"/>
              <a:t>8242 *</a:t>
            </a:r>
            <a:endParaRPr lang="it-IT" b="1" dirty="0"/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2267745" y="5085184"/>
            <a:ext cx="1512167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107504" y="573325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* Per il rene ogni paziente può avere  più di una iscrizione</a:t>
            </a:r>
            <a:endParaRPr lang="it-IT" sz="1200" b="1" i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43608" y="611977"/>
            <a:ext cx="73448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Liste di Attesa al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</a:rPr>
              <a:t>31  Dicembre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2011*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006010" y="6581001"/>
            <a:ext cx="21024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err="1" smtClean="0">
                <a:latin typeface="Calibri" pitchFamily="34" charset="0"/>
              </a:rPr>
              <a:t>*Dati</a:t>
            </a:r>
            <a:r>
              <a:rPr lang="it-IT" sz="1200" b="1" i="1" dirty="0" smtClean="0">
                <a:latin typeface="Calibri" pitchFamily="34" charset="0"/>
              </a:rPr>
              <a:t> al 27 Febbraio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co 12"/>
          <p:cNvGraphicFramePr/>
          <p:nvPr/>
        </p:nvGraphicFramePr>
        <p:xfrm>
          <a:off x="971600" y="1916832"/>
          <a:ext cx="7200800" cy="438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di donazione  </a:t>
            </a:r>
            <a:r>
              <a:rPr lang="it-IT" sz="3200" b="1" dirty="0" smtClean="0">
                <a:latin typeface="+mn-lt"/>
              </a:rPr>
              <a:t>2000 – 2012*</a:t>
            </a:r>
            <a:endParaRPr lang="it-IT" sz="3200" b="1" dirty="0">
              <a:latin typeface="+mn-lt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2888" y="6581775"/>
            <a:ext cx="1814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 DATI: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Dati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Reports</a:t>
            </a:r>
            <a:endParaRPr lang="it-IT" sz="1200" b="1" i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0" y="1319214"/>
            <a:ext cx="5076056" cy="469900"/>
            <a:chOff x="216" y="911"/>
            <a:chExt cx="3256" cy="296"/>
          </a:xfrm>
          <a:noFill/>
        </p:grpSpPr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Decessi con accertamento neurologico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" name="Rettangolo arrotondato 10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6"/>
          <p:cNvGraphicFramePr/>
          <p:nvPr/>
        </p:nvGraphicFramePr>
        <p:xfrm>
          <a:off x="1043604" y="1412775"/>
          <a:ext cx="72728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1043604" y="611980"/>
            <a:ext cx="734481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0" u="none" strike="noStrike" kern="1200" cap="none" spc="0" baseline="0" dirty="0">
                <a:solidFill>
                  <a:srgbClr val="0D0D0D"/>
                </a:solidFill>
                <a:uFillTx/>
                <a:latin typeface="Calibri"/>
              </a:rPr>
              <a:t>Andamento Liste di Attesa 2002 -2011*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7006013" y="6581000"/>
            <a:ext cx="210249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*Dati al 26 Febbraio 2012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2627784" y="1196748"/>
            <a:ext cx="3857625" cy="4619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Pazienti iscritti in lista  </a:t>
            </a:r>
          </a:p>
        </p:txBody>
      </p:sp>
      <p:graphicFrame>
        <p:nvGraphicFramePr>
          <p:cNvPr id="6" name="Grafico 7"/>
          <p:cNvGraphicFramePr/>
          <p:nvPr/>
        </p:nvGraphicFramePr>
        <p:xfrm>
          <a:off x="1043604" y="3789035"/>
          <a:ext cx="73448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9"/>
          <p:cNvGrpSpPr/>
          <p:nvPr/>
        </p:nvGrpSpPr>
        <p:grpSpPr>
          <a:xfrm>
            <a:off x="285604" y="1398400"/>
            <a:ext cx="1584176" cy="570260"/>
            <a:chOff x="202755" y="1268760"/>
            <a:chExt cx="1584176" cy="570260"/>
          </a:xfrm>
        </p:grpSpPr>
        <p:sp>
          <p:nvSpPr>
            <p:cNvPr id="3" name="Rettangolo arrotondato 2"/>
            <p:cNvSpPr>
              <a:spLocks noChangeArrowheads="1"/>
            </p:cNvSpPr>
            <p:nvPr/>
          </p:nvSpPr>
          <p:spPr bwMode="auto">
            <a:xfrm>
              <a:off x="202755" y="1283395"/>
              <a:ext cx="1584176" cy="5556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it-IT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" name="Rettangolo 3"/>
            <p:cNvSpPr/>
            <p:nvPr/>
          </p:nvSpPr>
          <p:spPr>
            <a:xfrm>
              <a:off x="221805" y="1268760"/>
              <a:ext cx="1525502" cy="5238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2800" b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Rene </a:t>
              </a:r>
              <a:endParaRPr lang="it-IT" sz="2800" dirty="0">
                <a:solidFill>
                  <a:schemeClr val="accent3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u="none" dirty="0" smtClean="0">
                <a:solidFill>
                  <a:schemeClr val="bg1"/>
                </a:solidFill>
              </a:rPr>
              <a:t>TOTALE PAZIENTI nel </a:t>
            </a:r>
            <a:r>
              <a:rPr lang="it-IT" sz="1200" b="1" i="1" dirty="0">
                <a:solidFill>
                  <a:schemeClr val="bg1"/>
                </a:solidFill>
              </a:rPr>
              <a:t>periodo </a:t>
            </a:r>
            <a:r>
              <a:rPr lang="it-IT" sz="1200" b="1" i="1" dirty="0" smtClean="0">
                <a:solidFill>
                  <a:schemeClr val="bg1"/>
                </a:solidFill>
              </a:rPr>
              <a:t>dal </a:t>
            </a:r>
            <a:r>
              <a:rPr lang="it-IT" sz="1200" b="1" i="1" dirty="0">
                <a:solidFill>
                  <a:schemeClr val="bg1"/>
                </a:solidFill>
              </a:rPr>
              <a:t>1/1/2011 al 31/12/2011</a:t>
            </a:r>
          </a:p>
          <a:p>
            <a:pPr algn="ctr">
              <a:defRPr/>
            </a:pPr>
            <a:endParaRPr lang="it-IT" sz="500" b="1" u="none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it-IT" sz="2400" b="1" u="none" dirty="0" smtClean="0">
                <a:solidFill>
                  <a:schemeClr val="bg1"/>
                </a:solidFill>
              </a:rPr>
              <a:t>8652</a:t>
            </a:r>
            <a:endParaRPr lang="it-IT" sz="24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61780" y="379224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3">
                <a:lumMod val="75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medio di attesa in lista: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2,8 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778930" y="3755516"/>
            <a:ext cx="2919946" cy="65933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u="none" dirty="0" smtClean="0">
                <a:solidFill>
                  <a:schemeClr val="accent3">
                    <a:lumMod val="50000"/>
                  </a:schemeClr>
                </a:solidFill>
              </a:rPr>
              <a:t>Pazienti ancora iscritti al 31/12/2011</a:t>
            </a:r>
            <a:endParaRPr lang="it-IT" sz="12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t-IT" u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b="1" u="none" dirty="0" smtClean="0">
                <a:solidFill>
                  <a:schemeClr val="accent3">
                    <a:lumMod val="50000"/>
                  </a:schemeClr>
                </a:solidFill>
              </a:rPr>
              <a:t>6542</a:t>
            </a:r>
            <a:endParaRPr lang="it-IT" sz="20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095721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6358" y="3734210"/>
            <a:ext cx="1773598" cy="970563"/>
          </a:xfrm>
          <a:prstGeom prst="roundRect">
            <a:avLst/>
          </a:prstGeom>
          <a:ln w="635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u="none" dirty="0" smtClean="0">
                <a:solidFill>
                  <a:schemeClr val="accent3">
                    <a:lumMod val="50000"/>
                  </a:schemeClr>
                </a:solidFill>
              </a:rPr>
              <a:t> Pazienti USCITI DI LISTA </a:t>
            </a:r>
            <a:r>
              <a:rPr lang="it-IT" sz="1100" b="1" i="1" dirty="0" smtClean="0">
                <a:solidFill>
                  <a:schemeClr val="accent3">
                    <a:lumMod val="50000"/>
                  </a:schemeClr>
                </a:solidFill>
              </a:rPr>
              <a:t>dal </a:t>
            </a:r>
            <a:r>
              <a:rPr lang="it-IT" sz="1100" b="1" i="1" dirty="0">
                <a:solidFill>
                  <a:schemeClr val="accent3">
                    <a:lumMod val="50000"/>
                  </a:schemeClr>
                </a:solidFill>
              </a:rPr>
              <a:t>1/1/2011 al 31/12/2011</a:t>
            </a:r>
          </a:p>
          <a:p>
            <a:pPr algn="ctr">
              <a:defRPr/>
            </a:pPr>
            <a:r>
              <a:rPr lang="it-IT" sz="2400" b="1" u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400" u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400" b="1" u="none" dirty="0" smtClean="0">
                <a:solidFill>
                  <a:schemeClr val="accent3">
                    <a:lumMod val="50000"/>
                  </a:schemeClr>
                </a:solidFill>
              </a:rPr>
              <a:t>2110</a:t>
            </a:r>
            <a:endParaRPr lang="it-IT" sz="24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369370" y="5586958"/>
            <a:ext cx="3492532" cy="827469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media di attesa al trapianto: 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2,16 anni</a:t>
            </a:r>
            <a:endParaRPr lang="it-IT" sz="14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400" b="1" i="1" u="none" dirty="0" err="1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ISL*</a:t>
            </a:r>
            <a:r>
              <a:rPr lang="it-IT" sz="1400" b="1" i="1" u="none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: 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23,2%</a:t>
            </a:r>
            <a:endParaRPr lang="it-IT" sz="16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ISLT**: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17,8%</a:t>
            </a:r>
            <a:endParaRPr lang="it-IT" sz="16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it-IT" sz="1400" b="1" u="none" dirty="0" smtClean="0">
                <a:solidFill>
                  <a:schemeClr val="accent3">
                    <a:lumMod val="50000"/>
                  </a:schemeClr>
                </a:solidFill>
              </a:rPr>
              <a:t>TRAPIANTI</a:t>
            </a:r>
            <a:r>
              <a:rPr lang="it-IT" sz="1400" b="1" u="none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it-IT" sz="2000" b="1" u="none" dirty="0" smtClean="0">
                <a:solidFill>
                  <a:schemeClr val="accent3">
                    <a:lumMod val="50000"/>
                  </a:schemeClr>
                </a:solidFill>
              </a:rPr>
              <a:t>1541</a:t>
            </a:r>
            <a:endParaRPr lang="it-IT" sz="20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906638" y="6091014"/>
            <a:ext cx="1923037" cy="309640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1,87 %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81160" y="5803343"/>
            <a:ext cx="1264388" cy="297554"/>
          </a:xfrm>
          <a:prstGeom prst="roundRect">
            <a:avLst/>
          </a:prstGeom>
          <a:ln w="3175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u="none" dirty="0" smtClean="0"/>
              <a:t> </a:t>
            </a:r>
            <a:r>
              <a:rPr lang="it-IT" sz="1200" b="1" u="none" dirty="0" smtClean="0">
                <a:solidFill>
                  <a:schemeClr val="accent3">
                    <a:lumMod val="50000"/>
                  </a:schemeClr>
                </a:solidFill>
              </a:rPr>
              <a:t>DECESSI</a:t>
            </a:r>
            <a:r>
              <a:rPr lang="it-IT" sz="1200" b="1" u="none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it-IT" b="1" u="none" dirty="0" smtClean="0">
                <a:solidFill>
                  <a:schemeClr val="accent3">
                    <a:lumMod val="50000"/>
                  </a:schemeClr>
                </a:solidFill>
              </a:rPr>
              <a:t>162</a:t>
            </a:r>
            <a:endParaRPr lang="it-IT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7" y="5154910"/>
            <a:ext cx="1264388" cy="514146"/>
          </a:xfrm>
          <a:prstGeom prst="roundRect">
            <a:avLst/>
          </a:prstGeom>
          <a:ln w="381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u="none" dirty="0" smtClean="0"/>
              <a:t> </a:t>
            </a:r>
            <a:r>
              <a:rPr lang="it-IT" sz="1400" b="1" u="none" dirty="0" smtClean="0">
                <a:solidFill>
                  <a:schemeClr val="accent3">
                    <a:lumMod val="50000"/>
                  </a:schemeClr>
                </a:solidFill>
              </a:rPr>
              <a:t>Altra causa</a:t>
            </a:r>
            <a:r>
              <a:rPr lang="it-IT" sz="1400" b="1" u="none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2000" b="1" u="none" dirty="0" smtClean="0">
                <a:solidFill>
                  <a:schemeClr val="accent3">
                    <a:lumMod val="50000"/>
                  </a:schemeClr>
                </a:solidFill>
              </a:rPr>
              <a:t>407</a:t>
            </a:r>
            <a:endParaRPr lang="it-IT" sz="20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006010" y="6581001"/>
            <a:ext cx="21024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err="1" smtClean="0">
                <a:latin typeface="Calibri" pitchFamily="34" charset="0"/>
              </a:rPr>
              <a:t>*Dati</a:t>
            </a:r>
            <a:r>
              <a:rPr lang="it-IT" sz="1200" b="1" i="1" dirty="0" smtClean="0">
                <a:latin typeface="Calibri" pitchFamily="34" charset="0"/>
              </a:rPr>
              <a:t> al 26 Febbraio 2012</a:t>
            </a:r>
            <a:endParaRPr lang="it-IT" sz="1200" b="1" i="1" dirty="0">
              <a:latin typeface="Calibri" pitchFamily="34" charset="0"/>
            </a:endParaRPr>
          </a:p>
        </p:txBody>
      </p:sp>
      <p:grpSp>
        <p:nvGrpSpPr>
          <p:cNvPr id="27" name="Gruppo 26"/>
          <p:cNvGrpSpPr/>
          <p:nvPr/>
        </p:nvGrpSpPr>
        <p:grpSpPr>
          <a:xfrm>
            <a:off x="26220" y="649048"/>
            <a:ext cx="9144000" cy="1868603"/>
            <a:chOff x="26220" y="649048"/>
            <a:chExt cx="9144000" cy="1868603"/>
          </a:xfrm>
        </p:grpSpPr>
        <p:sp>
          <p:nvSpPr>
            <p:cNvPr id="2" name="Text Box 25"/>
            <p:cNvSpPr txBox="1">
              <a:spLocks noChangeArrowheads="1"/>
            </p:cNvSpPr>
            <p:nvPr/>
          </p:nvSpPr>
          <p:spPr bwMode="auto">
            <a:xfrm>
              <a:off x="26220" y="649048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it-IT" sz="3200" b="1" u="none" dirty="0"/>
                <a:t>Flussi Lista di attesa </a:t>
              </a:r>
              <a:r>
                <a:rPr lang="it-IT" sz="3200" b="1" u="none" dirty="0" smtClean="0"/>
                <a:t>1/</a:t>
              </a:r>
              <a:r>
                <a:rPr lang="it-IT" sz="3200" b="1" dirty="0" err="1" smtClean="0"/>
                <a:t>1</a:t>
              </a:r>
              <a:r>
                <a:rPr lang="it-IT" sz="3200" b="1" u="none" dirty="0" smtClean="0"/>
                <a:t>/2011 </a:t>
              </a:r>
              <a:r>
                <a:rPr lang="it-IT" sz="3200" b="1" u="none" dirty="0"/>
                <a:t>– </a:t>
              </a:r>
              <a:r>
                <a:rPr lang="it-IT" sz="3200" b="1" u="none" dirty="0" smtClean="0"/>
                <a:t>31/12/2011</a:t>
              </a:r>
              <a:endParaRPr lang="it-IT" sz="3200" b="1" u="none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3140045" y="468096"/>
              <a:ext cx="1179164" cy="2919945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i="1" u="none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defRPr/>
              </a:pPr>
              <a:endParaRPr lang="it-IT" sz="2400" b="1" u="none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2483768" y="1484784"/>
              <a:ext cx="252028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chemeClr val="accent3">
                      <a:lumMod val="50000"/>
                    </a:schemeClr>
                  </a:solidFill>
                </a:rPr>
                <a:t>Pazienti iscritti al 1/</a:t>
              </a:r>
              <a:r>
                <a:rPr lang="it-IT" sz="1400" b="1" i="1" dirty="0" err="1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r>
                <a:rPr lang="it-IT" sz="1400" b="1" i="1" dirty="0" smtClean="0">
                  <a:solidFill>
                    <a:schemeClr val="accent3">
                      <a:lumMod val="50000"/>
                    </a:schemeClr>
                  </a:solidFill>
                </a:rPr>
                <a:t>/2011</a:t>
              </a:r>
              <a:endParaRPr lang="it-IT" sz="14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6643</a:t>
              </a:r>
              <a:endParaRPr lang="it-IT" sz="2400" dirty="0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5148064" y="1340768"/>
            <a:ext cx="2304256" cy="1179162"/>
            <a:chOff x="5148064" y="1340768"/>
            <a:chExt cx="2304256" cy="1179162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710612" y="994246"/>
              <a:ext cx="1179160" cy="1872208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u="none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5148064" y="1340768"/>
              <a:ext cx="2304256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chemeClr val="accent3">
                      <a:lumMod val="50000"/>
                    </a:schemeClr>
                  </a:solidFill>
                </a:rPr>
                <a:t>Ingressi in lista nel periodo </a:t>
              </a:r>
            </a:p>
            <a:p>
              <a:pPr algn="ctr">
                <a:defRPr/>
              </a:pPr>
              <a:r>
                <a:rPr lang="it-IT" sz="1200" b="1" i="1" dirty="0" smtClean="0">
                  <a:solidFill>
                    <a:schemeClr val="accent3">
                      <a:lumMod val="50000"/>
                    </a:schemeClr>
                  </a:solidFill>
                </a:rPr>
                <a:t>dal 1/</a:t>
              </a:r>
              <a:r>
                <a:rPr lang="it-IT" sz="1200" b="1" i="1" dirty="0" err="1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r>
                <a:rPr lang="it-IT" sz="1200" b="1" i="1" dirty="0" smtClean="0">
                  <a:solidFill>
                    <a:schemeClr val="accent3">
                      <a:lumMod val="50000"/>
                    </a:schemeClr>
                  </a:solidFill>
                </a:rPr>
                <a:t>/2011 al 31/12/2011</a:t>
              </a:r>
            </a:p>
            <a:p>
              <a:pPr algn="ctr">
                <a:defRPr/>
              </a:pPr>
              <a:endParaRPr lang="it-IT" sz="4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2009</a:t>
              </a:r>
              <a:endParaRPr lang="it-IT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795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6220" y="6490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u="none" dirty="0"/>
              <a:t>Flussi Lista di attesa </a:t>
            </a:r>
            <a:r>
              <a:rPr lang="it-IT" sz="3200" b="1" u="none" dirty="0" smtClean="0"/>
              <a:t>1/</a:t>
            </a:r>
            <a:r>
              <a:rPr lang="it-IT" sz="3200" b="1" dirty="0" err="1" smtClean="0"/>
              <a:t>1</a:t>
            </a:r>
            <a:r>
              <a:rPr lang="it-IT" sz="3200" b="1" u="none" dirty="0" smtClean="0"/>
              <a:t>/2011 </a:t>
            </a:r>
            <a:r>
              <a:rPr lang="it-IT" sz="3200" b="1" u="none" dirty="0"/>
              <a:t>– </a:t>
            </a:r>
            <a:r>
              <a:rPr lang="it-IT" sz="3200" b="1" u="none" dirty="0" smtClean="0"/>
              <a:t>31/12/2011</a:t>
            </a:r>
            <a:endParaRPr lang="it-IT" sz="3200" b="1" u="none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rgbClr val="984807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TOTALE PAZIENTI </a:t>
            </a:r>
            <a:r>
              <a:rPr lang="it-IT" sz="1200" b="1" i="1" dirty="0">
                <a:solidFill>
                  <a:schemeClr val="bg1"/>
                </a:solidFill>
              </a:rPr>
              <a:t>nel </a:t>
            </a:r>
            <a:r>
              <a:rPr lang="it-IT" sz="1200" b="1" i="1" dirty="0" smtClean="0">
                <a:solidFill>
                  <a:schemeClr val="bg1"/>
                </a:solidFill>
              </a:rPr>
              <a:t>periodo </a:t>
            </a:r>
            <a:r>
              <a:rPr lang="it-IT" sz="1200" b="1" i="1" dirty="0">
                <a:solidFill>
                  <a:schemeClr val="bg1"/>
                </a:solidFill>
              </a:rPr>
              <a:t>dal 1/1/2011 al 31/12/2011</a:t>
            </a:r>
            <a:r>
              <a:rPr lang="it-IT" sz="1200" b="1" i="1" dirty="0" smtClean="0">
                <a:solidFill>
                  <a:schemeClr val="bg1"/>
                </a:solidFill>
              </a:rPr>
              <a:t> </a:t>
            </a:r>
            <a:r>
              <a:rPr lang="it-IT" sz="1200" i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2272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467544" y="386557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3">
                <a:lumMod val="75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medio di attesa in lista:</a:t>
            </a:r>
          </a:p>
          <a:p>
            <a:pPr algn="ctr"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2,1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084102" y="3755516"/>
            <a:ext cx="2919946" cy="659335"/>
          </a:xfrm>
          <a:prstGeom prst="roundRect">
            <a:avLst/>
          </a:prstGeom>
          <a:solidFill>
            <a:srgbClr val="E8C7A6"/>
          </a:solidFill>
          <a:ln>
            <a:solidFill>
              <a:srgbClr val="984807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smtClean="0">
                <a:solidFill>
                  <a:srgbClr val="984807"/>
                </a:solidFill>
              </a:rPr>
              <a:t>Pazienti ancora </a:t>
            </a:r>
            <a:r>
              <a:rPr lang="it-IT" sz="1200" b="1" dirty="0">
                <a:solidFill>
                  <a:srgbClr val="984807"/>
                </a:solidFill>
              </a:rPr>
              <a:t>iscritti al 31/12/2011</a:t>
            </a:r>
            <a:endParaRPr lang="it-IT" sz="1200" dirty="0">
              <a:solidFill>
                <a:srgbClr val="984807"/>
              </a:solidFill>
            </a:endParaRPr>
          </a:p>
          <a:p>
            <a:pPr algn="ctr">
              <a:defRPr/>
            </a:pPr>
            <a:r>
              <a:rPr lang="it-IT" sz="1200" dirty="0">
                <a:solidFill>
                  <a:srgbClr val="984807"/>
                </a:solidFill>
              </a:rPr>
              <a:t> </a:t>
            </a:r>
            <a:r>
              <a:rPr lang="it-IT" sz="2400" b="1" dirty="0" smtClean="0">
                <a:solidFill>
                  <a:srgbClr val="984807"/>
                </a:solidFill>
              </a:rPr>
              <a:t>1000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98480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313885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rgbClr val="984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6358" y="3734210"/>
            <a:ext cx="1773598" cy="970563"/>
          </a:xfrm>
          <a:prstGeom prst="roundRect">
            <a:avLst/>
          </a:prstGeom>
          <a:ln w="63500">
            <a:solidFill>
              <a:srgbClr val="984807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dirty="0"/>
              <a:t> </a:t>
            </a:r>
            <a:r>
              <a:rPr lang="it-IT" sz="1100" b="1" i="1" dirty="0">
                <a:solidFill>
                  <a:schemeClr val="accent6">
                    <a:lumMod val="50000"/>
                  </a:schemeClr>
                </a:solidFill>
              </a:rPr>
              <a:t>Pazienti </a:t>
            </a:r>
            <a:r>
              <a:rPr lang="it-IT" sz="1100" b="1" i="1" dirty="0" smtClean="0">
                <a:solidFill>
                  <a:schemeClr val="accent6">
                    <a:lumMod val="50000"/>
                  </a:schemeClr>
                </a:solidFill>
              </a:rPr>
              <a:t>USCITI DI LISTA </a:t>
            </a:r>
            <a:r>
              <a:rPr lang="it-IT" sz="1100" b="1" i="1" dirty="0" smtClean="0">
                <a:solidFill>
                  <a:srgbClr val="984807"/>
                </a:solidFill>
              </a:rPr>
              <a:t>dal </a:t>
            </a:r>
            <a:r>
              <a:rPr lang="it-IT" sz="1100" b="1" i="1" dirty="0">
                <a:solidFill>
                  <a:srgbClr val="984807"/>
                </a:solidFill>
              </a:rPr>
              <a:t>1/1/2011 al 31/12/2011</a:t>
            </a:r>
            <a:r>
              <a:rPr lang="it-IT" sz="11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1272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369370" y="5586958"/>
            <a:ext cx="3492532" cy="827469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media di attesa al trapianto: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0,57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87,0%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ISLT: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44,8%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rgbClr val="984807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it-IT" sz="1400" b="1" dirty="0">
                <a:solidFill>
                  <a:schemeClr val="accent6">
                    <a:lumMod val="50000"/>
                  </a:schemeClr>
                </a:solidFill>
              </a:rPr>
              <a:t>TRAPIANTI: 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</a:rPr>
              <a:t>1019</a:t>
            </a:r>
            <a:endParaRPr lang="it-IT" sz="32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897113" y="6167214"/>
            <a:ext cx="1789687" cy="309640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7,13%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87587" y="5729174"/>
            <a:ext cx="1465837" cy="435648"/>
          </a:xfrm>
          <a:prstGeom prst="roundRect">
            <a:avLst/>
          </a:prstGeom>
          <a:ln w="38100">
            <a:solidFill>
              <a:srgbClr val="984807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/>
              <a:t> </a:t>
            </a:r>
            <a:r>
              <a:rPr lang="it-IT" sz="1400" b="1" dirty="0">
                <a:solidFill>
                  <a:schemeClr val="accent6">
                    <a:lumMod val="50000"/>
                  </a:schemeClr>
                </a:solidFill>
              </a:rPr>
              <a:t>DECESSI</a:t>
            </a:r>
            <a:r>
              <a:rPr lang="it-IT" sz="12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162</a:t>
            </a:r>
            <a:endParaRPr lang="it-IT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6" y="5236399"/>
            <a:ext cx="1433619" cy="351168"/>
          </a:xfrm>
          <a:prstGeom prst="roundRect">
            <a:avLst/>
          </a:prstGeom>
          <a:ln w="25400">
            <a:solidFill>
              <a:srgbClr val="984807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>
                <a:solidFill>
                  <a:schemeClr val="accent6">
                    <a:lumMod val="50000"/>
                  </a:schemeClr>
                </a:solidFill>
              </a:rPr>
              <a:t>Altra causa: 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</a:rPr>
              <a:t>91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rgbClr val="9848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rgbClr val="9848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rgbClr val="9848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rgbClr val="9848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rgbClr val="984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4" name="Rettangolo arrotondato 23"/>
          <p:cNvSpPr>
            <a:spLocks noChangeArrowheads="1"/>
          </p:cNvSpPr>
          <p:nvPr/>
        </p:nvSpPr>
        <p:spPr bwMode="auto">
          <a:xfrm>
            <a:off x="107505" y="1268760"/>
            <a:ext cx="1584176" cy="555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Fegato</a:t>
            </a:r>
            <a:endParaRPr lang="it-IT" sz="2800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006010" y="6581001"/>
            <a:ext cx="21024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err="1" smtClean="0">
                <a:latin typeface="Calibri" pitchFamily="34" charset="0"/>
              </a:rPr>
              <a:t>*Dati</a:t>
            </a:r>
            <a:r>
              <a:rPr lang="it-IT" sz="1200" b="1" i="1" dirty="0" smtClean="0">
                <a:latin typeface="Calibri" pitchFamily="34" charset="0"/>
              </a:rPr>
              <a:t> al 26 Febbraio 2012</a:t>
            </a:r>
            <a:endParaRPr lang="it-IT" sz="1200" b="1" i="1" dirty="0">
              <a:latin typeface="Calibri" pitchFamily="34" charset="0"/>
            </a:endParaRPr>
          </a:p>
        </p:txBody>
      </p:sp>
      <p:grpSp>
        <p:nvGrpSpPr>
          <p:cNvPr id="27" name="Gruppo 26"/>
          <p:cNvGrpSpPr/>
          <p:nvPr/>
        </p:nvGrpSpPr>
        <p:grpSpPr>
          <a:xfrm>
            <a:off x="2267744" y="1340768"/>
            <a:ext cx="2304256" cy="1176883"/>
            <a:chOff x="2267744" y="1340768"/>
            <a:chExt cx="2304256" cy="117688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2832386" y="778037"/>
              <a:ext cx="1176882" cy="2302346"/>
            </a:xfrm>
            <a:prstGeom prst="homePlate">
              <a:avLst/>
            </a:prstGeom>
            <a:solidFill>
              <a:srgbClr val="E8C7A6"/>
            </a:solidFill>
            <a:ln>
              <a:solidFill>
                <a:srgbClr val="984807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i="1" u="none" dirty="0" smtClean="0">
                <a:solidFill>
                  <a:srgbClr val="984807"/>
                </a:solidFill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2267744" y="1340768"/>
              <a:ext cx="2232248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rgbClr val="984807"/>
                  </a:solidFill>
                </a:rPr>
                <a:t>Pazienti iscritti  al  1/12/2011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rgbClr val="984807"/>
                  </a:solidFill>
                </a:rPr>
                <a:t>1171</a:t>
              </a:r>
              <a:endParaRPr lang="it-IT" sz="2400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5004048" y="1340768"/>
            <a:ext cx="2376264" cy="1176880"/>
            <a:chOff x="5004048" y="1340768"/>
            <a:chExt cx="2376264" cy="117688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603739" y="885092"/>
              <a:ext cx="1176880" cy="2088232"/>
            </a:xfrm>
            <a:prstGeom prst="homePlate">
              <a:avLst/>
            </a:prstGeom>
            <a:solidFill>
              <a:srgbClr val="E8C7A6"/>
            </a:solidFill>
            <a:ln>
              <a:solidFill>
                <a:srgbClr val="984807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dirty="0">
                <a:solidFill>
                  <a:srgbClr val="984807"/>
                </a:solidFill>
              </a:endParaRP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5004048" y="1340768"/>
              <a:ext cx="2376264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rgbClr val="984807"/>
                  </a:solidFill>
                </a:rPr>
                <a:t>Ingressi in lista nel periodo dal 1/</a:t>
              </a:r>
              <a:r>
                <a:rPr lang="it-IT" sz="1200" b="1" i="1" dirty="0" err="1" smtClean="0">
                  <a:solidFill>
                    <a:srgbClr val="984807"/>
                  </a:solidFill>
                </a:rPr>
                <a:t>1</a:t>
              </a:r>
              <a:r>
                <a:rPr lang="it-IT" sz="1200" b="1" i="1" dirty="0" smtClean="0">
                  <a:solidFill>
                    <a:srgbClr val="984807"/>
                  </a:solidFill>
                </a:rPr>
                <a:t>/2011 al 31/12/2011</a:t>
              </a:r>
            </a:p>
            <a:p>
              <a:pPr algn="ctr">
                <a:defRPr/>
              </a:pPr>
              <a:r>
                <a:rPr lang="it-IT" sz="400" b="1" i="1" dirty="0" smtClean="0">
                  <a:solidFill>
                    <a:srgbClr val="984807"/>
                  </a:solidFill>
                </a:rPr>
                <a:t> </a:t>
              </a:r>
              <a:endParaRPr lang="it-IT" sz="3600" b="1" i="1" dirty="0" smtClean="0">
                <a:solidFill>
                  <a:srgbClr val="984807"/>
                </a:solidFill>
              </a:endParaRPr>
            </a:p>
            <a:p>
              <a:pPr algn="ctr">
                <a:defRPr/>
              </a:pPr>
              <a:r>
                <a:rPr lang="it-IT" sz="2400" b="1" dirty="0" smtClean="0">
                  <a:solidFill>
                    <a:srgbClr val="984807"/>
                  </a:solidFill>
                </a:rPr>
                <a:t>1101</a:t>
              </a:r>
              <a:endParaRPr lang="it-IT" sz="2400" b="1" dirty="0">
                <a:solidFill>
                  <a:srgbClr val="984807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54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6220" y="6490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u="none" dirty="0"/>
              <a:t>Flussi Lista di attesa </a:t>
            </a:r>
            <a:r>
              <a:rPr lang="it-IT" sz="3200" b="1" u="none" dirty="0" smtClean="0"/>
              <a:t>1/</a:t>
            </a:r>
            <a:r>
              <a:rPr lang="it-IT" sz="3200" b="1" dirty="0" err="1" smtClean="0"/>
              <a:t>1</a:t>
            </a:r>
            <a:r>
              <a:rPr lang="it-IT" sz="3200" b="1" u="none" dirty="0" smtClean="0"/>
              <a:t>/2011 </a:t>
            </a:r>
            <a:r>
              <a:rPr lang="it-IT" sz="3200" b="1" u="none" dirty="0"/>
              <a:t>– </a:t>
            </a:r>
            <a:r>
              <a:rPr lang="it-IT" sz="3200" b="1" u="none" dirty="0" smtClean="0"/>
              <a:t>31/12/2011</a:t>
            </a:r>
            <a:endParaRPr lang="it-IT" sz="3200" b="1" u="none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TOTALE PAZIENTI nel periodo </a:t>
            </a:r>
            <a:r>
              <a:rPr lang="it-IT" sz="1200" b="1" i="1" dirty="0">
                <a:solidFill>
                  <a:schemeClr val="bg1"/>
                </a:solidFill>
              </a:rPr>
              <a:t>dal 1/1/2011 al 31/12/2011</a:t>
            </a:r>
          </a:p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 </a:t>
            </a:r>
            <a:r>
              <a:rPr lang="it-IT" sz="1200" i="1" dirty="0" smtClean="0">
                <a:solidFill>
                  <a:schemeClr val="bg1"/>
                </a:solidFill>
              </a:rPr>
              <a:t> </a:t>
            </a:r>
            <a:r>
              <a:rPr lang="it-IT" sz="2400" b="1" i="1" dirty="0" smtClean="0">
                <a:solidFill>
                  <a:schemeClr val="bg1"/>
                </a:solidFill>
              </a:rPr>
              <a:t>1143</a:t>
            </a:r>
            <a:endParaRPr lang="it-IT" sz="2400" b="1" i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456708" y="386557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3">
                <a:lumMod val="75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medio di attesa in lista:</a:t>
            </a:r>
          </a:p>
          <a:p>
            <a:pPr algn="ctr"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2,5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084102" y="3722549"/>
            <a:ext cx="2919946" cy="72526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smtClean="0">
                <a:solidFill>
                  <a:srgbClr val="C00000"/>
                </a:solidFill>
              </a:rPr>
              <a:t>Pazienti ancora iscritti al 31/12/2011</a:t>
            </a:r>
            <a:endParaRPr lang="it-IT" sz="1200" b="1" i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rgbClr val="C00000"/>
                </a:solidFill>
              </a:rPr>
              <a:t>733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385893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369370" y="5586958"/>
            <a:ext cx="3492532" cy="827469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media di attesa al trapianto: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0,71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39,1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%</a:t>
            </a: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ISLT: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24,3%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rgbClr val="C0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>
                <a:solidFill>
                  <a:srgbClr val="C00000"/>
                </a:solidFill>
              </a:rPr>
              <a:t>TRAPIANTI: </a:t>
            </a:r>
            <a:r>
              <a:rPr lang="it-IT" sz="2000" b="1" dirty="0" smtClean="0">
                <a:solidFill>
                  <a:srgbClr val="C00000"/>
                </a:solidFill>
              </a:rPr>
              <a:t>278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906638" y="6148164"/>
            <a:ext cx="1789687" cy="309640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8,22%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72224" y="5734296"/>
            <a:ext cx="1529910" cy="435648"/>
          </a:xfrm>
          <a:prstGeom prst="roundRect">
            <a:avLst/>
          </a:prstGeom>
          <a:ln w="38100">
            <a:solidFill>
              <a:srgbClr val="C0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/>
              <a:t>  </a:t>
            </a:r>
            <a:r>
              <a:rPr lang="it-IT" sz="1400" b="1" dirty="0">
                <a:solidFill>
                  <a:srgbClr val="C00000"/>
                </a:solidFill>
              </a:rPr>
              <a:t>DECESSI: </a:t>
            </a:r>
            <a:r>
              <a:rPr lang="it-IT" sz="2000" b="1" dirty="0" smtClean="0">
                <a:solidFill>
                  <a:srgbClr val="C00000"/>
                </a:solidFill>
              </a:rPr>
              <a:t>94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6" y="5252361"/>
            <a:ext cx="1595544" cy="319244"/>
          </a:xfrm>
          <a:prstGeom prst="roundRect">
            <a:avLst/>
          </a:prstGeom>
          <a:ln w="25400">
            <a:solidFill>
              <a:srgbClr val="C0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/>
              <a:t> </a:t>
            </a:r>
            <a:r>
              <a:rPr lang="it-IT" sz="1400" b="1" dirty="0">
                <a:solidFill>
                  <a:srgbClr val="C00000"/>
                </a:solidFill>
              </a:rPr>
              <a:t>Altra causa: </a:t>
            </a:r>
            <a:r>
              <a:rPr lang="it-IT" sz="2000" b="1" dirty="0" smtClean="0">
                <a:solidFill>
                  <a:srgbClr val="C00000"/>
                </a:solidFill>
              </a:rPr>
              <a:t>38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2" name="Rettangolo arrotondato 21"/>
          <p:cNvSpPr>
            <a:spLocks noChangeArrowheads="1"/>
          </p:cNvSpPr>
          <p:nvPr/>
        </p:nvSpPr>
        <p:spPr bwMode="auto">
          <a:xfrm>
            <a:off x="107505" y="1268760"/>
            <a:ext cx="1584176" cy="555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Cuore</a:t>
            </a:r>
            <a:endParaRPr lang="it-IT" sz="2800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433983" y="3715160"/>
            <a:ext cx="1773598" cy="970563"/>
          </a:xfrm>
          <a:prstGeom prst="roundRect">
            <a:avLst/>
          </a:prstGeom>
          <a:ln w="63500">
            <a:solidFill>
              <a:srgbClr val="C0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dirty="0"/>
              <a:t> </a:t>
            </a:r>
            <a:r>
              <a:rPr lang="it-IT" sz="1100" b="1" i="1" dirty="0">
                <a:solidFill>
                  <a:srgbClr val="C00000"/>
                </a:solidFill>
              </a:rPr>
              <a:t>Pazienti </a:t>
            </a:r>
            <a:r>
              <a:rPr lang="it-IT" sz="1100" b="1" i="1" dirty="0" smtClean="0">
                <a:solidFill>
                  <a:srgbClr val="C00000"/>
                </a:solidFill>
              </a:rPr>
              <a:t>USCITI DI LISTA dal </a:t>
            </a:r>
            <a:r>
              <a:rPr lang="it-IT" sz="1100" b="1" i="1" dirty="0">
                <a:solidFill>
                  <a:srgbClr val="C00000"/>
                </a:solidFill>
              </a:rPr>
              <a:t>1/1/2011 al 31/12/2011</a:t>
            </a:r>
            <a:r>
              <a:rPr lang="it-IT" sz="11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C00000"/>
                </a:solidFill>
              </a:rPr>
              <a:t>410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7006010" y="6581001"/>
            <a:ext cx="21024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err="1" smtClean="0">
                <a:latin typeface="Calibri" pitchFamily="34" charset="0"/>
              </a:rPr>
              <a:t>*Dati</a:t>
            </a:r>
            <a:r>
              <a:rPr lang="it-IT" sz="1200" b="1" i="1" dirty="0" smtClean="0">
                <a:latin typeface="Calibri" pitchFamily="34" charset="0"/>
              </a:rPr>
              <a:t> al 26 Febbraio 2012</a:t>
            </a:r>
            <a:endParaRPr lang="it-IT" sz="1200" b="1" i="1" dirty="0">
              <a:latin typeface="Calibri" pitchFamily="34" charset="0"/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2195736" y="1340769"/>
            <a:ext cx="2592287" cy="1176881"/>
            <a:chOff x="2195736" y="1340769"/>
            <a:chExt cx="2592287" cy="117688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2903439" y="633066"/>
              <a:ext cx="1176881" cy="2592287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2411760" y="1412776"/>
              <a:ext cx="2301398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rgbClr val="C00000"/>
                  </a:solidFill>
                </a:rPr>
                <a:t>Pazienti iscritti  al  1/12/2011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rgbClr val="C00000"/>
                  </a:solidFill>
                </a:rPr>
                <a:t>711</a:t>
              </a:r>
              <a:endParaRPr lang="it-IT" sz="2400" dirty="0"/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5292080" y="1340770"/>
            <a:ext cx="2088232" cy="1176878"/>
            <a:chOff x="5292080" y="1340770"/>
            <a:chExt cx="2088232" cy="117687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779315" y="916651"/>
              <a:ext cx="1176878" cy="2025115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5292080" y="1412776"/>
              <a:ext cx="20882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rgbClr val="C00000"/>
                  </a:solidFill>
                </a:rPr>
                <a:t>Ingressi in lista nel periodo dal 1/</a:t>
              </a:r>
              <a:r>
                <a:rPr lang="it-IT" sz="1200" b="1" i="1" dirty="0" err="1" smtClean="0">
                  <a:solidFill>
                    <a:srgbClr val="C00000"/>
                  </a:solidFill>
                </a:rPr>
                <a:t>1</a:t>
              </a:r>
              <a:r>
                <a:rPr lang="it-IT" sz="1200" b="1" i="1" dirty="0" smtClean="0">
                  <a:solidFill>
                    <a:srgbClr val="C00000"/>
                  </a:solidFill>
                </a:rPr>
                <a:t>/2011 al 31/12/2011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rgbClr val="C00000"/>
                  </a:solidFill>
                </a:rPr>
                <a:t>432</a:t>
              </a:r>
              <a:endParaRPr lang="it-IT" sz="24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827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6220" y="6490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u="none" dirty="0"/>
              <a:t>Flussi Lista di attesa </a:t>
            </a:r>
            <a:r>
              <a:rPr lang="it-IT" sz="3200" b="1" u="none" dirty="0" smtClean="0"/>
              <a:t>1/</a:t>
            </a:r>
            <a:r>
              <a:rPr lang="it-IT" sz="3200" b="1" dirty="0" err="1" smtClean="0"/>
              <a:t>1</a:t>
            </a:r>
            <a:r>
              <a:rPr lang="it-IT" sz="3200" b="1" u="none" dirty="0" smtClean="0"/>
              <a:t>/2011 </a:t>
            </a:r>
            <a:r>
              <a:rPr lang="it-IT" sz="3200" b="1" u="none" dirty="0"/>
              <a:t>– </a:t>
            </a:r>
            <a:r>
              <a:rPr lang="it-IT" sz="3200" b="1" u="none" dirty="0" smtClean="0"/>
              <a:t>31/12/2011</a:t>
            </a:r>
            <a:endParaRPr lang="it-IT" sz="3200" b="1" u="none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TOTALE PAZIENTI nel </a:t>
            </a:r>
            <a:r>
              <a:rPr lang="it-IT" sz="1200" b="1" i="1" dirty="0">
                <a:solidFill>
                  <a:schemeClr val="bg1"/>
                </a:solidFill>
              </a:rPr>
              <a:t>periodo</a:t>
            </a:r>
            <a:r>
              <a:rPr lang="it-IT" sz="1200" b="1" dirty="0">
                <a:solidFill>
                  <a:schemeClr val="bg1"/>
                </a:solidFill>
              </a:rPr>
              <a:t> </a:t>
            </a:r>
            <a:r>
              <a:rPr lang="it-IT" sz="1200" b="1" i="1" dirty="0">
                <a:solidFill>
                  <a:schemeClr val="bg1"/>
                </a:solidFill>
              </a:rPr>
              <a:t>dal 1/1/2011 al 31/12/2011</a:t>
            </a:r>
            <a:r>
              <a:rPr lang="it-IT" sz="12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561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23528" y="379224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3">
                <a:lumMod val="75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medio di attesa in lista:</a:t>
            </a:r>
          </a:p>
          <a:p>
            <a:pPr algn="ctr"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2,12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940086" y="3722549"/>
            <a:ext cx="2919946" cy="7252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solidFill>
                  <a:schemeClr val="accent5">
                    <a:lumMod val="75000"/>
                  </a:schemeClr>
                </a:solidFill>
              </a:rPr>
              <a:t>Pazienti iscritti al 31/12/2011</a:t>
            </a:r>
            <a:endParaRPr lang="it-IT" sz="12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</a:rPr>
              <a:t>382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241877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6358" y="3734210"/>
            <a:ext cx="1773598" cy="970563"/>
          </a:xfrm>
          <a:prstGeom prst="roundRect">
            <a:avLst/>
          </a:prstGeom>
          <a:ln w="635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dirty="0">
                <a:solidFill>
                  <a:srgbClr val="C00000"/>
                </a:solidFill>
              </a:rPr>
              <a:t> </a:t>
            </a:r>
            <a:r>
              <a:rPr lang="it-IT" sz="1100" b="1" i="1" dirty="0"/>
              <a:t> </a:t>
            </a:r>
            <a:r>
              <a:rPr lang="it-IT" sz="1100" b="1" i="1" dirty="0">
                <a:solidFill>
                  <a:schemeClr val="accent5">
                    <a:lumMod val="75000"/>
                  </a:schemeClr>
                </a:solidFill>
              </a:rPr>
              <a:t>Pazienti </a:t>
            </a:r>
            <a:r>
              <a:rPr lang="it-IT" sz="1100" b="1" i="1" dirty="0" smtClean="0">
                <a:solidFill>
                  <a:schemeClr val="accent5">
                    <a:lumMod val="75000"/>
                  </a:schemeClr>
                </a:solidFill>
              </a:rPr>
              <a:t>USCITI DI LISTA </a:t>
            </a:r>
            <a:r>
              <a:rPr lang="it-IT" sz="1100" b="1" i="1" dirty="0">
                <a:solidFill>
                  <a:schemeClr val="accent5">
                    <a:lumMod val="75000"/>
                  </a:schemeClr>
                </a:solidFill>
              </a:rPr>
              <a:t>nel periodo dal 1/1/2011 al 31/12/2011 </a:t>
            </a:r>
            <a:endParaRPr lang="it-IT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</a:rPr>
              <a:t>179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369370" y="5586958"/>
            <a:ext cx="3492532" cy="827469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media di attesa al trapianto: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1,08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34,9%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21,4%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</a:rPr>
              <a:t>TRAPIANTI: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120</a:t>
            </a:r>
            <a:endParaRPr lang="it-IT" sz="1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906638" y="6129114"/>
            <a:ext cx="1789687" cy="309640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10,2%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72224" y="5735048"/>
            <a:ext cx="1529910" cy="396044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/>
              <a:t>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</a:rPr>
              <a:t>DECESSI: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57</a:t>
            </a:r>
            <a:endParaRPr lang="it-IT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6" y="5252361"/>
            <a:ext cx="1595544" cy="319244"/>
          </a:xfrm>
          <a:prstGeom prst="roundRect">
            <a:avLst/>
          </a:prstGeom>
          <a:ln w="254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/>
              <a:t> 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</a:rPr>
              <a:t>Altra causa: 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4" name="Rettangolo arrotondato 23"/>
          <p:cNvSpPr>
            <a:spLocks noChangeArrowheads="1"/>
          </p:cNvSpPr>
          <p:nvPr/>
        </p:nvSpPr>
        <p:spPr bwMode="auto">
          <a:xfrm>
            <a:off x="107505" y="1268760"/>
            <a:ext cx="1584176" cy="555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Polmone</a:t>
            </a:r>
            <a:endParaRPr lang="it-IT" sz="2800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006010" y="6581001"/>
            <a:ext cx="21024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err="1" smtClean="0">
                <a:latin typeface="Calibri" pitchFamily="34" charset="0"/>
              </a:rPr>
              <a:t>*Dati</a:t>
            </a:r>
            <a:r>
              <a:rPr lang="it-IT" sz="1200" b="1" i="1" dirty="0" smtClean="0">
                <a:latin typeface="Calibri" pitchFamily="34" charset="0"/>
              </a:rPr>
              <a:t> al 26 Febbraio 2012</a:t>
            </a:r>
            <a:endParaRPr lang="it-IT" sz="1200" b="1" i="1" dirty="0">
              <a:latin typeface="Calibri" pitchFamily="34" charset="0"/>
            </a:endParaRPr>
          </a:p>
        </p:txBody>
      </p:sp>
      <p:grpSp>
        <p:nvGrpSpPr>
          <p:cNvPr id="27" name="Gruppo 26"/>
          <p:cNvGrpSpPr/>
          <p:nvPr/>
        </p:nvGrpSpPr>
        <p:grpSpPr>
          <a:xfrm>
            <a:off x="2267744" y="1340768"/>
            <a:ext cx="2232248" cy="1176882"/>
            <a:chOff x="2267744" y="1340768"/>
            <a:chExt cx="2232248" cy="1176882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2795427" y="813085"/>
              <a:ext cx="1176882" cy="2232248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i="1" dirty="0" smtClean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2483768" y="1412776"/>
              <a:ext cx="1800200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chemeClr val="accent5">
                      <a:lumMod val="75000"/>
                    </a:schemeClr>
                  </a:solidFill>
                </a:rPr>
                <a:t>Pazienti iscritti  al  1/12/2011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5">
                      <a:lumMod val="75000"/>
                    </a:schemeClr>
                  </a:solidFill>
                </a:rPr>
                <a:t>343</a:t>
              </a:r>
              <a:endParaRPr lang="it-IT" sz="2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5004048" y="1340770"/>
            <a:ext cx="2376264" cy="1176878"/>
            <a:chOff x="5004048" y="1340770"/>
            <a:chExt cx="2376264" cy="117687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574093" y="914741"/>
              <a:ext cx="1176878" cy="2028935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5004048" y="1445875"/>
              <a:ext cx="23762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chemeClr val="accent5">
                      <a:lumMod val="75000"/>
                    </a:schemeClr>
                  </a:solidFill>
                </a:rPr>
                <a:t>Ingressi in lista nel periodo dal 1/</a:t>
              </a:r>
              <a:r>
                <a:rPr lang="it-IT" sz="1200" b="1" i="1" dirty="0" err="1" smtClean="0">
                  <a:solidFill>
                    <a:schemeClr val="accent5">
                      <a:lumMod val="75000"/>
                    </a:schemeClr>
                  </a:solidFill>
                </a:rPr>
                <a:t>1</a:t>
              </a:r>
              <a:r>
                <a:rPr lang="it-IT" sz="1200" b="1" i="1" dirty="0" smtClean="0">
                  <a:solidFill>
                    <a:schemeClr val="accent5">
                      <a:lumMod val="75000"/>
                    </a:schemeClr>
                  </a:solidFill>
                </a:rPr>
                <a:t>/2011 al 31/12/2011 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5">
                      <a:lumMod val="75000"/>
                    </a:schemeClr>
                  </a:solidFill>
                </a:rPr>
                <a:t>218</a:t>
              </a:r>
              <a:endParaRPr lang="it-IT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68821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6220" y="6490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u="none" dirty="0"/>
              <a:t>Flussi Lista di attesa </a:t>
            </a:r>
            <a:r>
              <a:rPr lang="it-IT" sz="3200" b="1" u="none" dirty="0" smtClean="0"/>
              <a:t>1/</a:t>
            </a:r>
            <a:r>
              <a:rPr lang="it-IT" sz="3200" b="1" dirty="0" err="1" smtClean="0"/>
              <a:t>1</a:t>
            </a:r>
            <a:r>
              <a:rPr lang="it-IT" sz="3200" b="1" u="none" dirty="0" smtClean="0"/>
              <a:t>/2011 </a:t>
            </a:r>
            <a:r>
              <a:rPr lang="it-IT" sz="3200" b="1" u="none" dirty="0"/>
              <a:t>– </a:t>
            </a:r>
            <a:r>
              <a:rPr lang="it-IT" sz="3200" b="1" u="none" dirty="0" smtClean="0"/>
              <a:t>31/12/2011</a:t>
            </a:r>
            <a:endParaRPr lang="it-IT" sz="3200" b="1" u="none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TOTALE PAZIENTI nel </a:t>
            </a:r>
            <a:r>
              <a:rPr lang="it-IT" sz="1200" b="1" i="1" dirty="0">
                <a:solidFill>
                  <a:schemeClr val="bg1"/>
                </a:solidFill>
              </a:rPr>
              <a:t>periodo</a:t>
            </a:r>
            <a:r>
              <a:rPr lang="it-IT" sz="1200" b="1" dirty="0">
                <a:solidFill>
                  <a:schemeClr val="bg1"/>
                </a:solidFill>
              </a:rPr>
              <a:t> </a:t>
            </a:r>
            <a:r>
              <a:rPr lang="it-IT" sz="1200" b="1" i="1" dirty="0">
                <a:solidFill>
                  <a:schemeClr val="bg1"/>
                </a:solidFill>
              </a:rPr>
              <a:t>dal 1/1/2011 al 31/12/2011</a:t>
            </a:r>
            <a:r>
              <a:rPr lang="it-IT" sz="12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306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84700" y="379224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3">
                <a:lumMod val="75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medio di attesa in lista:</a:t>
            </a:r>
          </a:p>
          <a:p>
            <a:pPr algn="ctr"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3,58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012094" y="3722549"/>
            <a:ext cx="2919946" cy="7252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solidFill>
                  <a:schemeClr val="accent6">
                    <a:lumMod val="75000"/>
                  </a:schemeClr>
                </a:solidFill>
              </a:rPr>
              <a:t>Pazienti iscritti al 31/12/2011</a:t>
            </a:r>
            <a:endParaRPr lang="it-IT" sz="1200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236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313885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6358" y="3734210"/>
            <a:ext cx="1773598" cy="970563"/>
          </a:xfrm>
          <a:prstGeom prst="roundRect">
            <a:avLst/>
          </a:prstGeom>
          <a:ln w="635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dirty="0">
                <a:solidFill>
                  <a:schemeClr val="accent6">
                    <a:lumMod val="75000"/>
                  </a:schemeClr>
                </a:solidFill>
              </a:rPr>
              <a:t>  Pazienti </a:t>
            </a:r>
            <a:r>
              <a:rPr lang="it-IT" sz="1100" b="1" i="1" dirty="0" smtClean="0">
                <a:solidFill>
                  <a:schemeClr val="accent6">
                    <a:lumMod val="75000"/>
                  </a:schemeClr>
                </a:solidFill>
              </a:rPr>
              <a:t>USCITI DI LISTA </a:t>
            </a:r>
            <a:r>
              <a:rPr lang="it-IT" sz="1100" b="1" i="1" dirty="0">
                <a:solidFill>
                  <a:schemeClr val="accent6">
                    <a:lumMod val="75000"/>
                  </a:schemeClr>
                </a:solidFill>
              </a:rPr>
              <a:t>nel periodo dal 1/1/2011 al 31/12/2011 </a:t>
            </a:r>
            <a:endParaRPr lang="it-IT" sz="11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70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369370" y="5586958"/>
            <a:ext cx="3492532" cy="827469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media di attesa al trapianto: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1,14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24,2%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ISLT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18,9%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TRAPIANTI: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58</a:t>
            </a:r>
            <a:endParaRPr lang="it-IT" sz="1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906638" y="6129114"/>
            <a:ext cx="1789687" cy="309640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0,98%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72224" y="5706473"/>
            <a:ext cx="1529910" cy="396044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endParaRPr lang="it-IT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endParaRPr lang="it-IT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sz="1400" b="1" dirty="0" smtClean="0">
                <a:solidFill>
                  <a:schemeClr val="accent6">
                    <a:lumMod val="75000"/>
                  </a:schemeClr>
                </a:solidFill>
              </a:rPr>
              <a:t>DECESSI</a:t>
            </a:r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it-IT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6" y="5252361"/>
            <a:ext cx="1595544" cy="319244"/>
          </a:xfrm>
          <a:prstGeom prst="roundRect">
            <a:avLst/>
          </a:prstGeom>
          <a:ln w="254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  Altra causa: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2" name="Rettangolo arrotondato 21"/>
          <p:cNvSpPr>
            <a:spLocks noChangeArrowheads="1"/>
          </p:cNvSpPr>
          <p:nvPr/>
        </p:nvSpPr>
        <p:spPr bwMode="auto">
          <a:xfrm>
            <a:off x="107505" y="1268760"/>
            <a:ext cx="1584176" cy="555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Pancreas</a:t>
            </a:r>
            <a:endParaRPr lang="it-IT" sz="28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8448675" y="4133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7006010" y="6581001"/>
            <a:ext cx="21024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err="1" smtClean="0">
                <a:latin typeface="Calibri" pitchFamily="34" charset="0"/>
              </a:rPr>
              <a:t>*Dati</a:t>
            </a:r>
            <a:r>
              <a:rPr lang="it-IT" sz="1200" b="1" i="1" dirty="0" smtClean="0">
                <a:latin typeface="Calibri" pitchFamily="34" charset="0"/>
              </a:rPr>
              <a:t> al 26 Febbraio 2012</a:t>
            </a:r>
            <a:endParaRPr lang="it-IT" sz="1200" b="1" i="1" dirty="0">
              <a:latin typeface="Calibri" pitchFamily="34" charset="0"/>
            </a:endParaRPr>
          </a:p>
        </p:txBody>
      </p:sp>
      <p:grpSp>
        <p:nvGrpSpPr>
          <p:cNvPr id="38" name="Gruppo 37"/>
          <p:cNvGrpSpPr/>
          <p:nvPr/>
        </p:nvGrpSpPr>
        <p:grpSpPr>
          <a:xfrm>
            <a:off x="2195736" y="1340768"/>
            <a:ext cx="2448272" cy="1176883"/>
            <a:chOff x="2195736" y="1340768"/>
            <a:chExt cx="2448272" cy="117688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2832384" y="778036"/>
              <a:ext cx="1176883" cy="2302347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i="1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>
                <a:defRPr/>
              </a:pPr>
              <a:endParaRPr lang="it-IT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2195736" y="1527756"/>
              <a:ext cx="2448272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Pazienti iscritti  al  1/12/2011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240</a:t>
              </a:r>
              <a:endParaRPr lang="it-IT" sz="2400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5292080" y="1340770"/>
            <a:ext cx="1944216" cy="1176878"/>
            <a:chOff x="5292080" y="1340770"/>
            <a:chExt cx="1944216" cy="117687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675749" y="957101"/>
              <a:ext cx="1176878" cy="1944216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>
                <a:defRPr/>
              </a:pPr>
              <a:endParaRPr lang="it-IT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5292080" y="1412776"/>
              <a:ext cx="1944216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Ingressi in lista nel periodo dal 1/</a:t>
              </a:r>
              <a:r>
                <a:rPr lang="it-IT" sz="1200" b="1" i="1" dirty="0" err="1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r>
                <a:rPr lang="it-IT" sz="12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/2011 al 31/12/2011</a:t>
              </a:r>
              <a:r>
                <a:rPr lang="it-IT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66</a:t>
              </a:r>
              <a:endParaRPr lang="it-IT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2557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xmlns="" val="3099428443"/>
              </p:ext>
            </p:extLst>
          </p:nvPr>
        </p:nvGraphicFramePr>
        <p:xfrm>
          <a:off x="539552" y="1628800"/>
          <a:ext cx="7776864" cy="460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di donazione  1992 </a:t>
            </a:r>
            <a:r>
              <a:rPr lang="it-IT" sz="3200" b="1" dirty="0" smtClean="0">
                <a:latin typeface="+mn-lt"/>
              </a:rPr>
              <a:t>– 2012*</a:t>
            </a:r>
            <a:endParaRPr lang="it-IT" sz="3200" b="1" dirty="0">
              <a:latin typeface="+mn-lt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31768" y="1285860"/>
            <a:ext cx="3340100" cy="469900"/>
            <a:chOff x="216" y="911"/>
            <a:chExt cx="3256" cy="296"/>
          </a:xfrm>
          <a:noFill/>
        </p:grpSpPr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PMP Donatori Utilizzati</a:t>
              </a:r>
            </a:p>
          </p:txBody>
        </p:sp>
        <p:sp>
          <p:nvSpPr>
            <p:cNvPr id="5" name="Rettangolo arrotondato 4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2888" y="6581775"/>
            <a:ext cx="1814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 DATI: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Dati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Reports</a:t>
            </a:r>
            <a:endParaRPr lang="it-IT" sz="1200" b="1" i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xmlns="" val="2772609122"/>
              </p:ext>
            </p:extLst>
          </p:nvPr>
        </p:nvGraphicFramePr>
        <p:xfrm>
          <a:off x="539552" y="1628800"/>
          <a:ext cx="7848872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 1992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– 2012*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18433" y="1285860"/>
            <a:ext cx="3353435" cy="469900"/>
            <a:chOff x="249" y="911"/>
            <a:chExt cx="3269" cy="296"/>
          </a:xfrm>
          <a:noFill/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262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 </a:t>
              </a:r>
              <a:r>
                <a:rPr lang="it-IT" sz="2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Donatori Utilizzati</a:t>
              </a:r>
            </a:p>
          </p:txBody>
        </p:sp>
        <p:sp>
          <p:nvSpPr>
            <p:cNvPr id="6" name="Rettangolo arrotondato 5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2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159629"/>
              </p:ext>
            </p:extLst>
          </p:nvPr>
        </p:nvGraphicFramePr>
        <p:xfrm>
          <a:off x="971600" y="1412776"/>
          <a:ext cx="718185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2011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2012*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0" y="1196752"/>
            <a:ext cx="5076056" cy="469900"/>
            <a:chOff x="216" y="911"/>
            <a:chExt cx="3256" cy="296"/>
          </a:xfrm>
          <a:noFill/>
        </p:grpSpPr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Decessi con accertamento neurologico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" name="Rettangolo arrotondato 11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4728436"/>
              </p:ext>
            </p:extLst>
          </p:nvPr>
        </p:nvGraphicFramePr>
        <p:xfrm>
          <a:off x="971600" y="1628800"/>
          <a:ext cx="7272808" cy="487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72877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2011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2012*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0" y="1196752"/>
            <a:ext cx="5076056" cy="469900"/>
            <a:chOff x="216" y="911"/>
            <a:chExt cx="3256" cy="296"/>
          </a:xfrm>
          <a:noFill/>
        </p:grpSpPr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PMP 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Decessi con accertamento neurologico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" name="Rettangolo arrotondato 11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78410949"/>
              </p:ext>
            </p:extLst>
          </p:nvPr>
        </p:nvGraphicFramePr>
        <p:xfrm>
          <a:off x="611561" y="1268760"/>
          <a:ext cx="7416823" cy="513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9247" y="1246065"/>
            <a:ext cx="3125431" cy="468423"/>
            <a:chOff x="303" y="977"/>
            <a:chExt cx="3256" cy="318"/>
          </a:xfrm>
          <a:noFill/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303" y="977"/>
              <a:ext cx="3256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Donatori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" name="Rettangolo arrotondato 5"/>
            <p:cNvSpPr>
              <a:spLocks noChangeArrowheads="1"/>
            </p:cNvSpPr>
            <p:nvPr/>
          </p:nvSpPr>
          <p:spPr bwMode="auto">
            <a:xfrm>
              <a:off x="355" y="999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2011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2012*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13498257"/>
              </p:ext>
            </p:extLst>
          </p:nvPr>
        </p:nvGraphicFramePr>
        <p:xfrm>
          <a:off x="611560" y="1412776"/>
          <a:ext cx="7632848" cy="513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9247" y="1246065"/>
            <a:ext cx="3482514" cy="468423"/>
            <a:chOff x="303" y="977"/>
            <a:chExt cx="3628" cy="318"/>
          </a:xfrm>
          <a:noFill/>
        </p:grpSpPr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303" y="977"/>
              <a:ext cx="3554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PMP Donatori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" name="Rettangolo arrotondato 4"/>
            <p:cNvSpPr>
              <a:spLocks noChangeArrowheads="1"/>
            </p:cNvSpPr>
            <p:nvPr/>
          </p:nvSpPr>
          <p:spPr bwMode="auto">
            <a:xfrm>
              <a:off x="355" y="999"/>
              <a:ext cx="3576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4925" y="6581775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200" b="1" i="1" dirty="0">
                <a:latin typeface="Calibri" pitchFamily="34" charset="0"/>
              </a:rPr>
              <a:t>FONTE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DATI:  </a:t>
            </a:r>
            <a:r>
              <a:rPr 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Reports</a:t>
            </a:r>
            <a:r>
              <a:rPr 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CIR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2011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2012*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preliminari al 30 Aprile 2012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5334</TotalTime>
  <Words>1343</Words>
  <Application>Microsoft Office PowerPoint</Application>
  <PresentationFormat>Presentazione su schermo (4:3)</PresentationFormat>
  <Paragraphs>279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Andrea Ricci</dc:creator>
  <cp:lastModifiedBy> Francesca Puoti</cp:lastModifiedBy>
  <cp:revision>561</cp:revision>
  <dcterms:created xsi:type="dcterms:W3CDTF">2010-02-26T10:22:50Z</dcterms:created>
  <dcterms:modified xsi:type="dcterms:W3CDTF">2012-05-15T13:21:34Z</dcterms:modified>
</cp:coreProperties>
</file>