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7" r:id="rId4"/>
    <p:sldId id="259" r:id="rId5"/>
    <p:sldId id="260" r:id="rId6"/>
    <p:sldId id="264" r:id="rId7"/>
    <p:sldId id="261" r:id="rId8"/>
    <p:sldId id="262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AC37D22-CCE4-977D-CF7A-086A44DCFB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D97D74BB-1309-8BE9-2AC6-A44976C926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8CB7C8-0EEF-11C0-D512-24327313A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CBF16294-8D7B-CCC4-C3FD-C0A8632B5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B65A31A-7AF1-A029-A92E-24AAEEF02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697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AE9416-98E2-B8CE-AE67-2E4EB7927B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240C287-093C-8C22-C5F0-5B14A68D94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A22E3414-27ED-B02C-A339-FBC9E4BE33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2862A30-D6FE-74EA-B92D-78F302F80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4587E65-BA08-CA5F-D8A8-1C25918F6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72521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A0E41B69-9E0D-CAC4-7B2D-7233A4906F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5E61F28D-66C1-62ED-37E8-7292878B48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530CBBA-3C45-C4B6-A2FB-6FF0066728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0D6C11D-CE16-9A47-E813-57A085AAF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4A7CEF1-23E4-75E6-AE49-D6CA90C0C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67222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21C078-3794-D697-3342-955A36BCD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A457B8-2694-1822-1449-19A6D8D99B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3B4C610-A028-AD57-58F7-B4C24080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1BEBDB1F-366C-6826-A484-4181EBC21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11FB7DE-7623-3848-5D7C-5E2B8D1742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4584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BED45CC-DD68-4B17-9246-E69B7A1B3A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0489A5-7EA6-78FD-B102-1029C41C96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9D4E5D51-EBA6-AC77-A65B-1BC5F7769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2F48FA9D-0BE3-455C-886F-6F4746D559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5D308DF-B671-7650-D129-262679410F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0357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46F6D73-BDC9-B914-BE12-53D296E12A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25B4911E-AFA3-64CA-C3A2-A4BA103630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29AEE7D-3132-1187-54DB-C3C27A1C67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B5F3F480-01FB-1C54-35D5-7E46347BB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197AD3A2-AEF8-2970-EF16-4DAA25ED2F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C77AF3F4-C124-EF7B-6252-0D1FC6467F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743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F7E3CA-125D-C3B9-2D41-A289E86B4A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0F26C93-6CE6-4701-8999-1206E144D7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6506E58C-A9F0-7599-0F07-10C0F18DBE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A20886F0-FCFB-CDE8-DD96-150BF390D5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CF776642-44EB-2A2C-60F1-26E72FAFD6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FE43CEA0-60B7-8A1F-AADA-62C31C01E7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3A55AB9-7A35-CDEB-68C9-7CADAFC6B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30ED7D1D-4600-329E-F6D0-3BE0BCD80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502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AC7CBCF9-211A-2DF3-E20D-450F8C3474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6BF3F293-56BD-213F-FB99-328AF9E48B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47FEB4CF-3FDB-E672-C279-D8C9C4B79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FB05E28A-DD70-49E5-9679-2BE39646C7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18707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7B0CA17-AF7C-D9D7-7666-20866640B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FC178B2D-0937-958A-DA40-353C440052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50E7E6B5-6956-0CAF-37C9-50B09929B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859842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C02571B-E278-05CC-72E6-9D2EC9ABE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AB26440-C4BF-2337-65D3-7D69962E98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FC5FC7B3-3D9A-7639-F91D-AFAA56EC20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5CF3C349-AC5B-650B-14F8-96C1C1FE1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991AF03-DB42-0F59-10E5-2B59A58CE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9F32DEA-DEB1-F5DC-D63C-E358601A08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33083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54BAC49-BD0B-DCE1-A061-28D4F36B19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8830EBC4-9524-09CE-06D5-563163E602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4316C640-CCC5-88B4-158C-AE8F55E87B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1D209346-4E4E-7A96-916D-A7F494F02B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A43618A8-AD5A-9F88-77DE-666CFA0D8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74D1D29A-1ABB-32FA-0E3E-AB231ACBAD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5570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72493DA0-6B0C-4D15-D0D1-EA9C52C58B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8DB353D-FF39-BC98-5C30-84F8F3CC1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A58BDB-3D23-6898-5EB2-9463444C46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1A751C-422A-4728-964D-0FFC6D7F2301}" type="datetimeFigureOut">
              <a:rPr lang="it-IT" smtClean="0"/>
              <a:t>26/03/2024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AB5F866-2469-79CC-EFF2-A63A951D719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E5A0EAC-E4D6-5ED8-108C-FCEFDB461F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251500-2A1F-4669-A0F7-E111225FE0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093663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 descr="Immagine che contiene testo, elettronica, schermata, software&#10;&#10;Descrizione generata automaticamente">
            <a:extLst>
              <a:ext uri="{FF2B5EF4-FFF2-40B4-BE49-F238E27FC236}">
                <a16:creationId xmlns:a16="http://schemas.microsoft.com/office/drawing/2014/main" id="{2B7BD9B5-E4B7-948A-B237-7F21441C449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417"/>
          <a:stretch/>
        </p:blipFill>
        <p:spPr>
          <a:xfrm>
            <a:off x="1565214" y="1422294"/>
            <a:ext cx="9061572" cy="5435706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22D04586-6A6F-0AD4-D741-EC19A4E060F8}"/>
              </a:ext>
            </a:extLst>
          </p:cNvPr>
          <p:cNvSpPr txBox="1">
            <a:spLocks/>
          </p:cNvSpPr>
          <p:nvPr/>
        </p:nvSpPr>
        <p:spPr>
          <a:xfrm>
            <a:off x="520148" y="226243"/>
            <a:ext cx="10515600" cy="79185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" algn="l">
              <a:lnSpc>
                <a:spcPts val="1270"/>
              </a:lnSpc>
            </a:pPr>
            <a:r>
              <a:rPr lang="it-IT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Attore:</a:t>
            </a:r>
            <a:r>
              <a:rPr lang="it-IT" sz="1800" spc="3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OSA</a:t>
            </a:r>
            <a:r>
              <a:rPr lang="it-IT" sz="1800" spc="165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latin typeface="Comic Sans MS" panose="030F0702030302020204" pitchFamily="66" charset="0"/>
                <a:ea typeface="Times New Roman" panose="02020603050405020304" pitchFamily="18" charset="0"/>
              </a:rPr>
              <a:t>ITALIANO</a:t>
            </a:r>
            <a:br>
              <a:rPr lang="it-IT" sz="1800" spc="-10" dirty="0"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b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Accesso tramite portale imprese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372439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2.png">
            <a:extLst>
              <a:ext uri="{FF2B5EF4-FFF2-40B4-BE49-F238E27FC236}">
                <a16:creationId xmlns:a16="http://schemas.microsoft.com/office/drawing/2014/main" id="{8891F0FD-5046-970D-5CD2-82E8D7E9922C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5557" y="1253178"/>
            <a:ext cx="3522747" cy="3258820"/>
          </a:xfrm>
          <a:prstGeom prst="rect">
            <a:avLst/>
          </a:prstGeom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8F0BB1E9-566E-01C3-4BDC-8702A4933CDC}"/>
              </a:ext>
            </a:extLst>
          </p:cNvPr>
          <p:cNvSpPr txBox="1"/>
          <p:nvPr/>
        </p:nvSpPr>
        <p:spPr>
          <a:xfrm>
            <a:off x="4868201" y="1253178"/>
            <a:ext cx="6097656" cy="618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>
              <a:lnSpc>
                <a:spcPct val="950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Premendo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pulsante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</a:t>
            </a:r>
            <a:r>
              <a:rPr lang="it-IT" sz="1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Compila</a:t>
            </a:r>
            <a:r>
              <a:rPr lang="it-IT" sz="1400" spc="18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 </a:t>
            </a:r>
            <a:r>
              <a:rPr lang="it-IT" sz="1400" dirty="0">
                <a:effectLst/>
                <a:latin typeface="Georgia" panose="02040502050405020303" pitchFamily="18" charset="0"/>
                <a:ea typeface="Times New Roman" panose="02020603050405020304" pitchFamily="18" charset="0"/>
              </a:rPr>
              <a:t>adesione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",</a:t>
            </a:r>
            <a:r>
              <a:rPr lang="it-IT" sz="1800" spc="1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porta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straniero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nella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sezione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dedicata</a:t>
            </a:r>
            <a:r>
              <a:rPr lang="it-IT" sz="1800" spc="1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alle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adesioni.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9F531468-6F71-02FA-758C-69C19647690D}"/>
              </a:ext>
            </a:extLst>
          </p:cNvPr>
          <p:cNvSpPr txBox="1"/>
          <p:nvPr/>
        </p:nvSpPr>
        <p:spPr>
          <a:xfrm>
            <a:off x="2150123" y="2141338"/>
            <a:ext cx="774441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05E86C5-F58D-63F7-49D9-D2BB502CFCBE}"/>
              </a:ext>
            </a:extLst>
          </p:cNvPr>
          <p:cNvSpPr txBox="1"/>
          <p:nvPr/>
        </p:nvSpPr>
        <p:spPr>
          <a:xfrm>
            <a:off x="1588148" y="3493888"/>
            <a:ext cx="878827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33983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F5444C17-5F67-D563-75BA-0F00D9CB1D3D}"/>
              </a:ext>
            </a:extLst>
          </p:cNvPr>
          <p:cNvSpPr txBox="1"/>
          <p:nvPr/>
        </p:nvSpPr>
        <p:spPr>
          <a:xfrm>
            <a:off x="6096000" y="954476"/>
            <a:ext cx="5532642" cy="52121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sistema mostra un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contenente i dati relativi all'azienda con cui l'operatore accede (company name,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vat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company state, email, street,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district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city,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codepost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).</a:t>
            </a:r>
          </a:p>
          <a:p>
            <a:pPr>
              <a:spcBef>
                <a:spcPts val="35"/>
              </a:spcBef>
            </a:pPr>
            <a:r>
              <a:rPr lang="it-IT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 marR="24765">
              <a:lnSpc>
                <a:spcPct val="95000"/>
              </a:lnSpc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Dalla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stessa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sezione,</a:t>
            </a:r>
            <a:r>
              <a:rPr lang="it-IT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straniero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può</a:t>
            </a:r>
            <a:r>
              <a:rPr lang="it-IT" sz="1800" spc="3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ff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ettuare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un'adesione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selezionando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men</a:t>
            </a:r>
            <a:r>
              <a:rPr lang="it-IT" sz="18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tendina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setto-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merceologico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inserendo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ff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negli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appositi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campi.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5"/>
              </a:spcBef>
            </a:pPr>
            <a:r>
              <a:rPr lang="it-IT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ct val="950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straniero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ò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sz="1800" spc="9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inoltre,</a:t>
            </a:r>
            <a:r>
              <a:rPr lang="it-IT" sz="18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prendere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visione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Decreto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Ministeriale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cliccando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link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apposito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cettarne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le condizioni spuntando l'apposita casella.</a:t>
            </a:r>
          </a:p>
          <a:p>
            <a:pPr>
              <a:spcBef>
                <a:spcPts val="30"/>
              </a:spcBef>
            </a:pPr>
            <a:r>
              <a:rPr lang="it-IT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 marR="2316480">
              <a:lnSpc>
                <a:spcPct val="95000"/>
              </a:lnSpc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conferma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inserite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cliccando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pulsante</a:t>
            </a:r>
            <a:r>
              <a:rPr lang="it-IT" sz="1800" spc="1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Save</a:t>
            </a:r>
            <a:r>
              <a:rPr lang="it-IT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</a:t>
            </a:r>
          </a:p>
          <a:p>
            <a:pPr marL="74295" marR="2316480">
              <a:lnSpc>
                <a:spcPct val="95000"/>
              </a:lnSpc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messaggio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adesione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avvenuta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successo.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195538B5-2A65-8D5E-7105-ADC9BE5783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789" y="790385"/>
            <a:ext cx="5139373" cy="5535648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C0B869F9-F50C-0665-7A97-A1B455F57598}"/>
              </a:ext>
            </a:extLst>
          </p:cNvPr>
          <p:cNvSpPr txBox="1">
            <a:spLocks/>
          </p:cNvSpPr>
          <p:nvPr/>
        </p:nvSpPr>
        <p:spPr>
          <a:xfrm>
            <a:off x="427789" y="235359"/>
            <a:ext cx="10515600" cy="4559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spc="-10" dirty="0">
                <a:latin typeface="Comic Sans MS" panose="030F0702030302020204" pitchFamily="66" charset="0"/>
              </a:rPr>
              <a:t>Compila adesione</a:t>
            </a:r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F94F2A6F-4063-94AC-E575-5A6528906A7B}"/>
              </a:ext>
            </a:extLst>
          </p:cNvPr>
          <p:cNvSpPr txBox="1"/>
          <p:nvPr/>
        </p:nvSpPr>
        <p:spPr>
          <a:xfrm>
            <a:off x="1759598" y="1693663"/>
            <a:ext cx="774441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8392E06-AA49-6CC2-FD98-16B8329292BF}"/>
              </a:ext>
            </a:extLst>
          </p:cNvPr>
          <p:cNvSpPr txBox="1"/>
          <p:nvPr/>
        </p:nvSpPr>
        <p:spPr>
          <a:xfrm>
            <a:off x="1216673" y="2522338"/>
            <a:ext cx="1050277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505420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>
            <a:extLst>
              <a:ext uri="{FF2B5EF4-FFF2-40B4-BE49-F238E27FC236}">
                <a16:creationId xmlns:a16="http://schemas.microsoft.com/office/drawing/2014/main" id="{05511CA6-91F1-98A0-586B-415B6E3DB9F6}"/>
              </a:ext>
            </a:extLst>
          </p:cNvPr>
          <p:cNvSpPr txBox="1"/>
          <p:nvPr/>
        </p:nvSpPr>
        <p:spPr>
          <a:xfrm>
            <a:off x="6290526" y="724294"/>
            <a:ext cx="5558433" cy="3036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 marR="24765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mostra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elenco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adesioni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settore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merceologico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relative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all'azienda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cui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straniero si</a:t>
            </a:r>
            <a:r>
              <a:rPr lang="it-IT" sz="1800" spc="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loggato.</a:t>
            </a:r>
          </a:p>
          <a:p>
            <a:pPr>
              <a:spcBef>
                <a:spcPts val="35"/>
              </a:spcBef>
            </a:pPr>
            <a:r>
              <a:rPr lang="it-IT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30"/>
              </a:spcBef>
            </a:pPr>
            <a:r>
              <a:rPr lang="it-IT" dirty="0">
                <a:latin typeface="Times New Roman" panose="02020603050405020304" pitchFamily="18" charset="0"/>
              </a:rPr>
              <a:t>Se l'OSA straniero ha effettuato delle adesioni al logo  </a:t>
            </a:r>
            <a:r>
              <a:rPr lang="it-IT" dirty="0" err="1">
                <a:latin typeface="Times New Roman" panose="02020603050405020304" pitchFamily="18" charset="0"/>
              </a:rPr>
              <a:t>Nutrinform</a:t>
            </a:r>
            <a:r>
              <a:rPr lang="it-IT" dirty="0">
                <a:latin typeface="Times New Roman" panose="02020603050405020304" pitchFamily="18" charset="0"/>
              </a:rPr>
              <a:t> </a:t>
            </a:r>
            <a:r>
              <a:rPr lang="it-IT" dirty="0" err="1">
                <a:latin typeface="Times New Roman" panose="02020603050405020304" pitchFamily="18" charset="0"/>
              </a:rPr>
              <a:t>Battery</a:t>
            </a:r>
            <a:r>
              <a:rPr lang="it-IT" dirty="0">
                <a:latin typeface="Times New Roman" panose="02020603050405020304" pitchFamily="18" charset="0"/>
              </a:rPr>
              <a:t>, queste saranno visibili nella tabella, altrimenti la tabella risulterà vuota.</a:t>
            </a:r>
          </a:p>
          <a:p>
            <a:pPr>
              <a:spcBef>
                <a:spcPts val="30"/>
              </a:spcBef>
            </a:pPr>
            <a:endParaRPr lang="it-IT" dirty="0">
              <a:latin typeface="Times New Roman" panose="02020603050405020304" pitchFamily="18" charset="0"/>
            </a:endParaRPr>
          </a:p>
          <a:p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Nella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tabella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sono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riportate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ff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sito,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adesione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data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eventuali modi che per settore merceologico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38959C82-16C0-542C-5E69-4CF4ADC8075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8559" y="986557"/>
            <a:ext cx="5767316" cy="2091109"/>
          </a:xfrm>
          <a:prstGeom prst="rect">
            <a:avLst/>
          </a:prstGeom>
        </p:spPr>
      </p:pic>
      <p:sp>
        <p:nvSpPr>
          <p:cNvPr id="5" name="Titolo 1">
            <a:extLst>
              <a:ext uri="{FF2B5EF4-FFF2-40B4-BE49-F238E27FC236}">
                <a16:creationId xmlns:a16="http://schemas.microsoft.com/office/drawing/2014/main" id="{773DA6D4-93B4-C364-4D9F-96758CA77EFB}"/>
              </a:ext>
            </a:extLst>
          </p:cNvPr>
          <p:cNvSpPr txBox="1">
            <a:spLocks/>
          </p:cNvSpPr>
          <p:nvPr/>
        </p:nvSpPr>
        <p:spPr>
          <a:xfrm>
            <a:off x="427789" y="454020"/>
            <a:ext cx="10515600" cy="4559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spc="-10" dirty="0">
                <a:latin typeface="Comic Sans MS" panose="030F0702030302020204" pitchFamily="66" charset="0"/>
              </a:rPr>
              <a:t>Visualizza  adesioni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99BF021-D925-0FD6-443B-17EAF0930A15}"/>
              </a:ext>
            </a:extLst>
          </p:cNvPr>
          <p:cNvSpPr txBox="1"/>
          <p:nvPr/>
        </p:nvSpPr>
        <p:spPr>
          <a:xfrm>
            <a:off x="242958" y="3241378"/>
            <a:ext cx="565851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straniero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può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modificare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l'adesione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cliccando</a:t>
            </a:r>
            <a:r>
              <a:rPr lang="it-IT" sz="1800" spc="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sull'apposito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pulsante Edit</a:t>
            </a:r>
            <a:endParaRPr lang="it-IT" dirty="0"/>
          </a:p>
        </p:txBody>
      </p:sp>
      <p:pic>
        <p:nvPicPr>
          <p:cNvPr id="8" name="image15.png">
            <a:extLst>
              <a:ext uri="{FF2B5EF4-FFF2-40B4-BE49-F238E27FC236}">
                <a16:creationId xmlns:a16="http://schemas.microsoft.com/office/drawing/2014/main" id="{5A4B0BA2-4850-7271-1133-5E65CC990536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47725" y="3983995"/>
            <a:ext cx="3283585" cy="2496185"/>
          </a:xfrm>
          <a:prstGeom prst="rect">
            <a:avLst/>
          </a:prstGeom>
        </p:spPr>
      </p:pic>
      <p:sp>
        <p:nvSpPr>
          <p:cNvPr id="10" name="CasellaDiTesto 9">
            <a:extLst>
              <a:ext uri="{FF2B5EF4-FFF2-40B4-BE49-F238E27FC236}">
                <a16:creationId xmlns:a16="http://schemas.microsoft.com/office/drawing/2014/main" id="{9BFABA2B-D54A-8D54-BDE9-17988D304E44}"/>
              </a:ext>
            </a:extLst>
          </p:cNvPr>
          <p:cNvSpPr txBox="1"/>
          <p:nvPr/>
        </p:nvSpPr>
        <p:spPr>
          <a:xfrm>
            <a:off x="4923589" y="3889357"/>
            <a:ext cx="6496886" cy="29608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 marR="24765">
              <a:lnSpc>
                <a:spcPct val="95000"/>
              </a:lnSpc>
              <a:spcBef>
                <a:spcPts val="5"/>
              </a:spcBef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sistema visualizza una finestra contenente i dati (product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sector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shelf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references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of site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references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relativi all'adesione selezionata.</a:t>
            </a:r>
          </a:p>
          <a:p>
            <a:pPr marL="74295" marR="24765">
              <a:lnSpc>
                <a:spcPct val="95000"/>
              </a:lnSpc>
              <a:spcBef>
                <a:spcPts val="5"/>
              </a:spcBef>
              <a:spcAft>
                <a:spcPts val="0"/>
              </a:spcAft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ts val="12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questo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punto,</a:t>
            </a:r>
            <a:r>
              <a:rPr lang="it-IT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può</a:t>
            </a:r>
            <a:r>
              <a:rPr lang="it-IT" sz="18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care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74295">
              <a:lnSpc>
                <a:spcPts val="1200"/>
              </a:lnSpc>
            </a:pPr>
            <a:endParaRPr lang="it-IT" spc="3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ts val="12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ff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sito.</a:t>
            </a:r>
          </a:p>
          <a:p>
            <a:pPr marL="74295">
              <a:lnSpc>
                <a:spcPts val="1200"/>
              </a:lnSpc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ts val="12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 è possibile modificare il settore merceologico, ma intervenire</a:t>
            </a:r>
          </a:p>
          <a:p>
            <a:pPr marL="74295">
              <a:lnSpc>
                <a:spcPts val="1200"/>
              </a:lnSpc>
            </a:pP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ts val="12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solo sul numero di referenze. L'OSA conferma le modifiche </a:t>
            </a:r>
          </a:p>
          <a:p>
            <a:pPr marL="74295">
              <a:lnSpc>
                <a:spcPts val="1200"/>
              </a:lnSpc>
            </a:pPr>
            <a:endParaRPr lang="it-IT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ts val="12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cliccando sul pulsante Save.</a:t>
            </a:r>
          </a:p>
          <a:p>
            <a:pPr marL="74295">
              <a:lnSpc>
                <a:spcPts val="12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  <a:p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Il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messaggio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</a:t>
            </a:r>
            <a:r>
              <a:rPr lang="it-IT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adesione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avvenuta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95812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egnaposto contenuto 4" descr="Immagine che contiene testo, schermata, software, Pagina Web&#10;&#10;Descrizione generata automaticamente">
            <a:extLst>
              <a:ext uri="{FF2B5EF4-FFF2-40B4-BE49-F238E27FC236}">
                <a16:creationId xmlns:a16="http://schemas.microsoft.com/office/drawing/2014/main" id="{5492C3E7-0104-1314-EE4C-92EED4F0BAF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3080" y="1151710"/>
            <a:ext cx="9002957" cy="4351338"/>
          </a:xfrm>
        </p:spPr>
      </p:pic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387C3E78-65E5-EECE-E814-6B290EAF98B6}"/>
              </a:ext>
            </a:extLst>
          </p:cNvPr>
          <p:cNvSpPr/>
          <p:nvPr/>
        </p:nvSpPr>
        <p:spPr>
          <a:xfrm rot="1451862">
            <a:off x="2937994" y="2576480"/>
            <a:ext cx="726305" cy="22095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9948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EAE8897-8751-1C8B-6F75-B89EA1A9D8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74295">
              <a:lnSpc>
                <a:spcPts val="1270"/>
              </a:lnSpc>
            </a:pPr>
            <a:r>
              <a:rPr lang="it-IT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Attore:</a:t>
            </a:r>
            <a:r>
              <a:rPr lang="it-IT" sz="1800" spc="3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OSA</a:t>
            </a:r>
            <a:r>
              <a:rPr lang="it-IT" sz="1800" spc="165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  <a:t>ITALIANO</a:t>
            </a:r>
            <a:br>
              <a:rPr lang="it-IT" sz="1800" spc="-10" dirty="0">
                <a:effectLst/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b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Dopo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essersi loggato, l'OSA italiano visualizza l'homepage a lui</a:t>
            </a:r>
            <a:r>
              <a:rPr lang="it-IT" sz="1800" spc="-1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dedicata</a:t>
            </a:r>
            <a:endParaRPr lang="it-IT" dirty="0"/>
          </a:p>
        </p:txBody>
      </p:sp>
      <p:pic>
        <p:nvPicPr>
          <p:cNvPr id="4" name="image4.jpeg">
            <a:extLst>
              <a:ext uri="{FF2B5EF4-FFF2-40B4-BE49-F238E27FC236}">
                <a16:creationId xmlns:a16="http://schemas.microsoft.com/office/drawing/2014/main" id="{258824D6-ECFA-AF3E-DD43-010F0A2F79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09487" y="1825625"/>
            <a:ext cx="10173025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6468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5.png">
            <a:extLst>
              <a:ext uri="{FF2B5EF4-FFF2-40B4-BE49-F238E27FC236}">
                <a16:creationId xmlns:a16="http://schemas.microsoft.com/office/drawing/2014/main" id="{13F25B58-1FAC-CCAD-EBB5-C933133727C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4417" y="643467"/>
            <a:ext cx="5041814" cy="5571066"/>
          </a:xfrm>
          <a:prstGeom prst="rect">
            <a:avLst/>
          </a:prstGeom>
        </p:spPr>
      </p:pic>
      <p:sp>
        <p:nvSpPr>
          <p:cNvPr id="14" name="CasellaDiTesto 13">
            <a:extLst>
              <a:ext uri="{FF2B5EF4-FFF2-40B4-BE49-F238E27FC236}">
                <a16:creationId xmlns:a16="http://schemas.microsoft.com/office/drawing/2014/main" id="{5A5AB83A-2DEF-A339-CE30-3CA1C18D2A86}"/>
              </a:ext>
            </a:extLst>
          </p:cNvPr>
          <p:cNvSpPr txBox="1"/>
          <p:nvPr/>
        </p:nvSpPr>
        <p:spPr>
          <a:xfrm>
            <a:off x="5997634" y="2218893"/>
            <a:ext cx="6094428" cy="29869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 marR="70485" algn="just">
              <a:lnSpc>
                <a:spcPct val="95000"/>
              </a:lnSpc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Dalla stessa sezione, l'OSA italiano può</a:t>
            </a:r>
            <a:r>
              <a:rPr lang="it-IT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ff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ettuare un'adesione selezionando dal men</a:t>
            </a:r>
            <a:r>
              <a:rPr lang="it-IT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 tendina il settore merceologico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inserendo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scaffale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sito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negli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appositi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campi.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italiano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ò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inoltre,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prendere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visione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Decreto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Ministeriale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cliccando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link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apposito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5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accettarne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 condizioni spuntando l'apposita casella.</a:t>
            </a:r>
          </a:p>
          <a:p>
            <a:pPr marL="74295" marR="2277110" algn="just">
              <a:lnSpc>
                <a:spcPct val="95000"/>
              </a:lnSpc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conferma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-6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inserite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cliccando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pulsante</a:t>
            </a:r>
            <a:r>
              <a:rPr lang="it-IT" sz="1800" spc="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Salva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 Il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genera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messaggio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adesione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avvenuta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successo.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1443C361-6E95-2142-ECFF-B9E77A876CF7}"/>
              </a:ext>
            </a:extLst>
          </p:cNvPr>
          <p:cNvSpPr txBox="1"/>
          <p:nvPr/>
        </p:nvSpPr>
        <p:spPr>
          <a:xfrm>
            <a:off x="6096000" y="1001233"/>
            <a:ext cx="6094428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mostra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form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contenente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dati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relativi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all'azienda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cui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l'operatore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accede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(Denominazione, codice</a:t>
            </a:r>
            <a:r>
              <a:rPr lang="it-IT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scale/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p.iva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stato azienda,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pec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indirizzo sede)</a:t>
            </a:r>
            <a:endParaRPr lang="it-IT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9A573060-46AA-74A0-0224-59F87A0F4481}"/>
              </a:ext>
            </a:extLst>
          </p:cNvPr>
          <p:cNvSpPr txBox="1"/>
          <p:nvPr/>
        </p:nvSpPr>
        <p:spPr>
          <a:xfrm>
            <a:off x="1950098" y="1503163"/>
            <a:ext cx="774441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9A71B64F-7CA5-F27A-3DEF-3897340F0CB2}"/>
              </a:ext>
            </a:extLst>
          </p:cNvPr>
          <p:cNvSpPr txBox="1"/>
          <p:nvPr/>
        </p:nvSpPr>
        <p:spPr>
          <a:xfrm>
            <a:off x="1333501" y="2497413"/>
            <a:ext cx="848114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572678A6-D18D-C5AA-7DF9-2B39AD9AB217}"/>
              </a:ext>
            </a:extLst>
          </p:cNvPr>
          <p:cNvSpPr txBox="1"/>
          <p:nvPr/>
        </p:nvSpPr>
        <p:spPr>
          <a:xfrm>
            <a:off x="1333501" y="2760846"/>
            <a:ext cx="848114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59626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1B5E9-0F62-B871-F522-12E08863B8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6.png">
            <a:extLst>
              <a:ext uri="{FF2B5EF4-FFF2-40B4-BE49-F238E27FC236}">
                <a16:creationId xmlns:a16="http://schemas.microsoft.com/office/drawing/2014/main" id="{D7A03969-D3BD-C349-B7DB-8B840A752E53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16165" y="3861110"/>
            <a:ext cx="5788660" cy="2221843"/>
          </a:xfrm>
          <a:prstGeom prst="rect">
            <a:avLst/>
          </a:prstGeom>
        </p:spPr>
      </p:pic>
      <p:sp>
        <p:nvSpPr>
          <p:cNvPr id="8" name="CasellaDiTesto 7">
            <a:extLst>
              <a:ext uri="{FF2B5EF4-FFF2-40B4-BE49-F238E27FC236}">
                <a16:creationId xmlns:a16="http://schemas.microsoft.com/office/drawing/2014/main" id="{25446BEF-0344-9C20-C9CB-EFE5100B6765}"/>
              </a:ext>
            </a:extLst>
          </p:cNvPr>
          <p:cNvSpPr txBox="1"/>
          <p:nvPr/>
        </p:nvSpPr>
        <p:spPr>
          <a:xfrm>
            <a:off x="961667" y="954157"/>
            <a:ext cx="6097656" cy="262533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>
              <a:lnSpc>
                <a:spcPts val="1230"/>
              </a:lnSpc>
            </a:pP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sistema mostra un elenco di adesioni per settore merceologico</a:t>
            </a:r>
          </a:p>
          <a:p>
            <a:pPr marL="74295">
              <a:lnSpc>
                <a:spcPts val="1230"/>
              </a:lnSpc>
            </a:pPr>
            <a:endParaRPr lang="it-IT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ts val="1230"/>
              </a:lnSpc>
            </a:pP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relative all'azienda con cui l'Osa italiano si è loggato.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spcBef>
                <a:spcPts val="25"/>
              </a:spcBef>
            </a:pPr>
            <a:r>
              <a:rPr lang="it-IT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ct val="95000"/>
              </a:lnSpc>
            </a:pPr>
            <a:r>
              <a:rPr lang="it-IT" spc="-10" dirty="0">
                <a:latin typeface="Times New Roman" panose="02020603050405020304" pitchFamily="18" charset="0"/>
              </a:rPr>
              <a:t>Se l'OSA italiano ha effettuato delle adesioni al logo </a:t>
            </a:r>
            <a:r>
              <a:rPr lang="it-IT" spc="-10" dirty="0" err="1">
                <a:latin typeface="Times New Roman" panose="02020603050405020304" pitchFamily="18" charset="0"/>
              </a:rPr>
              <a:t>Nutrinform</a:t>
            </a:r>
            <a:r>
              <a:rPr lang="it-IT" spc="-10" dirty="0">
                <a:latin typeface="Times New Roman" panose="02020603050405020304" pitchFamily="18" charset="0"/>
              </a:rPr>
              <a:t> </a:t>
            </a:r>
            <a:r>
              <a:rPr lang="it-IT" spc="-10" dirty="0" err="1">
                <a:latin typeface="Times New Roman" panose="02020603050405020304" pitchFamily="18" charset="0"/>
              </a:rPr>
              <a:t>Battery</a:t>
            </a:r>
            <a:r>
              <a:rPr lang="it-IT" spc="-10" dirty="0">
                <a:latin typeface="Times New Roman" panose="02020603050405020304" pitchFamily="18" charset="0"/>
              </a:rPr>
              <a:t>, queste saranno visibili nella tabella, altrimenti la tabella risulterà vuota.</a:t>
            </a:r>
          </a:p>
          <a:p>
            <a:pPr>
              <a:spcBef>
                <a:spcPts val="35"/>
              </a:spcBef>
            </a:pPr>
            <a:r>
              <a:rPr lang="it-IT" spc="-10" dirty="0">
                <a:latin typeface="Times New Roman" panose="02020603050405020304" pitchFamily="18" charset="0"/>
              </a:rPr>
              <a:t> </a:t>
            </a:r>
          </a:p>
          <a:p>
            <a:pPr marL="74295">
              <a:lnSpc>
                <a:spcPct val="95000"/>
              </a:lnSpc>
            </a:pPr>
            <a:r>
              <a:rPr lang="it-IT" spc="-10" dirty="0">
                <a:latin typeface="Times New Roman" panose="02020603050405020304" pitchFamily="18" charset="0"/>
              </a:rPr>
              <a:t>Nella tabella sono riportate il numero di referenze a scaffale e sito, la data di adesione e la data di eventuali modi che per settore merceologico.</a:t>
            </a:r>
          </a:p>
        </p:txBody>
      </p:sp>
      <p:sp>
        <p:nvSpPr>
          <p:cNvPr id="9" name="Titolo 1">
            <a:extLst>
              <a:ext uri="{FF2B5EF4-FFF2-40B4-BE49-F238E27FC236}">
                <a16:creationId xmlns:a16="http://schemas.microsoft.com/office/drawing/2014/main" id="{C1D4F1A7-6A81-A860-471C-C7E04D2308E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559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spc="-10" dirty="0">
                <a:latin typeface="Comic Sans MS" panose="030F0702030302020204" pitchFamily="66" charset="0"/>
              </a:rPr>
              <a:t>Elenco adesioni </a:t>
            </a:r>
          </a:p>
        </p:txBody>
      </p:sp>
    </p:spTree>
    <p:extLst>
      <p:ext uri="{BB962C8B-B14F-4D97-AF65-F5344CB8AC3E}">
        <p14:creationId xmlns:p14="http://schemas.microsoft.com/office/powerpoint/2010/main" val="3829010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1864D269-0569-369D-7B02-5B3D3F236174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559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spc="-10" dirty="0">
                <a:latin typeface="Comic Sans MS" panose="030F0702030302020204" pitchFamily="66" charset="0"/>
              </a:rPr>
              <a:t>Modifica adesioni 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9DD8A23-2A11-E983-494F-7C950BD4C69F}"/>
              </a:ext>
            </a:extLst>
          </p:cNvPr>
          <p:cNvSpPr txBox="1"/>
          <p:nvPr/>
        </p:nvSpPr>
        <p:spPr>
          <a:xfrm>
            <a:off x="838200" y="821094"/>
            <a:ext cx="609755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 italiano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</a:t>
            </a:r>
            <a:r>
              <a:rPr lang="it-IT" sz="1800" spc="-2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l'adesione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cliccando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sull'apposito</a:t>
            </a:r>
            <a:r>
              <a:rPr lang="it-IT" sz="1800" spc="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pulsante</a:t>
            </a:r>
            <a:endParaRPr lang="it-IT" dirty="0"/>
          </a:p>
        </p:txBody>
      </p:sp>
      <p:pic>
        <p:nvPicPr>
          <p:cNvPr id="7" name="image7.png">
            <a:extLst>
              <a:ext uri="{FF2B5EF4-FFF2-40B4-BE49-F238E27FC236}">
                <a16:creationId xmlns:a16="http://schemas.microsoft.com/office/drawing/2014/main" id="{AB0C6A8C-E8B0-0E1A-5A20-E5029B51E4C4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3429000"/>
            <a:ext cx="3570605" cy="2759075"/>
          </a:xfrm>
          <a:prstGeom prst="rect">
            <a:avLst/>
          </a:prstGeom>
        </p:spPr>
      </p:pic>
      <p:sp>
        <p:nvSpPr>
          <p:cNvPr id="9" name="CasellaDiTesto 8">
            <a:extLst>
              <a:ext uri="{FF2B5EF4-FFF2-40B4-BE49-F238E27FC236}">
                <a16:creationId xmlns:a16="http://schemas.microsoft.com/office/drawing/2014/main" id="{58D85490-1077-77E8-667A-C04513FAEE42}"/>
              </a:ext>
            </a:extLst>
          </p:cNvPr>
          <p:cNvSpPr txBox="1"/>
          <p:nvPr/>
        </p:nvSpPr>
        <p:spPr>
          <a:xfrm>
            <a:off x="762786" y="1582476"/>
            <a:ext cx="9424464" cy="158030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>
              <a:lnSpc>
                <a:spcPct val="950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visualizza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una finestra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contenente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dati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(settore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merceologico,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</a:t>
            </a:r>
            <a:r>
              <a:rPr lang="it-IT" sz="1800" spc="-4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ff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ale,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 referenze sito) relativi all'adesione selezionata.</a:t>
            </a:r>
          </a:p>
          <a:p>
            <a:pPr marL="74295">
              <a:lnSpc>
                <a:spcPct val="95000"/>
              </a:lnSpc>
            </a:pP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ts val="1200"/>
              </a:lnSpc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questo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punto,</a:t>
            </a:r>
            <a:r>
              <a:rPr lang="it-IT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l'OSA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può</a:t>
            </a:r>
            <a:r>
              <a:rPr lang="it-IT" sz="1800" spc="3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fi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care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numero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referenze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sca</a:t>
            </a:r>
            <a:r>
              <a:rPr lang="it-IT" sz="1800" spc="-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ff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ale</a:t>
            </a:r>
            <a:r>
              <a:rPr lang="it-IT" sz="1800" spc="3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sito.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 marR="688975">
              <a:lnSpc>
                <a:spcPct val="96000"/>
              </a:lnSpc>
              <a:spcBef>
                <a:spcPts val="95"/>
              </a:spcBef>
              <a:spcAft>
                <a:spcPts val="0"/>
              </a:spcAft>
            </a:pPr>
            <a:r>
              <a:rPr lang="it-IT" dirty="0">
                <a:latin typeface="Times New Roman" panose="02020603050405020304" pitchFamily="18" charset="0"/>
              </a:rPr>
              <a:t>Non è possibile modificare il settore merceologico, ma intervenire solo sul numero di referenze. L'OSA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conferma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le</a:t>
            </a:r>
            <a:r>
              <a:rPr lang="it-IT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modi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che</a:t>
            </a:r>
            <a:r>
              <a:rPr lang="it-IT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cliccando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sul</a:t>
            </a:r>
            <a:r>
              <a:rPr lang="it-IT" sz="1800" spc="-7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pulsante</a:t>
            </a:r>
            <a:r>
              <a:rPr lang="it-IT" sz="1800" spc="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Salva</a:t>
            </a:r>
            <a:r>
              <a:rPr lang="it-IT" sz="1800" spc="-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593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image8.jpeg">
            <a:extLst>
              <a:ext uri="{FF2B5EF4-FFF2-40B4-BE49-F238E27FC236}">
                <a16:creationId xmlns:a16="http://schemas.microsoft.com/office/drawing/2014/main" id="{E2C4E8F1-9D8F-19DD-100F-C74F6DB5B39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9297" y="2039772"/>
            <a:ext cx="9342542" cy="3588029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F01053E-ABA6-8201-9E0A-1DE5FBD4C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91" y="196435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it-IT" altLang="it-IT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it-IT" altLang="it-IT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itolo 1">
            <a:extLst>
              <a:ext uri="{FF2B5EF4-FFF2-40B4-BE49-F238E27FC236}">
                <a16:creationId xmlns:a16="http://schemas.microsoft.com/office/drawing/2014/main" id="{8F620E77-2BF0-43EC-FEF7-A2E7B9EC5673}"/>
              </a:ext>
            </a:extLst>
          </p:cNvPr>
          <p:cNvSpPr txBox="1">
            <a:spLocks/>
          </p:cNvSpPr>
          <p:nvPr/>
        </p:nvSpPr>
        <p:spPr>
          <a:xfrm>
            <a:off x="659297" y="374028"/>
            <a:ext cx="10515600" cy="1325563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95">
              <a:lnSpc>
                <a:spcPts val="1270"/>
              </a:lnSpc>
            </a:pPr>
            <a:r>
              <a:rPr lang="it-IT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Attore:</a:t>
            </a:r>
            <a:r>
              <a:rPr lang="it-IT" sz="1800" spc="3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latin typeface="Comic Sans MS" panose="030F0702030302020204" pitchFamily="66" charset="0"/>
                <a:ea typeface="Times New Roman" panose="02020603050405020304" pitchFamily="18" charset="0"/>
              </a:rPr>
              <a:t>OSA</a:t>
            </a:r>
            <a:r>
              <a:rPr lang="it-IT" sz="1800" spc="165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latin typeface="Comic Sans MS" panose="030F0702030302020204" pitchFamily="66" charset="0"/>
                <a:ea typeface="Times New Roman" panose="02020603050405020304" pitchFamily="18" charset="0"/>
              </a:rPr>
              <a:t>STRANIERO</a:t>
            </a:r>
          </a:p>
          <a:p>
            <a:pPr marL="74295">
              <a:lnSpc>
                <a:spcPts val="1270"/>
              </a:lnSpc>
            </a:pPr>
            <a:endParaRPr lang="it-IT" sz="1800" spc="-1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 marL="74295">
              <a:lnSpc>
                <a:spcPts val="1270"/>
              </a:lnSpc>
            </a:pPr>
            <a:br>
              <a:rPr lang="it-IT" sz="1800" spc="-10" dirty="0">
                <a:latin typeface="Comic Sans MS" panose="030F0702030302020204" pitchFamily="66" charset="0"/>
                <a:ea typeface="Times New Roman" panose="02020603050405020304" pitchFamily="18" charset="0"/>
              </a:rPr>
            </a:br>
            <a:br>
              <a:rPr lang="it-IT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it-IT" sz="1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Dopo</a:t>
            </a:r>
            <a:r>
              <a:rPr lang="it-IT" sz="1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essersi loggato, l'OSA straniero visualizza l'homepage a lui</a:t>
            </a:r>
            <a:r>
              <a:rPr lang="it-IT" sz="1800" spc="-15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latin typeface="Times New Roman" panose="02020603050405020304" pitchFamily="18" charset="0"/>
                <a:ea typeface="Times New Roman" panose="02020603050405020304" pitchFamily="18" charset="0"/>
              </a:rPr>
              <a:t>dedicata</a:t>
            </a:r>
          </a:p>
          <a:p>
            <a:pPr marL="74295">
              <a:lnSpc>
                <a:spcPts val="1270"/>
              </a:lnSpc>
            </a:pPr>
            <a:endParaRPr lang="it-IT" sz="1800" spc="-1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74295">
              <a:lnSpc>
                <a:spcPts val="1270"/>
              </a:lnSpc>
            </a:pPr>
            <a:r>
              <a:rPr lang="it-IT" sz="1800" spc="-10" dirty="0">
                <a:latin typeface="Times New Roman" panose="02020603050405020304" pitchFamily="18" charset="0"/>
              </a:rPr>
              <a:t>Se l’OSA straniero ha la rappresentanza in italiana accede da portale imprese, altrimenti con utenza diversa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535622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D42769C4-3B1D-4FAE-8B77-406E8335BD0B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559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spc="-10" dirty="0">
                <a:latin typeface="Comic Sans MS" panose="030F0702030302020204" pitchFamily="66" charset="0"/>
              </a:rPr>
              <a:t>Visualizza aziende censite</a:t>
            </a:r>
          </a:p>
        </p:txBody>
      </p:sp>
      <p:pic>
        <p:nvPicPr>
          <p:cNvPr id="5" name="image9.png">
            <a:extLst>
              <a:ext uri="{FF2B5EF4-FFF2-40B4-BE49-F238E27FC236}">
                <a16:creationId xmlns:a16="http://schemas.microsoft.com/office/drawing/2014/main" id="{A8C7C9AF-524A-FCFA-46C4-12759F30ABE5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67105" y="2168525"/>
            <a:ext cx="3897630" cy="138303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A79C2652-CD40-484F-555A-0BF6B851A186}"/>
              </a:ext>
            </a:extLst>
          </p:cNvPr>
          <p:cNvSpPr txBox="1"/>
          <p:nvPr/>
        </p:nvSpPr>
        <p:spPr>
          <a:xfrm>
            <a:off x="762828" y="915470"/>
            <a:ext cx="10590972" cy="618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</a:pP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permette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all'OSA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straniero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visualizzare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la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lista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delle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aziende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</a:t>
            </a:r>
            <a:r>
              <a:rPr lang="it-IT" sz="1800" spc="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censite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selezionare</a:t>
            </a:r>
            <a:r>
              <a:rPr lang="it-IT" sz="1800" spc="-3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l'azienda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per la quale intende effettuare l'adesione, premendo l'apposito pulsante.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037E6ADE-872F-496F-41E3-69983F21DE96}"/>
              </a:ext>
            </a:extLst>
          </p:cNvPr>
          <p:cNvSpPr txBox="1"/>
          <p:nvPr/>
        </p:nvSpPr>
        <p:spPr>
          <a:xfrm>
            <a:off x="579120" y="3942953"/>
            <a:ext cx="1023112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64160"/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Nel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caso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in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cui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non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sono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presenti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aziende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censite,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sistema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visualizza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un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messaggio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avviso.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10" name="image10.png">
            <a:extLst>
              <a:ext uri="{FF2B5EF4-FFF2-40B4-BE49-F238E27FC236}">
                <a16:creationId xmlns:a16="http://schemas.microsoft.com/office/drawing/2014/main" id="{A5B60142-EB34-14FE-1313-64E4AFCD208D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67105" y="5073015"/>
            <a:ext cx="3904615" cy="633730"/>
          </a:xfrm>
          <a:prstGeom prst="rect">
            <a:avLst/>
          </a:prstGeom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41DDDFD4-C293-29DF-33D5-D2DC42CB0972}"/>
              </a:ext>
            </a:extLst>
          </p:cNvPr>
          <p:cNvSpPr txBox="1"/>
          <p:nvPr/>
        </p:nvSpPr>
        <p:spPr>
          <a:xfrm>
            <a:off x="1416698" y="2804523"/>
            <a:ext cx="774441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3" name="CasellaDiTesto 2">
            <a:extLst>
              <a:ext uri="{FF2B5EF4-FFF2-40B4-BE49-F238E27FC236}">
                <a16:creationId xmlns:a16="http://schemas.microsoft.com/office/drawing/2014/main" id="{CE2D4596-264B-E192-AC33-B4F06B18223B}"/>
              </a:ext>
            </a:extLst>
          </p:cNvPr>
          <p:cNvSpPr txBox="1"/>
          <p:nvPr/>
        </p:nvSpPr>
        <p:spPr>
          <a:xfrm>
            <a:off x="1416698" y="3085057"/>
            <a:ext cx="774441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8C5AC1F9-7513-58DF-02D6-882F52872224}"/>
              </a:ext>
            </a:extLst>
          </p:cNvPr>
          <p:cNvSpPr txBox="1"/>
          <p:nvPr/>
        </p:nvSpPr>
        <p:spPr>
          <a:xfrm>
            <a:off x="1416698" y="3336848"/>
            <a:ext cx="774441" cy="111033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69070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1BB9570-BD80-50A9-73C3-25BD58D059F8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45596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sz="1800" spc="-10" dirty="0">
                <a:latin typeface="Comic Sans MS" panose="030F0702030302020204" pitchFamily="66" charset="0"/>
              </a:rPr>
              <a:t>Censisce aziende</a:t>
            </a:r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759B5656-58F8-099A-8163-7D6AF621F1A7}"/>
              </a:ext>
            </a:extLst>
          </p:cNvPr>
          <p:cNvSpPr txBox="1"/>
          <p:nvPr/>
        </p:nvSpPr>
        <p:spPr>
          <a:xfrm>
            <a:off x="737647" y="1105506"/>
            <a:ext cx="10904455" cy="6186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 marR="70485" algn="just">
              <a:lnSpc>
                <a:spcPct val="95000"/>
              </a:lnSpc>
              <a:spcBef>
                <a:spcPts val="800"/>
              </a:spcBef>
              <a:spcAft>
                <a:spcPts val="0"/>
              </a:spcAft>
            </a:pP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 sistema mostra la sezione relativa al censimento dell'azienda visualizzando i seguenti campi:</a:t>
            </a:r>
            <a:r>
              <a:rPr lang="it-IT" sz="1800" spc="18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company name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(obbligatorio),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vat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(obbligatorio),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company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state,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district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city,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via,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codepost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it-IT" sz="1800" spc="-2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email, phone </a:t>
            </a:r>
            <a:r>
              <a:rPr lang="it-IT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number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</p:txBody>
      </p:sp>
      <p:pic>
        <p:nvPicPr>
          <p:cNvPr id="5" name="image11.png">
            <a:extLst>
              <a:ext uri="{FF2B5EF4-FFF2-40B4-BE49-F238E27FC236}">
                <a16:creationId xmlns:a16="http://schemas.microsoft.com/office/drawing/2014/main" id="{DC8ADA82-170B-2FB5-9B77-FC8F33531E26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8200" y="2008549"/>
            <a:ext cx="4524375" cy="3612515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FD94B37C-B5C5-865D-2701-38118FDADB22}"/>
              </a:ext>
            </a:extLst>
          </p:cNvPr>
          <p:cNvSpPr txBox="1"/>
          <p:nvPr/>
        </p:nvSpPr>
        <p:spPr>
          <a:xfrm>
            <a:off x="838200" y="5621064"/>
            <a:ext cx="105156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74295"/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Dopo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aver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compilato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gli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appositi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campi,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l’OSA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straniero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conferma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il</a:t>
            </a:r>
            <a:r>
              <a:rPr lang="it-IT" sz="1800" spc="-55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censimento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della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nuova</a:t>
            </a:r>
            <a:r>
              <a:rPr lang="it-IT" sz="1800" spc="-6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it-IT" sz="18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azienda.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4095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</TotalTime>
  <Words>729</Words>
  <Application>Microsoft Office PowerPoint</Application>
  <PresentationFormat>Widescreen</PresentationFormat>
  <Paragraphs>61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Georgia</vt:lpstr>
      <vt:lpstr>Times New Roman</vt:lpstr>
      <vt:lpstr>Tema di Office</vt:lpstr>
      <vt:lpstr>Presentazione standard di PowerPoint</vt:lpstr>
      <vt:lpstr>Presentazione standard di PowerPoint</vt:lpstr>
      <vt:lpstr>Attore: OSA ITALIANO  Dopo essersi loggato, l'OSA italiano visualizza l'homepage a lui dedicata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Fusco Stefania</dc:creator>
  <cp:lastModifiedBy>Fusco Stefania</cp:lastModifiedBy>
  <cp:revision>4</cp:revision>
  <dcterms:created xsi:type="dcterms:W3CDTF">2024-03-18T14:06:18Z</dcterms:created>
  <dcterms:modified xsi:type="dcterms:W3CDTF">2024-03-26T09:49:03Z</dcterms:modified>
</cp:coreProperties>
</file>