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386" r:id="rId2"/>
    <p:sldId id="407" r:id="rId3"/>
    <p:sldId id="402" r:id="rId4"/>
    <p:sldId id="404" r:id="rId5"/>
    <p:sldId id="388" r:id="rId6"/>
    <p:sldId id="389" r:id="rId7"/>
    <p:sldId id="391" r:id="rId8"/>
    <p:sldId id="392" r:id="rId9"/>
    <p:sldId id="342" r:id="rId10"/>
    <p:sldId id="406" r:id="rId11"/>
    <p:sldId id="367" r:id="rId12"/>
    <p:sldId id="396" r:id="rId13"/>
    <p:sldId id="400" r:id="rId14"/>
    <p:sldId id="397" r:id="rId15"/>
    <p:sldId id="345" r:id="rId16"/>
    <p:sldId id="346" r:id="rId17"/>
    <p:sldId id="357" r:id="rId18"/>
    <p:sldId id="393" r:id="rId19"/>
    <p:sldId id="398" r:id="rId20"/>
    <p:sldId id="405" r:id="rId21"/>
    <p:sldId id="399" r:id="rId22"/>
    <p:sldId id="348" r:id="rId23"/>
    <p:sldId id="371" r:id="rId24"/>
    <p:sldId id="372" r:id="rId25"/>
    <p:sldId id="401" r:id="rId26"/>
  </p:sldIdLst>
  <p:sldSz cx="9906000" cy="6858000" type="A4"/>
  <p:notesSz cx="9926638" cy="67976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CC99"/>
    <a:srgbClr val="CCFF99"/>
    <a:srgbClr val="FFFFCC"/>
    <a:srgbClr val="336699"/>
    <a:srgbClr val="EDF9F9"/>
    <a:srgbClr val="DBF1DB"/>
    <a:srgbClr val="DF6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92958" autoAdjust="0"/>
  </p:normalViewPr>
  <p:slideViewPr>
    <p:cSldViewPr>
      <p:cViewPr>
        <p:scale>
          <a:sx n="70" d="100"/>
          <a:sy n="70" d="100"/>
        </p:scale>
        <p:origin x="-1134" y="-8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5825" y="812800"/>
            <a:ext cx="5784850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08A347D-774B-4E8E-8CA8-876C6EBF8F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36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FEC75D3-4A86-403B-8021-1E9968AFC40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64400" y="115888"/>
            <a:ext cx="2330450" cy="6249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71463" y="115888"/>
            <a:ext cx="6840537" cy="6249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9563" y="966788"/>
            <a:ext cx="456565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7613" y="966788"/>
            <a:ext cx="4567237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9259888" y="6334125"/>
            <a:ext cx="433387" cy="357188"/>
          </a:xfrm>
          <a:prstGeom prst="ellipse">
            <a:avLst/>
          </a:prstGeom>
          <a:solidFill>
            <a:srgbClr val="DADADA"/>
          </a:solidFill>
          <a:ln w="12600">
            <a:solidFill>
              <a:srgbClr val="A3A3A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755650"/>
          </a:xfrm>
          <a:prstGeom prst="rect">
            <a:avLst/>
          </a:prstGeom>
          <a:gradFill rotWithShape="0">
            <a:gsLst>
              <a:gs pos="0">
                <a:srgbClr val="4A7AAF"/>
              </a:gs>
              <a:gs pos="100000">
                <a:srgbClr val="FEFEFE"/>
              </a:gs>
            </a:gsLst>
            <a:lin ang="0" scaled="1"/>
          </a:gra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244013" y="6332538"/>
            <a:ext cx="463550" cy="3571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A1DFA5B5-651A-4689-8453-786CB7A42173}" type="slidenum">
              <a:rPr lang="it-IT" sz="1300" b="1">
                <a:solidFill>
                  <a:srgbClr val="000066"/>
                </a:solidFill>
              </a:rPr>
              <a:pPr algn="ct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‹N›</a:t>
            </a:fld>
            <a:endParaRPr lang="it-IT" sz="1300" b="1">
              <a:solidFill>
                <a:srgbClr val="000066"/>
              </a:solidFill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8100" y="6308725"/>
            <a:ext cx="9867900" cy="1588"/>
          </a:xfrm>
          <a:prstGeom prst="line">
            <a:avLst/>
          </a:prstGeom>
          <a:noFill/>
          <a:ln w="28440">
            <a:solidFill>
              <a:srgbClr val="002F86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ea typeface="+mn-ea"/>
              <a:cs typeface="+mn-cs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627438" y="2420938"/>
            <a:ext cx="4679950" cy="1587"/>
          </a:xfrm>
          <a:prstGeom prst="line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ea typeface="+mn-ea"/>
              <a:cs typeface="+mn-cs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7602538" y="-101600"/>
            <a:ext cx="3175" cy="579438"/>
          </a:xfrm>
          <a:prstGeom prst="line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ea typeface="+mn-ea"/>
              <a:cs typeface="+mn-cs"/>
            </a:endParaRP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45488" y="44450"/>
            <a:ext cx="1558925" cy="6445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43038" y="387350"/>
            <a:ext cx="7099300" cy="3222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ea typeface="+mn-ea"/>
              <a:cs typeface="+mn-cs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0" y="750888"/>
            <a:ext cx="9923463" cy="6350"/>
          </a:xfrm>
          <a:prstGeom prst="line">
            <a:avLst/>
          </a:prstGeom>
          <a:noFill/>
          <a:ln w="28440">
            <a:solidFill>
              <a:srgbClr val="002F86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ea typeface="+mn-ea"/>
              <a:cs typeface="+mn-cs"/>
            </a:endParaRPr>
          </a:p>
        </p:txBody>
      </p:sp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4" cstate="print"/>
          <a:srcRect l="336" t="11578" r="75397" b="83133"/>
          <a:stretch>
            <a:fillRect/>
          </a:stretch>
        </p:blipFill>
        <p:spPr bwMode="auto">
          <a:xfrm>
            <a:off x="155575" y="6416675"/>
            <a:ext cx="3205163" cy="403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3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15888"/>
            <a:ext cx="7253287" cy="4159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5760" tIns="47880" rIns="95760" bIns="47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formatFare clic per modificare lo stile del titolo</a:t>
            </a:r>
          </a:p>
        </p:txBody>
      </p:sp>
      <p:sp>
        <p:nvSpPr>
          <p:cNvPr id="103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966788"/>
            <a:ext cx="9285287" cy="53990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LevelFare clic per modificare stili del testo dello schema</a:t>
            </a:r>
          </a:p>
          <a:p>
            <a:pPr lvl="0"/>
            <a:r>
              <a:rPr lang="en-GB" smtClean="0"/>
              <a:t>Secondo livello</a:t>
            </a:r>
          </a:p>
          <a:p>
            <a:pPr lvl="0"/>
            <a:r>
              <a:rPr lang="en-GB" smtClean="0"/>
              <a:t>Terzo livello</a:t>
            </a:r>
          </a:p>
          <a:p>
            <a:pPr lvl="0"/>
            <a:r>
              <a:rPr lang="en-GB" smtClean="0"/>
              <a:t>Quarto livello</a:t>
            </a:r>
          </a:p>
          <a:p>
            <a:pPr lvl="0"/>
            <a:r>
              <a:rPr lang="en-GB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2F86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100" b="1">
          <a:solidFill>
            <a:srgbClr val="4A7AA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A7AA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4A7AA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A7AA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A7AA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A7AA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A7AA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A7AA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A7AA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 bwMode="auto">
          <a:xfrm>
            <a:off x="272480" y="836712"/>
            <a:ext cx="9433048" cy="51125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765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663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Sistema Banca dati e Repertorio dei dispositivi medici </a:t>
            </a:r>
          </a:p>
          <a:p>
            <a:pPr defTabSz="914400" hangingPunct="0"/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Notifiche </a:t>
            </a:r>
            <a:r>
              <a:rPr lang="it-IT" b="1" dirty="0">
                <a:solidFill>
                  <a:schemeClr val="bg1"/>
                </a:solidFill>
                <a:cs typeface="Arial" charset="0"/>
              </a:rPr>
              <a:t>multiple di DM </a:t>
            </a:r>
            <a:r>
              <a:rPr lang="it-IT" b="1" dirty="0" smtClean="0">
                <a:solidFill>
                  <a:schemeClr val="bg1"/>
                </a:solidFill>
                <a:cs typeface="Arial" charset="0"/>
              </a:rPr>
              <a:t>simili</a:t>
            </a:r>
            <a:endParaRPr lang="it-IT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658" name="Rettangolo 1"/>
          <p:cNvSpPr>
            <a:spLocks noChangeArrowheads="1"/>
          </p:cNvSpPr>
          <p:nvPr/>
        </p:nvSpPr>
        <p:spPr bwMode="auto">
          <a:xfrm>
            <a:off x="416496" y="1297791"/>
            <a:ext cx="921759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i="1" dirty="0">
                <a:solidFill>
                  <a:srgbClr val="002060"/>
                </a:solidFill>
                <a:latin typeface="Calibri" pitchFamily="34" charset="0"/>
              </a:rPr>
              <a:t>Questa </a:t>
            </a:r>
            <a:r>
              <a:rPr lang="it-IT" i="1" dirty="0" smtClean="0">
                <a:solidFill>
                  <a:srgbClr val="002060"/>
                </a:solidFill>
                <a:latin typeface="Calibri" pitchFamily="34" charset="0"/>
              </a:rPr>
              <a:t>presentazione intende </a:t>
            </a:r>
            <a:r>
              <a:rPr lang="it-IT" i="1" dirty="0">
                <a:solidFill>
                  <a:srgbClr val="002060"/>
                </a:solidFill>
                <a:latin typeface="Calibri" pitchFamily="34" charset="0"/>
              </a:rPr>
              <a:t>illustrare </a:t>
            </a:r>
            <a:r>
              <a:rPr lang="it-IT" i="1" dirty="0" smtClean="0">
                <a:solidFill>
                  <a:srgbClr val="002060"/>
                </a:solidFill>
                <a:latin typeface="Calibri" pitchFamily="34" charset="0"/>
              </a:rPr>
              <a:t>brevemente </a:t>
            </a:r>
            <a:r>
              <a:rPr lang="it-IT" i="1" dirty="0">
                <a:solidFill>
                  <a:srgbClr val="002060"/>
                </a:solidFill>
                <a:latin typeface="Calibri" pitchFamily="34" charset="0"/>
              </a:rPr>
              <a:t>la nuova funzionalità </a:t>
            </a:r>
            <a:r>
              <a:rPr lang="it-IT" i="1" dirty="0" smtClean="0">
                <a:solidFill>
                  <a:srgbClr val="002060"/>
                </a:solidFill>
                <a:latin typeface="Calibri" pitchFamily="34" charset="0"/>
              </a:rPr>
              <a:t>(Notifiche multiple di DM simili) predisposta </a:t>
            </a:r>
            <a:r>
              <a:rPr lang="it-IT" i="1" dirty="0">
                <a:solidFill>
                  <a:srgbClr val="002060"/>
                </a:solidFill>
                <a:latin typeface="Calibri" pitchFamily="34" charset="0"/>
              </a:rPr>
              <a:t>per il caricamento facilitato dei </a:t>
            </a:r>
            <a:r>
              <a:rPr lang="it-IT" b="1" i="1" dirty="0" smtClean="0">
                <a:solidFill>
                  <a:srgbClr val="002060"/>
                </a:solidFill>
                <a:latin typeface="Calibri" pitchFamily="34" charset="0"/>
              </a:rPr>
              <a:t>dispositivi medici (DM) simili </a:t>
            </a:r>
            <a:r>
              <a:rPr lang="it-IT" i="1" dirty="0">
                <a:solidFill>
                  <a:srgbClr val="002060"/>
                </a:solidFill>
                <a:latin typeface="Calibri" pitchFamily="34" charset="0"/>
              </a:rPr>
              <a:t>all’interno del sistema BD/RDM</a:t>
            </a:r>
            <a:r>
              <a:rPr lang="it-IT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i="1" dirty="0" smtClean="0">
                <a:solidFill>
                  <a:srgbClr val="002060"/>
                </a:solidFill>
                <a:latin typeface="Calibri" pitchFamily="34" charset="0"/>
              </a:rPr>
              <a:t>Sono considerati “simili”, ai fini della registrazione nel sistema BD/RDM, un gruppo di dispositivi che condividono le stesse informazioni ad eccezione di: codice attribuito dal fabbricante (identificativo catalogo), nome commerciale e modello, misura (ove applicabile), etichetta; per i DM simili sono da tempo disponibili funzioni per la semplificazione della registrazione (si vedano le funzioni Inserimento DM simili e Modifica DM simili riportate nel Manuale utente – Profilo fabbricante DM). </a:t>
            </a: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i="1" dirty="0" smtClean="0">
                <a:solidFill>
                  <a:srgbClr val="002060"/>
                </a:solidFill>
                <a:latin typeface="Calibri" pitchFamily="34" charset="0"/>
              </a:rPr>
              <a:t>La nuova funzione “</a:t>
            </a:r>
            <a:r>
              <a:rPr lang="it-IT" b="1" i="1" dirty="0" smtClean="0">
                <a:solidFill>
                  <a:srgbClr val="002060"/>
                </a:solidFill>
                <a:latin typeface="Calibri" pitchFamily="34" charset="0"/>
              </a:rPr>
              <a:t>Notifiche multiple</a:t>
            </a:r>
            <a:r>
              <a:rPr lang="it-IT" i="1" dirty="0" smtClean="0">
                <a:solidFill>
                  <a:srgbClr val="002060"/>
                </a:solidFill>
                <a:latin typeface="Calibri" pitchFamily="34" charset="0"/>
              </a:rPr>
              <a:t>” si affianca quindi a quelle già disponibili per agevolare ulteriormente la registrazione di DM simili che si differenziano solo per il codice attribuito dal fabbricante (identificativo catalogo), il nome commerciale e  il modello.</a:t>
            </a:r>
            <a:endParaRPr lang="it-IT" dirty="0">
              <a:solidFill>
                <a:srgbClr val="002F8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Accesso al Sistema RDM (2/2)</a:t>
            </a:r>
            <a:endParaRPr lang="it-IT" i="1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949" t="13407" r="9910" b="71895"/>
          <a:stretch>
            <a:fillRect/>
          </a:stretch>
        </p:blipFill>
        <p:spPr bwMode="auto">
          <a:xfrm>
            <a:off x="0" y="1556792"/>
            <a:ext cx="9906000" cy="9366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00025" y="2636912"/>
            <a:ext cx="9505503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L’utente deve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quindi selezionare la funzionalità “Notifiche multiple DM simili” e la funzione </a:t>
            </a:r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Invio file  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488504" y="2060848"/>
            <a:ext cx="3168650" cy="36036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grpSp>
        <p:nvGrpSpPr>
          <p:cNvPr id="16" name="Gruppo 10"/>
          <p:cNvGrpSpPr>
            <a:grpSpLocks/>
          </p:cNvGrpSpPr>
          <p:nvPr/>
        </p:nvGrpSpPr>
        <p:grpSpPr bwMode="auto">
          <a:xfrm>
            <a:off x="1928664" y="3008780"/>
            <a:ext cx="6985074" cy="3084516"/>
            <a:chOff x="848346" y="3140968"/>
            <a:chExt cx="8136904" cy="2664296"/>
          </a:xfrm>
        </p:grpSpPr>
        <p:pic>
          <p:nvPicPr>
            <p:cNvPr id="17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 b="29329"/>
            <a:stretch>
              <a:fillRect/>
            </a:stretch>
          </p:blipFill>
          <p:spPr bwMode="auto">
            <a:xfrm>
              <a:off x="849313" y="3140968"/>
              <a:ext cx="813593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17"/>
            <p:cNvSpPr/>
            <p:nvPr/>
          </p:nvSpPr>
          <p:spPr bwMode="auto">
            <a:xfrm>
              <a:off x="2861862" y="3949542"/>
              <a:ext cx="5976200" cy="1800911"/>
            </a:xfrm>
            <a:prstGeom prst="rect">
              <a:avLst/>
            </a:prstGeom>
            <a:solidFill>
              <a:schemeClr val="bg1">
                <a:lumMod val="95000"/>
                <a:alpha val="57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77414" b="57402"/>
            <a:stretch>
              <a:fillRect/>
            </a:stretch>
          </p:blipFill>
          <p:spPr bwMode="auto">
            <a:xfrm>
              <a:off x="848346" y="4077072"/>
              <a:ext cx="201622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riangolo isoscele 19"/>
          <p:cNvSpPr/>
          <p:nvPr/>
        </p:nvSpPr>
        <p:spPr bwMode="auto">
          <a:xfrm rot="16200000">
            <a:off x="163513" y="4689475"/>
            <a:ext cx="2736850" cy="2159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 l="44411" t="50110" r="34315" b="28586"/>
          <a:stretch>
            <a:fillRect/>
          </a:stretch>
        </p:blipFill>
        <p:spPr bwMode="auto">
          <a:xfrm>
            <a:off x="57150" y="4365625"/>
            <a:ext cx="134461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tangolo arrotondato 21"/>
          <p:cNvSpPr/>
          <p:nvPr/>
        </p:nvSpPr>
        <p:spPr bwMode="auto">
          <a:xfrm>
            <a:off x="1928664" y="5733256"/>
            <a:ext cx="720080" cy="144016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arrotondato 44"/>
          <p:cNvSpPr/>
          <p:nvPr/>
        </p:nvSpPr>
        <p:spPr bwMode="auto">
          <a:xfrm>
            <a:off x="992188" y="4292600"/>
            <a:ext cx="7561262" cy="18002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 dirty="0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 dirty="0">
                <a:solidFill>
                  <a:schemeClr val="bg1"/>
                </a:solidFill>
              </a:rPr>
              <a:t>Informazioni sull’utilizzo della funzione </a:t>
            </a:r>
            <a:r>
              <a:rPr lang="it-IT" b="1" dirty="0" smtClean="0">
                <a:solidFill>
                  <a:schemeClr val="bg1"/>
                </a:solidFill>
              </a:rPr>
              <a:t>Invio file </a:t>
            </a:r>
            <a:r>
              <a:rPr lang="it-IT" dirty="0" smtClean="0">
                <a:solidFill>
                  <a:schemeClr val="bg1"/>
                </a:solidFill>
              </a:rPr>
              <a:t>(1/2</a:t>
            </a:r>
            <a:r>
              <a:rPr lang="it-IT" dirty="0">
                <a:solidFill>
                  <a:schemeClr val="bg1"/>
                </a:solidFill>
              </a:rPr>
              <a:t>)</a:t>
            </a:r>
            <a:endParaRPr lang="it-IT" i="1" dirty="0">
              <a:solidFill>
                <a:schemeClr val="bg1"/>
              </a:solidFill>
            </a:endParaRPr>
          </a:p>
        </p:txBody>
      </p:sp>
      <p:grpSp>
        <p:nvGrpSpPr>
          <p:cNvPr id="36867" name="Gruppo 13"/>
          <p:cNvGrpSpPr>
            <a:grpSpLocks/>
          </p:cNvGrpSpPr>
          <p:nvPr/>
        </p:nvGrpSpPr>
        <p:grpSpPr bwMode="auto">
          <a:xfrm>
            <a:off x="1497013" y="1196975"/>
            <a:ext cx="6551612" cy="492125"/>
            <a:chOff x="1496616" y="1052736"/>
            <a:chExt cx="6552728" cy="493084"/>
          </a:xfrm>
        </p:grpSpPr>
        <p:sp>
          <p:nvSpPr>
            <p:cNvPr id="15" name="Pentagono 14"/>
            <p:cNvSpPr/>
            <p:nvPr/>
          </p:nvSpPr>
          <p:spPr bwMode="auto">
            <a:xfrm>
              <a:off x="1496616" y="1052736"/>
              <a:ext cx="1675097" cy="485132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Gallone 15"/>
            <p:cNvSpPr/>
            <p:nvPr/>
          </p:nvSpPr>
          <p:spPr bwMode="auto">
            <a:xfrm>
              <a:off x="3028814" y="1052736"/>
              <a:ext cx="2068865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Gallone 16"/>
            <p:cNvSpPr/>
            <p:nvPr/>
          </p:nvSpPr>
          <p:spPr bwMode="auto">
            <a:xfrm>
              <a:off x="4953192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Gallone 17"/>
            <p:cNvSpPr/>
            <p:nvPr/>
          </p:nvSpPr>
          <p:spPr bwMode="auto">
            <a:xfrm>
              <a:off x="6340903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894" name="CasellaDiTesto 18"/>
            <p:cNvSpPr txBox="1">
              <a:spLocks noChangeArrowheads="1"/>
            </p:cNvSpPr>
            <p:nvPr/>
          </p:nvSpPr>
          <p:spPr bwMode="auto">
            <a:xfrm>
              <a:off x="1640632" y="1052736"/>
              <a:ext cx="108012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6895" name="CasellaDiTesto 19"/>
            <p:cNvSpPr txBox="1">
              <a:spLocks noChangeArrowheads="1"/>
            </p:cNvSpPr>
            <p:nvPr/>
          </p:nvSpPr>
          <p:spPr bwMode="auto">
            <a:xfrm>
              <a:off x="3152800" y="1052736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6896" name="CasellaDiTesto 20"/>
            <p:cNvSpPr txBox="1">
              <a:spLocks noChangeArrowheads="1"/>
            </p:cNvSpPr>
            <p:nvPr/>
          </p:nvSpPr>
          <p:spPr bwMode="auto">
            <a:xfrm>
              <a:off x="480898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6897" name="CasellaDiTesto 21"/>
            <p:cNvSpPr txBox="1">
              <a:spLocks noChangeArrowheads="1"/>
            </p:cNvSpPr>
            <p:nvPr/>
          </p:nvSpPr>
          <p:spPr bwMode="auto">
            <a:xfrm>
              <a:off x="624914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868" name="Gruppo 22"/>
          <p:cNvGrpSpPr>
            <a:grpSpLocks/>
          </p:cNvGrpSpPr>
          <p:nvPr/>
        </p:nvGrpSpPr>
        <p:grpSpPr bwMode="auto">
          <a:xfrm>
            <a:off x="3028950" y="1196975"/>
            <a:ext cx="5019675" cy="492125"/>
            <a:chOff x="3080792" y="1279732"/>
            <a:chExt cx="5021136" cy="493084"/>
          </a:xfrm>
        </p:grpSpPr>
        <p:sp>
          <p:nvSpPr>
            <p:cNvPr id="24" name="Gallone 23"/>
            <p:cNvSpPr/>
            <p:nvPr/>
          </p:nvSpPr>
          <p:spPr bwMode="auto">
            <a:xfrm>
              <a:off x="3080792" y="1279732"/>
              <a:ext cx="2069115" cy="485132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Gallone 24"/>
            <p:cNvSpPr/>
            <p:nvPr/>
          </p:nvSpPr>
          <p:spPr bwMode="auto">
            <a:xfrm>
              <a:off x="5005402" y="1279732"/>
              <a:ext cx="1492684" cy="485132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Gallone 25"/>
            <p:cNvSpPr/>
            <p:nvPr/>
          </p:nvSpPr>
          <p:spPr bwMode="auto">
            <a:xfrm>
              <a:off x="6393281" y="1279732"/>
              <a:ext cx="1492684" cy="485132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4653" y="1279732"/>
              <a:ext cx="1800749" cy="4930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</a:rPr>
                <a:t>Visualizza dati/Errori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860898" y="1351309"/>
              <a:ext cx="1800749" cy="2926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</a:rPr>
                <a:t>Conferma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301179" y="1351309"/>
              <a:ext cx="1800749" cy="2926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</a:rPr>
                <a:t>Esito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endParaRP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200025" y="1905000"/>
            <a:ext cx="9505950" cy="2211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Al momento dell’accesso alla fase “Caricare il File” il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sistema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richiede alcune informazioni relative ai dati caratteristici del DM simili.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La prima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richiesta, di tipo informativo, 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è relativa al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motivo dell’utilizzo della funzione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Si ricorda infatti che la soluzione per le notifiche multiple può essere utilizzata: </a:t>
            </a:r>
          </a:p>
          <a:p>
            <a:pPr marL="268288" algn="just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per il caricamento più veloce dei nuovi DM;</a:t>
            </a:r>
          </a:p>
          <a:p>
            <a:pPr marL="268288" algn="just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per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dettagliare delle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notifiche generiche effettuate in passato.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Freccia a destra 30"/>
          <p:cNvSpPr/>
          <p:nvPr/>
        </p:nvSpPr>
        <p:spPr bwMode="auto">
          <a:xfrm>
            <a:off x="9303184" y="5752680"/>
            <a:ext cx="61836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cxnSp>
        <p:nvCxnSpPr>
          <p:cNvPr id="32" name="Connettore 2 31"/>
          <p:cNvCxnSpPr/>
          <p:nvPr/>
        </p:nvCxnSpPr>
        <p:spPr bwMode="auto">
          <a:xfrm>
            <a:off x="1352550" y="5373688"/>
            <a:ext cx="6624638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Triangolo isoscele 32"/>
          <p:cNvSpPr/>
          <p:nvPr/>
        </p:nvSpPr>
        <p:spPr bwMode="auto">
          <a:xfrm rot="10800000">
            <a:off x="4736977" y="5301206"/>
            <a:ext cx="268616" cy="216025"/>
          </a:xfrm>
          <a:prstGeom prst="triangle">
            <a:avLst/>
          </a:prstGeom>
          <a:solidFill>
            <a:srgbClr val="336699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cxnSp>
        <p:nvCxnSpPr>
          <p:cNvPr id="36877" name="Connettore 2 39"/>
          <p:cNvCxnSpPr>
            <a:cxnSpLocks noChangeShapeType="1"/>
          </p:cNvCxnSpPr>
          <p:nvPr/>
        </p:nvCxnSpPr>
        <p:spPr bwMode="auto">
          <a:xfrm>
            <a:off x="5240338" y="5300663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" name="CasellaDiTesto 40"/>
          <p:cNvSpPr txBox="1"/>
          <p:nvPr/>
        </p:nvSpPr>
        <p:spPr>
          <a:xfrm>
            <a:off x="5168900" y="4724400"/>
            <a:ext cx="2232025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Utilizzo della funzione per il caricamento di nuovi DM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423988" y="4724400"/>
            <a:ext cx="3024187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Utilizzo della funzione per il dettagliare le notifiche </a:t>
            </a:r>
            <a:r>
              <a:rPr lang="it-IT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generiche già </a:t>
            </a:r>
            <a:r>
              <a:rPr lang="it-IT" sz="1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effettuate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6880" name="Connettore 2 42"/>
          <p:cNvCxnSpPr>
            <a:cxnSpLocks noChangeShapeType="1"/>
          </p:cNvCxnSpPr>
          <p:nvPr/>
        </p:nvCxnSpPr>
        <p:spPr bwMode="auto">
          <a:xfrm flipH="1">
            <a:off x="2289175" y="5300663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6881" name="Picture 6"/>
          <p:cNvPicPr>
            <a:picLocks noChangeAspect="1" noChangeArrowheads="1"/>
          </p:cNvPicPr>
          <p:nvPr/>
        </p:nvPicPr>
        <p:blipFill>
          <a:blip r:embed="rId3" cstate="print"/>
          <a:srcRect l="44411" t="50110" r="34315" b="28586"/>
          <a:stretch>
            <a:fillRect/>
          </a:stretch>
        </p:blipFill>
        <p:spPr bwMode="auto">
          <a:xfrm>
            <a:off x="4521200" y="4724400"/>
            <a:ext cx="6889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e 45"/>
          <p:cNvSpPr>
            <a:spLocks noChangeAspect="1"/>
          </p:cNvSpPr>
          <p:nvPr/>
        </p:nvSpPr>
        <p:spPr>
          <a:xfrm>
            <a:off x="350328" y="3146808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47" name="Ovale 46"/>
          <p:cNvSpPr>
            <a:spLocks noChangeAspect="1"/>
          </p:cNvSpPr>
          <p:nvPr/>
        </p:nvSpPr>
        <p:spPr>
          <a:xfrm>
            <a:off x="344488" y="3578856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ttangolo arrotondato 21"/>
          <p:cNvSpPr>
            <a:spLocks noChangeArrowheads="1"/>
          </p:cNvSpPr>
          <p:nvPr/>
        </p:nvSpPr>
        <p:spPr bwMode="auto">
          <a:xfrm>
            <a:off x="4232275" y="2320925"/>
            <a:ext cx="5473700" cy="7477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7890" name="Rettangolo arrotondato 20"/>
          <p:cNvSpPr>
            <a:spLocks noChangeArrowheads="1"/>
          </p:cNvSpPr>
          <p:nvPr/>
        </p:nvSpPr>
        <p:spPr bwMode="auto">
          <a:xfrm>
            <a:off x="200025" y="2320925"/>
            <a:ext cx="3673475" cy="7477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789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Informazioni sull’utilizzo della funzione (2/2)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150" y="1924050"/>
            <a:ext cx="9504363" cy="865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 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9937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Fumetto 3 16"/>
          <p:cNvSpPr/>
          <p:nvPr/>
        </p:nvSpPr>
        <p:spPr bwMode="auto">
          <a:xfrm>
            <a:off x="1424608" y="836712"/>
            <a:ext cx="7488832" cy="1440160"/>
          </a:xfrm>
          <a:prstGeom prst="wedgeEllipseCallout">
            <a:avLst>
              <a:gd name="adj1" fmla="val -65591"/>
              <a:gd name="adj2" fmla="val 23585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/>
          </a:p>
        </p:txBody>
      </p:sp>
      <p:sp>
        <p:nvSpPr>
          <p:cNvPr id="10" name="CasellaDiTesto 9"/>
          <p:cNvSpPr txBox="1"/>
          <p:nvPr/>
        </p:nvSpPr>
        <p:spPr>
          <a:xfrm>
            <a:off x="1928664" y="1124744"/>
            <a:ext cx="6480720" cy="123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E’ importante distinguere l’uso della funzione nel caso di dettaglio di notifiche generiche: infatti,  questa indicazione consente al sistema di gestire correttamente il legame tra la notifica generica e le notifiche di dettaglio e darne evidenza agli operatori del SSN!</a:t>
            </a:r>
            <a:endParaRPr lang="it-IT" sz="1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-15875" y="2089150"/>
            <a:ext cx="4032250" cy="835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93775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Per notificare più velocemente  nuovi dispositivi medici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232275" y="2119313"/>
            <a:ext cx="5457825" cy="109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93775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Per fornire maggior dettaglio dei codici di prodotto già notificati nel Sistema BD/RDM e riferibili a notifiche generiche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37349" t="44235" r="26205" b="31636"/>
          <a:stretch>
            <a:fillRect/>
          </a:stretch>
        </p:blipFill>
        <p:spPr bwMode="auto">
          <a:xfrm>
            <a:off x="1630363" y="4221163"/>
            <a:ext cx="5986462" cy="1954212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grpSp>
        <p:nvGrpSpPr>
          <p:cNvPr id="29" name="Group 22"/>
          <p:cNvGrpSpPr/>
          <p:nvPr/>
        </p:nvGrpSpPr>
        <p:grpSpPr bwMode="gray">
          <a:xfrm rot="10800000">
            <a:off x="1856656" y="3140968"/>
            <a:ext cx="432048" cy="360040"/>
            <a:chOff x="4304928" y="1123950"/>
            <a:chExt cx="628650" cy="1050131"/>
          </a:xfrm>
          <a:solidFill>
            <a:srgbClr val="FFCC99"/>
          </a:solidFill>
        </p:grpSpPr>
        <p:sp>
          <p:nvSpPr>
            <p:cNvPr id="30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2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3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37901" name="CasellaDiTesto 33"/>
          <p:cNvSpPr txBox="1">
            <a:spLocks noChangeArrowheads="1"/>
          </p:cNvSpPr>
          <p:nvPr/>
        </p:nvSpPr>
        <p:spPr bwMode="auto">
          <a:xfrm>
            <a:off x="-303213" y="3598863"/>
            <a:ext cx="4032251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3775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>
                <a:solidFill>
                  <a:srgbClr val="990033"/>
                </a:solidFill>
                <a:latin typeface="Calibri" pitchFamily="34" charset="0"/>
              </a:rPr>
              <a:t>Clicca su “Notificare nuovi DM simili”</a:t>
            </a:r>
            <a:endParaRPr lang="en-US" sz="1400" b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7902" name="CasellaDiTesto 34"/>
          <p:cNvSpPr txBox="1">
            <a:spLocks noChangeArrowheads="1"/>
          </p:cNvSpPr>
          <p:nvPr/>
        </p:nvSpPr>
        <p:spPr bwMode="auto">
          <a:xfrm>
            <a:off x="5024438" y="3598863"/>
            <a:ext cx="40322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3775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>
                <a:solidFill>
                  <a:srgbClr val="990033"/>
                </a:solidFill>
                <a:latin typeface="Calibri" pitchFamily="34" charset="0"/>
              </a:rPr>
              <a:t>Clicca su “Aggiornare precedenti notifiche generiche”</a:t>
            </a:r>
            <a:endParaRPr lang="en-US" sz="1400" b="1">
              <a:solidFill>
                <a:srgbClr val="990033"/>
              </a:solidFill>
              <a:latin typeface="Calibri" pitchFamily="34" charset="0"/>
            </a:endParaRPr>
          </a:p>
        </p:txBody>
      </p:sp>
      <p:grpSp>
        <p:nvGrpSpPr>
          <p:cNvPr id="36" name="Group 22"/>
          <p:cNvGrpSpPr/>
          <p:nvPr/>
        </p:nvGrpSpPr>
        <p:grpSpPr bwMode="gray">
          <a:xfrm rot="10800000">
            <a:off x="7329264" y="3140968"/>
            <a:ext cx="432048" cy="360040"/>
            <a:chOff x="4304928" y="1123950"/>
            <a:chExt cx="628650" cy="1050131"/>
          </a:xfrm>
          <a:solidFill>
            <a:srgbClr val="CCFF99"/>
          </a:solidFill>
        </p:grpSpPr>
        <p:sp>
          <p:nvSpPr>
            <p:cNvPr id="37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8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9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0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41" name="Rettangolo arrotondato 40"/>
          <p:cNvSpPr/>
          <p:nvPr/>
        </p:nvSpPr>
        <p:spPr bwMode="auto">
          <a:xfrm>
            <a:off x="2865438" y="4508500"/>
            <a:ext cx="3959225" cy="43338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arrotondato 46"/>
          <p:cNvSpPr/>
          <p:nvPr/>
        </p:nvSpPr>
        <p:spPr bwMode="auto">
          <a:xfrm>
            <a:off x="415925" y="5229200"/>
            <a:ext cx="8858250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278" t="44235" r="31703" b="31636"/>
          <a:stretch>
            <a:fillRect/>
          </a:stretch>
        </p:blipFill>
        <p:spPr bwMode="auto">
          <a:xfrm>
            <a:off x="4448175" y="2132856"/>
            <a:ext cx="5329238" cy="2068513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Caricare il file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7329488" y="3213100"/>
            <a:ext cx="863600" cy="28733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0" name="Rettangolo arrotondato 19"/>
          <p:cNvSpPr/>
          <p:nvPr/>
        </p:nvSpPr>
        <p:spPr bwMode="auto">
          <a:xfrm>
            <a:off x="7185025" y="3500438"/>
            <a:ext cx="1944688" cy="2159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360363" y="2204864"/>
            <a:ext cx="3944565" cy="60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il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formato del file che si intende caricare (CSV o XML)</a:t>
            </a:r>
          </a:p>
        </p:txBody>
      </p:sp>
      <p:grpSp>
        <p:nvGrpSpPr>
          <p:cNvPr id="38919" name="Gruppo 42"/>
          <p:cNvGrpSpPr>
            <a:grpSpLocks/>
          </p:cNvGrpSpPr>
          <p:nvPr/>
        </p:nvGrpSpPr>
        <p:grpSpPr bwMode="auto">
          <a:xfrm>
            <a:off x="1497013" y="1196975"/>
            <a:ext cx="6551612" cy="492125"/>
            <a:chOff x="1496616" y="1052736"/>
            <a:chExt cx="6552728" cy="493084"/>
          </a:xfrm>
        </p:grpSpPr>
        <p:sp>
          <p:nvSpPr>
            <p:cNvPr id="29" name="Pentagono 28"/>
            <p:cNvSpPr/>
            <p:nvPr/>
          </p:nvSpPr>
          <p:spPr bwMode="auto">
            <a:xfrm>
              <a:off x="1496616" y="1052736"/>
              <a:ext cx="1675097" cy="485132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Gallone 29"/>
            <p:cNvSpPr/>
            <p:nvPr/>
          </p:nvSpPr>
          <p:spPr bwMode="auto">
            <a:xfrm>
              <a:off x="3028814" y="1052736"/>
              <a:ext cx="2068865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Gallone 30"/>
            <p:cNvSpPr/>
            <p:nvPr/>
          </p:nvSpPr>
          <p:spPr bwMode="auto">
            <a:xfrm>
              <a:off x="4953192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Gallone 31"/>
            <p:cNvSpPr/>
            <p:nvPr/>
          </p:nvSpPr>
          <p:spPr bwMode="auto">
            <a:xfrm>
              <a:off x="6340903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940" name="CasellaDiTesto 32"/>
            <p:cNvSpPr txBox="1">
              <a:spLocks noChangeArrowheads="1"/>
            </p:cNvSpPr>
            <p:nvPr/>
          </p:nvSpPr>
          <p:spPr bwMode="auto">
            <a:xfrm>
              <a:off x="1640632" y="1052736"/>
              <a:ext cx="108012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8941" name="CasellaDiTesto 33"/>
            <p:cNvSpPr txBox="1">
              <a:spLocks noChangeArrowheads="1"/>
            </p:cNvSpPr>
            <p:nvPr/>
          </p:nvSpPr>
          <p:spPr bwMode="auto">
            <a:xfrm>
              <a:off x="3152800" y="1052736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8942" name="CasellaDiTesto 34"/>
            <p:cNvSpPr txBox="1">
              <a:spLocks noChangeArrowheads="1"/>
            </p:cNvSpPr>
            <p:nvPr/>
          </p:nvSpPr>
          <p:spPr bwMode="auto">
            <a:xfrm>
              <a:off x="480898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8943" name="CasellaDiTesto 35"/>
            <p:cNvSpPr txBox="1">
              <a:spLocks noChangeArrowheads="1"/>
            </p:cNvSpPr>
            <p:nvPr/>
          </p:nvSpPr>
          <p:spPr bwMode="auto">
            <a:xfrm>
              <a:off x="624914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920" name="Gruppo 43"/>
          <p:cNvGrpSpPr>
            <a:grpSpLocks/>
          </p:cNvGrpSpPr>
          <p:nvPr/>
        </p:nvGrpSpPr>
        <p:grpSpPr bwMode="auto">
          <a:xfrm>
            <a:off x="3028950" y="1196975"/>
            <a:ext cx="5019675" cy="492125"/>
            <a:chOff x="3080792" y="1279732"/>
            <a:chExt cx="5021136" cy="493084"/>
          </a:xfrm>
        </p:grpSpPr>
        <p:sp>
          <p:nvSpPr>
            <p:cNvPr id="37" name="Gallone 36"/>
            <p:cNvSpPr/>
            <p:nvPr/>
          </p:nvSpPr>
          <p:spPr bwMode="auto">
            <a:xfrm>
              <a:off x="3080792" y="1279732"/>
              <a:ext cx="2069115" cy="485132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Gallone 37"/>
            <p:cNvSpPr/>
            <p:nvPr/>
          </p:nvSpPr>
          <p:spPr bwMode="auto">
            <a:xfrm>
              <a:off x="5005402" y="1279732"/>
              <a:ext cx="1492684" cy="485132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Gallone 38"/>
            <p:cNvSpPr/>
            <p:nvPr/>
          </p:nvSpPr>
          <p:spPr bwMode="auto">
            <a:xfrm>
              <a:off x="6393281" y="1279732"/>
              <a:ext cx="1492684" cy="485132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3204653" y="1279732"/>
              <a:ext cx="1800749" cy="4930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</a:rPr>
                <a:t>Visualizza dati/Errori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4860898" y="1351309"/>
              <a:ext cx="1800749" cy="2926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</a:rPr>
                <a:t>Conferma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6301179" y="1351309"/>
              <a:ext cx="1800749" cy="29266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</a:rPr>
                <a:t>Esito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endParaRP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344488" y="2858914"/>
            <a:ext cx="3744416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il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percorso sul proprio PC dove è presente il file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da caricare</a:t>
            </a:r>
            <a:endParaRPr lang="it-IT" dirty="0">
              <a:solidFill>
                <a:srgbClr val="16165D"/>
              </a:solidFill>
              <a:latin typeface="Calibri" pitchFamily="34" charset="0"/>
            </a:endParaRPr>
          </a:p>
        </p:txBody>
      </p:sp>
      <p:sp>
        <p:nvSpPr>
          <p:cNvPr id="52" name="Rettangolo arrotondato 51"/>
          <p:cNvSpPr/>
          <p:nvPr/>
        </p:nvSpPr>
        <p:spPr bwMode="auto">
          <a:xfrm>
            <a:off x="7329488" y="3716338"/>
            <a:ext cx="863600" cy="217487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54" name="CasellaDiTesto 53"/>
          <p:cNvSpPr txBox="1"/>
          <p:nvPr/>
        </p:nvSpPr>
        <p:spPr>
          <a:xfrm>
            <a:off x="344488" y="4509120"/>
            <a:ext cx="9289032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Indicare se si desidera iscrivere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 meno i dispositivi presenti nel file al Repertorio, selezionando “si” o “no” nel campo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Iscrivi i codici nel repertorio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88950" y="5241925"/>
            <a:ext cx="8712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Si ricorda che l’iscrizione </a:t>
            </a:r>
            <a:r>
              <a:rPr lang="it-IT" i="1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al </a:t>
            </a:r>
            <a:r>
              <a:rPr lang="it-IT" i="1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Repertorio rende consultabili agli operatori del SSN tutte </a:t>
            </a:r>
            <a:r>
              <a:rPr lang="it-IT" i="1" kern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le informazioni </a:t>
            </a:r>
            <a:r>
              <a:rPr lang="it-IT" i="1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registrate nel sistema BD/RDM relative ai dispositivi medici.  L’iscrizione al Repertorio è gratuita.</a:t>
            </a:r>
            <a:endParaRPr lang="it-IT" i="1" kern="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8925" name="Picture 2" descr="C:\Documenti\00_PERSONALE\Immagini per PPT\AFQM5V5CAK9YOKNCAWZ6U9FCAKM1ZH6CAHETCXECA6LYYDPCAS1X5K6CAO3EFW7CAOSKWJYCAA4139ACAVCAO17CARM8DCSCA3AOPOTCAC04OOPCAAZYTMNCAR0EXXACAC2FUT3CAN1GDIMCAUR19V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6643">
            <a:off x="9099550" y="4911725"/>
            <a:ext cx="403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asellaDiTesto 44"/>
          <p:cNvSpPr txBox="1"/>
          <p:nvPr/>
        </p:nvSpPr>
        <p:spPr>
          <a:xfrm>
            <a:off x="0" y="1772816"/>
            <a:ext cx="9359900" cy="3499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Per proseguire nel caricamento del file vanno inserite queste ulteriori informazioni: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Ovale 42"/>
          <p:cNvSpPr>
            <a:spLocks noChangeAspect="1"/>
          </p:cNvSpPr>
          <p:nvPr/>
        </p:nvSpPr>
        <p:spPr>
          <a:xfrm>
            <a:off x="128464" y="2348954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44" name="Ovale 43"/>
          <p:cNvSpPr>
            <a:spLocks noChangeAspect="1"/>
          </p:cNvSpPr>
          <p:nvPr/>
        </p:nvSpPr>
        <p:spPr>
          <a:xfrm>
            <a:off x="128464" y="2997026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48" name="Ovale 47"/>
          <p:cNvSpPr>
            <a:spLocks noChangeAspect="1"/>
          </p:cNvSpPr>
          <p:nvPr/>
        </p:nvSpPr>
        <p:spPr>
          <a:xfrm>
            <a:off x="128464" y="4658976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0" y="3501008"/>
            <a:ext cx="4448944" cy="86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Inoltre, come ulteriore elemento di semplificazione, è possibile iscrivere nel Repertorio tutti i dispositivi presenti nel  file.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Visualizza dati/Errori (1/5)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8588" y="981075"/>
            <a:ext cx="9361487" cy="603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Concluso il primo passo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“Caricare il file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”,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è possibile passare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al secondo relativo al controllo di eventuali errori nel file :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“Visualizza Dati/Errori”</a:t>
            </a:r>
          </a:p>
        </p:txBody>
      </p:sp>
      <p:grpSp>
        <p:nvGrpSpPr>
          <p:cNvPr id="39939" name="Gruppo 2"/>
          <p:cNvGrpSpPr>
            <a:grpSpLocks/>
          </p:cNvGrpSpPr>
          <p:nvPr/>
        </p:nvGrpSpPr>
        <p:grpSpPr bwMode="auto">
          <a:xfrm>
            <a:off x="1497013" y="1855788"/>
            <a:ext cx="6551612" cy="493712"/>
            <a:chOff x="1496616" y="1052736"/>
            <a:chExt cx="6552728" cy="493084"/>
          </a:xfrm>
        </p:grpSpPr>
        <p:sp>
          <p:nvSpPr>
            <p:cNvPr id="6" name="Pentagono 5"/>
            <p:cNvSpPr/>
            <p:nvPr/>
          </p:nvSpPr>
          <p:spPr bwMode="auto">
            <a:xfrm>
              <a:off x="1496616" y="1052736"/>
              <a:ext cx="1675097" cy="485157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Gallone 6"/>
            <p:cNvSpPr/>
            <p:nvPr/>
          </p:nvSpPr>
          <p:spPr bwMode="auto">
            <a:xfrm>
              <a:off x="3028814" y="1052736"/>
              <a:ext cx="2068865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Gallone 7"/>
            <p:cNvSpPr/>
            <p:nvPr/>
          </p:nvSpPr>
          <p:spPr bwMode="auto">
            <a:xfrm>
              <a:off x="4953192" y="1052736"/>
              <a:ext cx="1492504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Gallone 8"/>
            <p:cNvSpPr/>
            <p:nvPr/>
          </p:nvSpPr>
          <p:spPr bwMode="auto">
            <a:xfrm>
              <a:off x="6340903" y="1052736"/>
              <a:ext cx="1492504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955" name="CasellaDiTesto 9"/>
            <p:cNvSpPr txBox="1">
              <a:spLocks noChangeArrowheads="1"/>
            </p:cNvSpPr>
            <p:nvPr/>
          </p:nvSpPr>
          <p:spPr bwMode="auto">
            <a:xfrm>
              <a:off x="1640632" y="1052736"/>
              <a:ext cx="108012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9956" name="CasellaDiTesto 10"/>
            <p:cNvSpPr txBox="1">
              <a:spLocks noChangeArrowheads="1"/>
            </p:cNvSpPr>
            <p:nvPr/>
          </p:nvSpPr>
          <p:spPr bwMode="auto">
            <a:xfrm>
              <a:off x="3152800" y="1052736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9957" name="CasellaDiTesto 11"/>
            <p:cNvSpPr txBox="1">
              <a:spLocks noChangeArrowheads="1"/>
            </p:cNvSpPr>
            <p:nvPr/>
          </p:nvSpPr>
          <p:spPr bwMode="auto">
            <a:xfrm>
              <a:off x="480898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9958" name="CasellaDiTesto 12"/>
            <p:cNvSpPr txBox="1">
              <a:spLocks noChangeArrowheads="1"/>
            </p:cNvSpPr>
            <p:nvPr/>
          </p:nvSpPr>
          <p:spPr bwMode="auto">
            <a:xfrm>
              <a:off x="624914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o 11"/>
          <p:cNvGrpSpPr/>
          <p:nvPr/>
        </p:nvGrpSpPr>
        <p:grpSpPr>
          <a:xfrm>
            <a:off x="1496616" y="1855796"/>
            <a:ext cx="6552728" cy="493084"/>
            <a:chOff x="1496616" y="1052736"/>
            <a:chExt cx="6552728" cy="4930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5" name="Pentagono 14"/>
            <p:cNvSpPr/>
            <p:nvPr/>
          </p:nvSpPr>
          <p:spPr bwMode="auto">
            <a:xfrm>
              <a:off x="1496616" y="1052736"/>
              <a:ext cx="1675608" cy="484632"/>
            </a:xfrm>
            <a:prstGeom prst="homePlat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Gallone 15"/>
            <p:cNvSpPr/>
            <p:nvPr/>
          </p:nvSpPr>
          <p:spPr bwMode="auto">
            <a:xfrm>
              <a:off x="4953000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Gallone 16"/>
            <p:cNvSpPr/>
            <p:nvPr/>
          </p:nvSpPr>
          <p:spPr bwMode="auto">
            <a:xfrm>
              <a:off x="6340576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568624" y="1120067"/>
              <a:ext cx="1368152" cy="292709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Caricare il file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152800" y="1052736"/>
              <a:ext cx="1800200" cy="4930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Visualizza dati/Errori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80898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Conferma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24914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Esito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39941" name="Gruppo 21"/>
          <p:cNvGrpSpPr>
            <a:grpSpLocks/>
          </p:cNvGrpSpPr>
          <p:nvPr/>
        </p:nvGrpSpPr>
        <p:grpSpPr bwMode="auto">
          <a:xfrm>
            <a:off x="4232275" y="2420938"/>
            <a:ext cx="5400675" cy="2016125"/>
            <a:chOff x="184920" y="3445614"/>
            <a:chExt cx="9448600" cy="2647682"/>
          </a:xfrm>
        </p:grpSpPr>
        <p:grpSp>
          <p:nvGrpSpPr>
            <p:cNvPr id="39947" name="Group 29"/>
            <p:cNvGrpSpPr>
              <a:grpSpLocks/>
            </p:cNvGrpSpPr>
            <p:nvPr/>
          </p:nvGrpSpPr>
          <p:grpSpPr bwMode="auto">
            <a:xfrm>
              <a:off x="184920" y="3445614"/>
              <a:ext cx="9448600" cy="2647682"/>
              <a:chOff x="1351" y="2179"/>
              <a:chExt cx="3357" cy="2557"/>
            </a:xfrm>
          </p:grpSpPr>
          <p:pic>
            <p:nvPicPr>
              <p:cNvPr id="39949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2185"/>
              <a:stretch>
                <a:fillRect/>
              </a:stretch>
            </p:blipFill>
            <p:spPr bwMode="auto">
              <a:xfrm>
                <a:off x="1351" y="2179"/>
                <a:ext cx="3357" cy="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50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-854"/>
              <a:stretch>
                <a:fillRect/>
              </a:stretch>
            </p:blipFill>
            <p:spPr bwMode="auto">
              <a:xfrm>
                <a:off x="1351" y="2816"/>
                <a:ext cx="3357" cy="1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ttangolo arrotondato 23"/>
            <p:cNvSpPr/>
            <p:nvPr/>
          </p:nvSpPr>
          <p:spPr bwMode="auto">
            <a:xfrm>
              <a:off x="848711" y="5013375"/>
              <a:ext cx="4104947" cy="14385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 l="25892" t="22266" r="25960" b="11782"/>
          <a:stretch>
            <a:fillRect/>
          </a:stretch>
        </p:blipFill>
        <p:spPr bwMode="auto">
          <a:xfrm>
            <a:off x="6105525" y="4508500"/>
            <a:ext cx="2592388" cy="1728788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8" name="CasellaDiTesto 27"/>
          <p:cNvSpPr txBox="1"/>
          <p:nvPr/>
        </p:nvSpPr>
        <p:spPr>
          <a:xfrm>
            <a:off x="200025" y="2781301"/>
            <a:ext cx="3673475" cy="318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In assenza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di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errori,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il sistema presenta  l’elenco dei dati da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caricare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. E’ possibile verificare direttamente la corretta corrispondenza di ciascun codice prodotto al dispositivo di riferimento.</a:t>
            </a: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</p:txBody>
      </p:sp>
      <p:grpSp>
        <p:nvGrpSpPr>
          <p:cNvPr id="29" name="Group 22"/>
          <p:cNvGrpSpPr/>
          <p:nvPr/>
        </p:nvGrpSpPr>
        <p:grpSpPr bwMode="gray">
          <a:xfrm rot="3654167">
            <a:off x="4279247" y="4461387"/>
            <a:ext cx="432048" cy="360040"/>
            <a:chOff x="4304928" y="1123950"/>
            <a:chExt cx="628650" cy="1050131"/>
          </a:xfrm>
          <a:solidFill>
            <a:srgbClr val="CCFF99"/>
          </a:solidFill>
        </p:grpSpPr>
        <p:sp>
          <p:nvSpPr>
            <p:cNvPr id="30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1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2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3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4" name="Group 22"/>
          <p:cNvGrpSpPr/>
          <p:nvPr/>
        </p:nvGrpSpPr>
        <p:grpSpPr bwMode="gray">
          <a:xfrm rot="5400000">
            <a:off x="4412940" y="5121188"/>
            <a:ext cx="432048" cy="360040"/>
            <a:chOff x="4304928" y="1123950"/>
            <a:chExt cx="628650" cy="1050131"/>
          </a:xfrm>
          <a:solidFill>
            <a:srgbClr val="CCFF99"/>
          </a:solidFill>
        </p:grpSpPr>
        <p:sp>
          <p:nvSpPr>
            <p:cNvPr id="35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6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8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pic>
        <p:nvPicPr>
          <p:cNvPr id="39946" name="Picture 6"/>
          <p:cNvPicPr>
            <a:picLocks noChangeAspect="1" noChangeArrowheads="1"/>
          </p:cNvPicPr>
          <p:nvPr/>
        </p:nvPicPr>
        <p:blipFill>
          <a:blip r:embed="rId6" cstate="print"/>
          <a:srcRect l="44411" t="50110" r="34315" b="28586"/>
          <a:stretch>
            <a:fillRect/>
          </a:stretch>
        </p:blipFill>
        <p:spPr bwMode="auto">
          <a:xfrm>
            <a:off x="2504728" y="4653136"/>
            <a:ext cx="13462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 dirty="0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 dirty="0">
                <a:solidFill>
                  <a:schemeClr val="bg1"/>
                </a:solidFill>
              </a:rPr>
              <a:t>Visualizza dati/Errori (2/5)</a:t>
            </a:r>
            <a:endParaRPr lang="it-IT" i="1" dirty="0">
              <a:solidFill>
                <a:schemeClr val="bg1"/>
              </a:solidFill>
            </a:endParaRPr>
          </a:p>
        </p:txBody>
      </p:sp>
      <p:grpSp>
        <p:nvGrpSpPr>
          <p:cNvPr id="41986" name="Gruppo 3"/>
          <p:cNvGrpSpPr>
            <a:grpSpLocks/>
          </p:cNvGrpSpPr>
          <p:nvPr/>
        </p:nvGrpSpPr>
        <p:grpSpPr bwMode="auto">
          <a:xfrm>
            <a:off x="1497013" y="981075"/>
            <a:ext cx="6551612" cy="492125"/>
            <a:chOff x="1496616" y="1052736"/>
            <a:chExt cx="6552728" cy="493084"/>
          </a:xfrm>
        </p:grpSpPr>
        <p:sp>
          <p:nvSpPr>
            <p:cNvPr id="5" name="Pentagono 4"/>
            <p:cNvSpPr/>
            <p:nvPr/>
          </p:nvSpPr>
          <p:spPr bwMode="auto">
            <a:xfrm>
              <a:off x="1496616" y="1052736"/>
              <a:ext cx="1675097" cy="485132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Gallone 5"/>
            <p:cNvSpPr/>
            <p:nvPr/>
          </p:nvSpPr>
          <p:spPr bwMode="auto">
            <a:xfrm>
              <a:off x="3028814" y="1052736"/>
              <a:ext cx="2068865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Gallone 6"/>
            <p:cNvSpPr/>
            <p:nvPr/>
          </p:nvSpPr>
          <p:spPr bwMode="auto">
            <a:xfrm>
              <a:off x="4953192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Gallone 7"/>
            <p:cNvSpPr/>
            <p:nvPr/>
          </p:nvSpPr>
          <p:spPr bwMode="auto">
            <a:xfrm>
              <a:off x="6340903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003" name="CasellaDiTesto 8"/>
            <p:cNvSpPr txBox="1">
              <a:spLocks noChangeArrowheads="1"/>
            </p:cNvSpPr>
            <p:nvPr/>
          </p:nvSpPr>
          <p:spPr bwMode="auto">
            <a:xfrm>
              <a:off x="1640632" y="1052736"/>
              <a:ext cx="108012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2004" name="CasellaDiTesto 9"/>
            <p:cNvSpPr txBox="1">
              <a:spLocks noChangeArrowheads="1"/>
            </p:cNvSpPr>
            <p:nvPr/>
          </p:nvSpPr>
          <p:spPr bwMode="auto">
            <a:xfrm>
              <a:off x="3152800" y="1052736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2005" name="CasellaDiTesto 10"/>
            <p:cNvSpPr txBox="1">
              <a:spLocks noChangeArrowheads="1"/>
            </p:cNvSpPr>
            <p:nvPr/>
          </p:nvSpPr>
          <p:spPr bwMode="auto">
            <a:xfrm>
              <a:off x="480898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2006" name="CasellaDiTesto 11"/>
            <p:cNvSpPr txBox="1">
              <a:spLocks noChangeArrowheads="1"/>
            </p:cNvSpPr>
            <p:nvPr/>
          </p:nvSpPr>
          <p:spPr bwMode="auto">
            <a:xfrm>
              <a:off x="624914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1496616" y="980728"/>
            <a:ext cx="6552728" cy="493084"/>
            <a:chOff x="1496616" y="1052736"/>
            <a:chExt cx="6552728" cy="4930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1" name="Pentagono 20"/>
            <p:cNvSpPr/>
            <p:nvPr/>
          </p:nvSpPr>
          <p:spPr bwMode="auto">
            <a:xfrm>
              <a:off x="1496616" y="1052736"/>
              <a:ext cx="1675608" cy="484632"/>
            </a:xfrm>
            <a:prstGeom prst="homePlat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Gallone 22"/>
            <p:cNvSpPr/>
            <p:nvPr/>
          </p:nvSpPr>
          <p:spPr bwMode="auto">
            <a:xfrm>
              <a:off x="4953000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Gallone 23"/>
            <p:cNvSpPr/>
            <p:nvPr/>
          </p:nvSpPr>
          <p:spPr bwMode="auto">
            <a:xfrm>
              <a:off x="6340576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568624" y="1120067"/>
              <a:ext cx="1368152" cy="292709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Caricare il file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3152800" y="1052736"/>
              <a:ext cx="1800200" cy="4930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Visualizza dati/Errori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480898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Conferma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24914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Esito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41988" name="Gruppo 47"/>
          <p:cNvGrpSpPr>
            <a:grpSpLocks/>
          </p:cNvGrpSpPr>
          <p:nvPr/>
        </p:nvGrpSpPr>
        <p:grpSpPr bwMode="auto">
          <a:xfrm>
            <a:off x="0" y="1670054"/>
            <a:ext cx="9705528" cy="893834"/>
            <a:chOff x="-600" y="1669269"/>
            <a:chExt cx="9706606" cy="895521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-600" y="1669269"/>
              <a:ext cx="9706606" cy="8955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Se il file caricato contiene più gruppi di </a:t>
              </a:r>
              <a:r>
                <a:rPr lang="it-IT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dispositivi 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simili, ai fini della verifica </a:t>
              </a:r>
              <a:r>
                <a:rPr lang="it-IT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della corretta corrispondenza dei dati 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di </a:t>
              </a:r>
              <a:r>
                <a:rPr lang="it-IT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dettaglio al rispettivo dispositivo di riferimento, selezionare 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il dispositivo di riferimento </a:t>
              </a:r>
              <a:r>
                <a:rPr lang="it-IT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ed utilizzare i tasti                e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grpSp>
          <p:nvGrpSpPr>
            <p:cNvPr id="41993" name="Gruppo 35"/>
            <p:cNvGrpSpPr>
              <a:grpSpLocks/>
            </p:cNvGrpSpPr>
            <p:nvPr/>
          </p:nvGrpSpPr>
          <p:grpSpPr bwMode="auto">
            <a:xfrm>
              <a:off x="3224244" y="2277358"/>
              <a:ext cx="360402" cy="216308"/>
              <a:chOff x="3224244" y="2301530"/>
              <a:chExt cx="360402" cy="288412"/>
            </a:xfrm>
          </p:grpSpPr>
          <p:sp>
            <p:nvSpPr>
              <p:cNvPr id="34" name="Rettangolo arrotondato 33"/>
              <p:cNvSpPr/>
              <p:nvPr/>
            </p:nvSpPr>
            <p:spPr bwMode="auto">
              <a:xfrm>
                <a:off x="3224244" y="2301530"/>
                <a:ext cx="360402" cy="288412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41998" name="Triangolo isoscele 34"/>
              <p:cNvSpPr>
                <a:spLocks noChangeArrowheads="1"/>
              </p:cNvSpPr>
              <p:nvPr/>
            </p:nvSpPr>
            <p:spPr bwMode="auto">
              <a:xfrm rot="16200000">
                <a:off x="3278243" y="2379386"/>
                <a:ext cx="144018" cy="18000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grpSp>
          <p:nvGrpSpPr>
            <p:cNvPr id="41994" name="Gruppo 36"/>
            <p:cNvGrpSpPr>
              <a:grpSpLocks/>
            </p:cNvGrpSpPr>
            <p:nvPr/>
          </p:nvGrpSpPr>
          <p:grpSpPr bwMode="auto">
            <a:xfrm>
              <a:off x="3872710" y="2277231"/>
              <a:ext cx="360402" cy="216307"/>
              <a:chOff x="3224638" y="2301347"/>
              <a:chExt cx="360402" cy="288409"/>
            </a:xfrm>
          </p:grpSpPr>
          <p:sp>
            <p:nvSpPr>
              <p:cNvPr id="38" name="Rettangolo arrotondato 37"/>
              <p:cNvSpPr/>
              <p:nvPr/>
            </p:nvSpPr>
            <p:spPr bwMode="auto">
              <a:xfrm>
                <a:off x="3224638" y="2301347"/>
                <a:ext cx="360402" cy="288409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41996" name="Triangolo isoscele 38"/>
              <p:cNvSpPr>
                <a:spLocks noChangeArrowheads="1"/>
              </p:cNvSpPr>
              <p:nvPr/>
            </p:nvSpPr>
            <p:spPr bwMode="auto">
              <a:xfrm rot="5400000">
                <a:off x="3314929" y="2379539"/>
                <a:ext cx="144016" cy="18000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</p:grpSp>
      <p:sp>
        <p:nvSpPr>
          <p:cNvPr id="49" name="CasellaDiTesto 48"/>
          <p:cNvSpPr txBox="1"/>
          <p:nvPr/>
        </p:nvSpPr>
        <p:spPr>
          <a:xfrm>
            <a:off x="200025" y="2852738"/>
            <a:ext cx="2232025" cy="32125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Il simbolo (*)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accanto al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codice fabbricante indica che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il dispositivo 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di riferimento già appartiene ad un gruppo di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dispositivi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simili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In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tal caso i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dispositivi presenti nel file saranno a loro volta associati al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gruppo già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esistente.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 cstate="print"/>
          <a:srcRect l="4709"/>
          <a:stretch>
            <a:fillRect/>
          </a:stretch>
        </p:blipFill>
        <p:spPr bwMode="auto">
          <a:xfrm>
            <a:off x="2720975" y="2852738"/>
            <a:ext cx="6985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ttangolo arrotondato 39"/>
          <p:cNvSpPr/>
          <p:nvPr/>
        </p:nvSpPr>
        <p:spPr bwMode="auto">
          <a:xfrm>
            <a:off x="7040563" y="2852738"/>
            <a:ext cx="2233612" cy="2159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2864768" y="55892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E’ quindi sempre possibile associare ulteriori dispositivi a gruppi di dispositivi simili già registrati.</a:t>
            </a:r>
          </a:p>
        </p:txBody>
      </p:sp>
      <p:sp>
        <p:nvSpPr>
          <p:cNvPr id="35" name="Freccia a destra 34"/>
          <p:cNvSpPr/>
          <p:nvPr/>
        </p:nvSpPr>
        <p:spPr bwMode="auto">
          <a:xfrm>
            <a:off x="2000672" y="6021288"/>
            <a:ext cx="792088" cy="144016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6" name="Rettangolo 35"/>
          <p:cNvSpPr/>
          <p:nvPr/>
        </p:nvSpPr>
        <p:spPr bwMode="auto">
          <a:xfrm>
            <a:off x="128464" y="2852936"/>
            <a:ext cx="2520280" cy="3096344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Visualizza dati/Errori (3/5)</a:t>
            </a:r>
            <a:endParaRPr lang="it-IT" i="1">
              <a:solidFill>
                <a:schemeClr val="bg1"/>
              </a:solidFill>
            </a:endParaRPr>
          </a:p>
        </p:txBody>
      </p:sp>
      <p:grpSp>
        <p:nvGrpSpPr>
          <p:cNvPr id="44034" name="Gruppo 22"/>
          <p:cNvGrpSpPr>
            <a:grpSpLocks/>
          </p:cNvGrpSpPr>
          <p:nvPr/>
        </p:nvGrpSpPr>
        <p:grpSpPr bwMode="auto">
          <a:xfrm>
            <a:off x="71438" y="904875"/>
            <a:ext cx="9361487" cy="2439642"/>
            <a:chOff x="200472" y="784300"/>
            <a:chExt cx="9361040" cy="2129413"/>
          </a:xfrm>
        </p:grpSpPr>
        <p:sp>
          <p:nvSpPr>
            <p:cNvPr id="44043" name="CasellaDiTesto 7"/>
            <p:cNvSpPr txBox="1">
              <a:spLocks noChangeArrowheads="1"/>
            </p:cNvSpPr>
            <p:nvPr/>
          </p:nvSpPr>
          <p:spPr bwMode="auto">
            <a:xfrm>
              <a:off x="200472" y="784300"/>
              <a:ext cx="9361040" cy="212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dirty="0">
                  <a:solidFill>
                    <a:srgbClr val="16165D"/>
                  </a:solidFill>
                  <a:latin typeface="Calibri" pitchFamily="34" charset="0"/>
                </a:rPr>
                <a:t>Le seguenti eventuali segnalazioni consentono comunque di proseguire nel caricamento del file:</a:t>
              </a:r>
            </a:p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dirty="0">
                <a:solidFill>
                  <a:srgbClr val="16165D"/>
                </a:solidFill>
                <a:latin typeface="Calibri" pitchFamily="34" charset="0"/>
              </a:endParaRPr>
            </a:p>
            <a:p>
              <a:pPr marL="450850"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b="1" u="sng" dirty="0">
                  <a:solidFill>
                    <a:srgbClr val="16165D"/>
                  </a:solidFill>
                  <a:latin typeface="Calibri" pitchFamily="34" charset="0"/>
                </a:rPr>
                <a:t>DM già in BD/RDM avente </a:t>
              </a:r>
              <a:r>
                <a:rPr lang="it-IT" b="1" i="1" u="sng" dirty="0">
                  <a:solidFill>
                    <a:srgbClr val="16165D"/>
                  </a:solidFill>
                  <a:latin typeface="Calibri" pitchFamily="34" charset="0"/>
                </a:rPr>
                <a:t>codice fabbricante e descrizione identici</a:t>
              </a:r>
              <a:r>
                <a:rPr lang="it-IT" b="1" u="sng" dirty="0">
                  <a:solidFill>
                    <a:srgbClr val="16165D"/>
                  </a:solidFill>
                  <a:latin typeface="Calibri" pitchFamily="34" charset="0"/>
                </a:rPr>
                <a:t> a quelli presenti nel file inserito</a:t>
              </a:r>
              <a:r>
                <a:rPr lang="it-IT" dirty="0">
                  <a:solidFill>
                    <a:srgbClr val="16165D"/>
                  </a:solidFill>
                  <a:latin typeface="Calibri" pitchFamily="34" charset="0"/>
                </a:rPr>
                <a:t>.  La riga viene ignorata dalla procedura di </a:t>
              </a:r>
              <a:r>
                <a:rPr lang="it-IT" dirty="0" smtClean="0">
                  <a:solidFill>
                    <a:srgbClr val="16165D"/>
                  </a:solidFill>
                  <a:latin typeface="Calibri" pitchFamily="34" charset="0"/>
                </a:rPr>
                <a:t>caricamento. </a:t>
              </a:r>
              <a:endParaRPr lang="it-IT" dirty="0">
                <a:solidFill>
                  <a:srgbClr val="16165D"/>
                </a:solidFill>
                <a:latin typeface="Calibri" pitchFamily="34" charset="0"/>
              </a:endParaRPr>
            </a:p>
            <a:p>
              <a:pPr marL="450850"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dirty="0">
                <a:solidFill>
                  <a:srgbClr val="16165D"/>
                </a:solidFill>
                <a:latin typeface="Calibri" pitchFamily="34" charset="0"/>
              </a:endParaRPr>
            </a:p>
            <a:p>
              <a:pPr marL="450850"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b="1" u="sng" dirty="0">
                  <a:solidFill>
                    <a:srgbClr val="16165D"/>
                  </a:solidFill>
                  <a:latin typeface="Calibri" pitchFamily="34" charset="0"/>
                </a:rPr>
                <a:t>DM già in BD/RDM </a:t>
              </a:r>
              <a:r>
                <a:rPr lang="it-IT" b="1" i="1" u="sng" dirty="0">
                  <a:solidFill>
                    <a:srgbClr val="16165D"/>
                  </a:solidFill>
                  <a:latin typeface="Calibri" pitchFamily="34" charset="0"/>
                </a:rPr>
                <a:t>avente solo codice fabbricante</a:t>
              </a:r>
              <a:r>
                <a:rPr lang="it-IT" b="1" u="sng" dirty="0">
                  <a:solidFill>
                    <a:srgbClr val="16165D"/>
                  </a:solidFill>
                  <a:latin typeface="Calibri" pitchFamily="34" charset="0"/>
                </a:rPr>
                <a:t> uguale a quelli presenti nel file inserito ma con descrizione diversa. </a:t>
              </a:r>
              <a:r>
                <a:rPr lang="it-IT" dirty="0">
                  <a:solidFill>
                    <a:srgbClr val="16165D"/>
                  </a:solidFill>
                  <a:latin typeface="Calibri" pitchFamily="34" charset="0"/>
                </a:rPr>
                <a:t>Il sistema richiede conferma dell’inserimento di queste righe. In questo caso </a:t>
              </a:r>
              <a:r>
                <a:rPr lang="it-IT" b="1" dirty="0">
                  <a:solidFill>
                    <a:srgbClr val="16165D"/>
                  </a:solidFill>
                  <a:latin typeface="Calibri" pitchFamily="34" charset="0"/>
                </a:rPr>
                <a:t>l’utente deciderà se registrare o meno il prodotto con la nuova descrizione </a:t>
              </a:r>
              <a:r>
                <a:rPr lang="it-IT" dirty="0">
                  <a:solidFill>
                    <a:srgbClr val="16165D"/>
                  </a:solidFill>
                  <a:latin typeface="Calibri" pitchFamily="34" charset="0"/>
                </a:rPr>
                <a:t>. </a:t>
              </a:r>
            </a:p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000" dirty="0">
                <a:solidFill>
                  <a:srgbClr val="16165D"/>
                </a:solidFill>
                <a:latin typeface="Calibri" pitchFamily="34" charset="0"/>
              </a:endParaRPr>
            </a:p>
          </p:txBody>
        </p:sp>
        <p:grpSp>
          <p:nvGrpSpPr>
            <p:cNvPr id="44044" name="Gruppo 17"/>
            <p:cNvGrpSpPr>
              <a:grpSpLocks/>
            </p:cNvGrpSpPr>
            <p:nvPr/>
          </p:nvGrpSpPr>
          <p:grpSpPr bwMode="auto">
            <a:xfrm>
              <a:off x="328936" y="1320997"/>
              <a:ext cx="340624" cy="409429"/>
              <a:chOff x="5278072" y="1886989"/>
              <a:chExt cx="340624" cy="409429"/>
            </a:xfrm>
          </p:grpSpPr>
          <p:sp>
            <p:nvSpPr>
              <p:cNvPr id="44046" name="Triangolo isoscele 15"/>
              <p:cNvSpPr>
                <a:spLocks noChangeArrowheads="1"/>
              </p:cNvSpPr>
              <p:nvPr/>
            </p:nvSpPr>
            <p:spPr bwMode="auto">
              <a:xfrm>
                <a:off x="5278072" y="1886989"/>
                <a:ext cx="340624" cy="288032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44047" name="CasellaDiTesto 16"/>
              <p:cNvSpPr txBox="1">
                <a:spLocks noChangeArrowheads="1"/>
              </p:cNvSpPr>
              <p:nvPr/>
            </p:nvSpPr>
            <p:spPr bwMode="auto">
              <a:xfrm>
                <a:off x="5350080" y="1946450"/>
                <a:ext cx="261610" cy="349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it-IT" b="1" dirty="0">
                    <a:solidFill>
                      <a:schemeClr val="bg1"/>
                    </a:solidFill>
                  </a:rPr>
                  <a:t>!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po 18"/>
            <p:cNvGrpSpPr/>
            <p:nvPr/>
          </p:nvGrpSpPr>
          <p:grpSpPr>
            <a:xfrm>
              <a:off x="291896" y="2033010"/>
              <a:ext cx="340624" cy="409429"/>
              <a:chOff x="5241032" y="1662898"/>
              <a:chExt cx="340624" cy="409429"/>
            </a:xfrm>
            <a:solidFill>
              <a:srgbClr val="FFFF00"/>
            </a:solidFill>
          </p:grpSpPr>
          <p:sp>
            <p:nvSpPr>
              <p:cNvPr id="20" name="Triangolo isoscele 19"/>
              <p:cNvSpPr/>
              <p:nvPr/>
            </p:nvSpPr>
            <p:spPr bwMode="auto">
              <a:xfrm>
                <a:off x="5241032" y="1662898"/>
                <a:ext cx="340624" cy="28803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5293624" y="1722359"/>
                <a:ext cx="261610" cy="349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it-IT" b="1" dirty="0">
                    <a:latin typeface="Arial" pitchFamily="34" charset="0"/>
                  </a:rPr>
                  <a:t>!</a:t>
                </a:r>
                <a:endParaRPr lang="en-US" b="1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44035" name="Gruppo 23"/>
          <p:cNvGrpSpPr>
            <a:grpSpLocks/>
          </p:cNvGrpSpPr>
          <p:nvPr/>
        </p:nvGrpSpPr>
        <p:grpSpPr bwMode="auto">
          <a:xfrm>
            <a:off x="416496" y="3372991"/>
            <a:ext cx="9145017" cy="2360265"/>
            <a:chOff x="184920" y="3445614"/>
            <a:chExt cx="9448600" cy="2647682"/>
          </a:xfrm>
        </p:grpSpPr>
        <p:grpSp>
          <p:nvGrpSpPr>
            <p:cNvPr id="44039" name="Group 29"/>
            <p:cNvGrpSpPr>
              <a:grpSpLocks/>
            </p:cNvGrpSpPr>
            <p:nvPr/>
          </p:nvGrpSpPr>
          <p:grpSpPr bwMode="auto">
            <a:xfrm>
              <a:off x="184920" y="3445614"/>
              <a:ext cx="9448600" cy="2647682"/>
              <a:chOff x="1351" y="2179"/>
              <a:chExt cx="3357" cy="2557"/>
            </a:xfrm>
          </p:grpSpPr>
          <p:pic>
            <p:nvPicPr>
              <p:cNvPr id="44041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2185"/>
              <a:stretch>
                <a:fillRect/>
              </a:stretch>
            </p:blipFill>
            <p:spPr bwMode="auto">
              <a:xfrm>
                <a:off x="1351" y="2179"/>
                <a:ext cx="3357" cy="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42" name="Picture 2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-854"/>
              <a:stretch>
                <a:fillRect/>
              </a:stretch>
            </p:blipFill>
            <p:spPr bwMode="auto">
              <a:xfrm>
                <a:off x="1351" y="2816"/>
                <a:ext cx="3357" cy="1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Rettangolo arrotondato 21"/>
            <p:cNvSpPr/>
            <p:nvPr/>
          </p:nvSpPr>
          <p:spPr bwMode="auto">
            <a:xfrm>
              <a:off x="848893" y="5013740"/>
              <a:ext cx="4104266" cy="142710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</p:grp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5" cstate="print"/>
          <a:srcRect l="28163" t="30602" r="64397" b="60524"/>
          <a:stretch>
            <a:fillRect/>
          </a:stretch>
        </p:blipFill>
        <p:spPr bwMode="auto">
          <a:xfrm rot="-1596366">
            <a:off x="207963" y="5676900"/>
            <a:ext cx="820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C:\Users\mariaconcettacolombo\Pictures\Raccolta multimediale Microsoft\j04316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63214">
            <a:off x="258763" y="562292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CasellaDiTesto 28"/>
          <p:cNvSpPr txBox="1">
            <a:spLocks noChangeArrowheads="1"/>
          </p:cNvSpPr>
          <p:nvPr/>
        </p:nvSpPr>
        <p:spPr bwMode="auto">
          <a:xfrm>
            <a:off x="1095375" y="5815013"/>
            <a:ext cx="8280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002060"/>
                </a:solidFill>
                <a:latin typeface="Calibri" pitchFamily="34" charset="0"/>
              </a:rPr>
              <a:t>Per approfondimento, cfr. Manuale Utente Profilo Fabbricante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 dirty="0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 dirty="0">
                <a:solidFill>
                  <a:schemeClr val="bg1"/>
                </a:solidFill>
              </a:rPr>
              <a:t>Visualizza dati/Errori </a:t>
            </a:r>
            <a:r>
              <a:rPr lang="it-IT" dirty="0" smtClean="0">
                <a:solidFill>
                  <a:schemeClr val="bg1"/>
                </a:solidFill>
              </a:rPr>
              <a:t>(4/5</a:t>
            </a:r>
            <a:r>
              <a:rPr lang="it-IT" dirty="0">
                <a:solidFill>
                  <a:schemeClr val="bg1"/>
                </a:solidFill>
              </a:rPr>
              <a:t>)</a:t>
            </a:r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 t="22339" b="7898"/>
          <a:stretch>
            <a:fillRect/>
          </a:stretch>
        </p:blipFill>
        <p:spPr bwMode="auto">
          <a:xfrm>
            <a:off x="1568450" y="2565400"/>
            <a:ext cx="5634038" cy="295116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45059" name="Gruppo 6"/>
          <p:cNvGrpSpPr>
            <a:grpSpLocks/>
          </p:cNvGrpSpPr>
          <p:nvPr/>
        </p:nvGrpSpPr>
        <p:grpSpPr bwMode="auto">
          <a:xfrm>
            <a:off x="1497013" y="981075"/>
            <a:ext cx="6551612" cy="492125"/>
            <a:chOff x="1496616" y="1052736"/>
            <a:chExt cx="6552728" cy="493084"/>
          </a:xfrm>
        </p:grpSpPr>
        <p:sp>
          <p:nvSpPr>
            <p:cNvPr id="8" name="Pentagono 7"/>
            <p:cNvSpPr/>
            <p:nvPr/>
          </p:nvSpPr>
          <p:spPr bwMode="auto">
            <a:xfrm>
              <a:off x="1496616" y="1052736"/>
              <a:ext cx="1675097" cy="485132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Gallone 8"/>
            <p:cNvSpPr/>
            <p:nvPr/>
          </p:nvSpPr>
          <p:spPr bwMode="auto">
            <a:xfrm>
              <a:off x="3028814" y="1052736"/>
              <a:ext cx="2068865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Gallone 9"/>
            <p:cNvSpPr/>
            <p:nvPr/>
          </p:nvSpPr>
          <p:spPr bwMode="auto">
            <a:xfrm>
              <a:off x="4953192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Gallone 10"/>
            <p:cNvSpPr/>
            <p:nvPr/>
          </p:nvSpPr>
          <p:spPr bwMode="auto">
            <a:xfrm>
              <a:off x="6340903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71" name="CasellaDiTesto 14"/>
            <p:cNvSpPr txBox="1">
              <a:spLocks noChangeArrowheads="1"/>
            </p:cNvSpPr>
            <p:nvPr/>
          </p:nvSpPr>
          <p:spPr bwMode="auto">
            <a:xfrm>
              <a:off x="1640632" y="1052736"/>
              <a:ext cx="108012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5072" name="CasellaDiTesto 15"/>
            <p:cNvSpPr txBox="1">
              <a:spLocks noChangeArrowheads="1"/>
            </p:cNvSpPr>
            <p:nvPr/>
          </p:nvSpPr>
          <p:spPr bwMode="auto">
            <a:xfrm>
              <a:off x="3152800" y="1052736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5073" name="CasellaDiTesto 16"/>
            <p:cNvSpPr txBox="1">
              <a:spLocks noChangeArrowheads="1"/>
            </p:cNvSpPr>
            <p:nvPr/>
          </p:nvSpPr>
          <p:spPr bwMode="auto">
            <a:xfrm>
              <a:off x="480898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5074" name="CasellaDiTesto 17"/>
            <p:cNvSpPr txBox="1">
              <a:spLocks noChangeArrowheads="1"/>
            </p:cNvSpPr>
            <p:nvPr/>
          </p:nvSpPr>
          <p:spPr bwMode="auto">
            <a:xfrm>
              <a:off x="624914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496616" y="980728"/>
            <a:ext cx="6552728" cy="493084"/>
            <a:chOff x="1496616" y="1052736"/>
            <a:chExt cx="6552728" cy="4930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0" name="Pentagono 19"/>
            <p:cNvSpPr/>
            <p:nvPr/>
          </p:nvSpPr>
          <p:spPr bwMode="auto">
            <a:xfrm>
              <a:off x="1496616" y="1052736"/>
              <a:ext cx="1675608" cy="484632"/>
            </a:xfrm>
            <a:prstGeom prst="homePlat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Gallone 20"/>
            <p:cNvSpPr/>
            <p:nvPr/>
          </p:nvSpPr>
          <p:spPr bwMode="auto">
            <a:xfrm>
              <a:off x="4953000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Gallone 21"/>
            <p:cNvSpPr/>
            <p:nvPr/>
          </p:nvSpPr>
          <p:spPr bwMode="auto">
            <a:xfrm>
              <a:off x="6340576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568624" y="1120067"/>
              <a:ext cx="1368152" cy="292709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Caricare il file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152800" y="1052736"/>
              <a:ext cx="1800200" cy="4930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Visualizza dati/Errori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80898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Conferma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624914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Esito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344488" y="1471613"/>
            <a:ext cx="8929687" cy="1165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L’intero file viene scartato dal sistema nel caso in cui vengano rilevati errori bloccanti per i quali non è possibile procedere.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5063" name="Picture 2" descr="C:\Documenti\00_PERSONALE\Immagini per PPT\AFQM5V5CAK9YOKNCAWZ6U9FCAKM1ZH6CAHETCXECA6LYYDPCAS1X5K6CAO3EFW7CAOSKWJYCAA4139ACAVCAO17CARM8DCSCA3AOPOTCAC04OOPCAAZYTMNCAR0EXXACAC2FUT3CAN1GDIMCAUR19V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21563">
            <a:off x="9212647" y="1377020"/>
            <a:ext cx="5286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5" cstate="print"/>
          <a:srcRect l="28163" t="30602" r="64397" b="60524"/>
          <a:stretch>
            <a:fillRect/>
          </a:stretch>
        </p:blipFill>
        <p:spPr bwMode="auto">
          <a:xfrm rot="-1596366">
            <a:off x="207963" y="5672138"/>
            <a:ext cx="8207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7" descr="C:\Users\mariaconcettacolombo\Pictures\Raccolta multimediale Microsoft\j04316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63214">
            <a:off x="258763" y="561816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CasellaDiTesto 32"/>
          <p:cNvSpPr txBox="1">
            <a:spLocks noChangeArrowheads="1"/>
          </p:cNvSpPr>
          <p:nvPr/>
        </p:nvSpPr>
        <p:spPr bwMode="auto">
          <a:xfrm>
            <a:off x="1095375" y="5811838"/>
            <a:ext cx="8280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002060"/>
                </a:solidFill>
                <a:latin typeface="Calibri" pitchFamily="34" charset="0"/>
              </a:rPr>
              <a:t>Per approfondimento, cfr. Manuale Utente Profilo Fabbricante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uppo 2"/>
          <p:cNvGrpSpPr>
            <a:grpSpLocks/>
          </p:cNvGrpSpPr>
          <p:nvPr/>
        </p:nvGrpSpPr>
        <p:grpSpPr bwMode="auto">
          <a:xfrm>
            <a:off x="1497013" y="981075"/>
            <a:ext cx="6551612" cy="492125"/>
            <a:chOff x="1496616" y="1052736"/>
            <a:chExt cx="6552728" cy="493084"/>
          </a:xfrm>
        </p:grpSpPr>
        <p:sp>
          <p:nvSpPr>
            <p:cNvPr id="4" name="Pentagono 3"/>
            <p:cNvSpPr/>
            <p:nvPr/>
          </p:nvSpPr>
          <p:spPr bwMode="auto">
            <a:xfrm>
              <a:off x="1496616" y="1052736"/>
              <a:ext cx="1675097" cy="485132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Gallone 4"/>
            <p:cNvSpPr/>
            <p:nvPr/>
          </p:nvSpPr>
          <p:spPr bwMode="auto">
            <a:xfrm>
              <a:off x="3028814" y="1052736"/>
              <a:ext cx="2068865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Gallone 5"/>
            <p:cNvSpPr/>
            <p:nvPr/>
          </p:nvSpPr>
          <p:spPr bwMode="auto">
            <a:xfrm>
              <a:off x="4953192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Gallone 6"/>
            <p:cNvSpPr/>
            <p:nvPr/>
          </p:nvSpPr>
          <p:spPr bwMode="auto">
            <a:xfrm>
              <a:off x="6340903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980" name="CasellaDiTesto 7"/>
            <p:cNvSpPr txBox="1">
              <a:spLocks noChangeArrowheads="1"/>
            </p:cNvSpPr>
            <p:nvPr/>
          </p:nvSpPr>
          <p:spPr bwMode="auto">
            <a:xfrm>
              <a:off x="1640632" y="1052736"/>
              <a:ext cx="108012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0981" name="CasellaDiTesto 8"/>
            <p:cNvSpPr txBox="1">
              <a:spLocks noChangeArrowheads="1"/>
            </p:cNvSpPr>
            <p:nvPr/>
          </p:nvSpPr>
          <p:spPr bwMode="auto">
            <a:xfrm>
              <a:off x="3152800" y="1052736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0982" name="CasellaDiTesto 9"/>
            <p:cNvSpPr txBox="1">
              <a:spLocks noChangeArrowheads="1"/>
            </p:cNvSpPr>
            <p:nvPr/>
          </p:nvSpPr>
          <p:spPr bwMode="auto">
            <a:xfrm>
              <a:off x="480898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0983" name="CasellaDiTesto 10"/>
            <p:cNvSpPr txBox="1">
              <a:spLocks noChangeArrowheads="1"/>
            </p:cNvSpPr>
            <p:nvPr/>
          </p:nvSpPr>
          <p:spPr bwMode="auto">
            <a:xfrm>
              <a:off x="624914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1496616" y="980728"/>
            <a:ext cx="6552728" cy="493084"/>
            <a:chOff x="1496616" y="1052736"/>
            <a:chExt cx="6552728" cy="4930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3" name="Pentagono 12"/>
            <p:cNvSpPr/>
            <p:nvPr/>
          </p:nvSpPr>
          <p:spPr bwMode="auto">
            <a:xfrm>
              <a:off x="1496616" y="1052736"/>
              <a:ext cx="1675608" cy="484632"/>
            </a:xfrm>
            <a:prstGeom prst="homePlat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Gallone 13"/>
            <p:cNvSpPr/>
            <p:nvPr/>
          </p:nvSpPr>
          <p:spPr bwMode="auto">
            <a:xfrm>
              <a:off x="4953000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Gallone 14"/>
            <p:cNvSpPr/>
            <p:nvPr/>
          </p:nvSpPr>
          <p:spPr bwMode="auto">
            <a:xfrm>
              <a:off x="6340576" y="1052736"/>
              <a:ext cx="1492744" cy="484632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568624" y="1120067"/>
              <a:ext cx="1368152" cy="292709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Caricare il file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152800" y="1052736"/>
              <a:ext cx="1800200" cy="49308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Visualizza dati/Errori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80898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Conferma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249144" y="1124744"/>
              <a:ext cx="1800200" cy="2927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Arial" pitchFamily="34" charset="0"/>
                </a:rPr>
                <a:t>Esito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7719" y="188640"/>
            <a:ext cx="7921625" cy="415925"/>
          </a:xfrm>
        </p:spPr>
        <p:txBody>
          <a:bodyPr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2000" b="1" dirty="0" smtClean="0">
                <a:solidFill>
                  <a:schemeClr val="bg1"/>
                </a:solidFill>
                <a:cs typeface="Arial" charset="0"/>
              </a:rPr>
              <a:t>Notifiche multiple di DM simili</a:t>
            </a:r>
            <a:br>
              <a:rPr lang="it-IT" sz="2000" b="1" dirty="0" smtClean="0">
                <a:solidFill>
                  <a:schemeClr val="bg1"/>
                </a:solidFill>
                <a:cs typeface="Arial" charset="0"/>
              </a:rPr>
            </a:br>
            <a:r>
              <a:rPr lang="it-IT" sz="1800" dirty="0" smtClean="0">
                <a:solidFill>
                  <a:schemeClr val="bg1"/>
                </a:solidFill>
              </a:rPr>
              <a:t>Visualizza dati/Errori (%/5)</a:t>
            </a:r>
            <a:endParaRPr lang="it-IT" sz="1800" i="1" dirty="0" smtClean="0">
              <a:solidFill>
                <a:schemeClr val="bg1"/>
              </a:solidFill>
            </a:endParaRPr>
          </a:p>
        </p:txBody>
      </p:sp>
      <p:sp>
        <p:nvSpPr>
          <p:cNvPr id="40964" name="CasellaDiTesto 20"/>
          <p:cNvSpPr txBox="1">
            <a:spLocks noChangeArrowheads="1"/>
          </p:cNvSpPr>
          <p:nvPr/>
        </p:nvSpPr>
        <p:spPr bwMode="auto">
          <a:xfrm>
            <a:off x="273050" y="1557338"/>
            <a:ext cx="90725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 i="1" dirty="0" smtClean="0">
                <a:solidFill>
                  <a:srgbClr val="990033"/>
                </a:solidFill>
                <a:latin typeface="Calibri" pitchFamily="34" charset="0"/>
              </a:rPr>
              <a:t>Il </a:t>
            </a:r>
            <a:r>
              <a:rPr lang="it-IT" b="1" i="1" dirty="0">
                <a:solidFill>
                  <a:srgbClr val="990033"/>
                </a:solidFill>
                <a:latin typeface="Calibri" pitchFamily="34" charset="0"/>
              </a:rPr>
              <a:t>sistema evidenzia gli eventuali errori rilevati sui dati presenti nel file. </a:t>
            </a:r>
            <a:r>
              <a:rPr lang="it-IT" b="1" i="1" dirty="0" smtClean="0">
                <a:solidFill>
                  <a:srgbClr val="990033"/>
                </a:solidFill>
                <a:latin typeface="Calibri" pitchFamily="34" charset="0"/>
              </a:rPr>
              <a:t>E’ utile </a:t>
            </a:r>
            <a:r>
              <a:rPr lang="it-IT" b="1" i="1" dirty="0">
                <a:solidFill>
                  <a:srgbClr val="990033"/>
                </a:solidFill>
                <a:latin typeface="Calibri" pitchFamily="34" charset="0"/>
              </a:rPr>
              <a:t>verificare </a:t>
            </a:r>
            <a:r>
              <a:rPr lang="it-IT" b="1" i="1" dirty="0" smtClean="0">
                <a:solidFill>
                  <a:srgbClr val="990033"/>
                </a:solidFill>
                <a:latin typeface="Calibri" pitchFamily="34" charset="0"/>
              </a:rPr>
              <a:t>prima del caricamento che siano rispettate le seguenti condizioni.</a:t>
            </a:r>
            <a:endParaRPr lang="en-US" b="1" i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23" name="Ovale 22"/>
          <p:cNvSpPr>
            <a:spLocks noChangeAspect="1"/>
          </p:cNvSpPr>
          <p:nvPr/>
        </p:nvSpPr>
        <p:spPr>
          <a:xfrm>
            <a:off x="344488" y="2412340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5" name="Ovale 24"/>
          <p:cNvSpPr>
            <a:spLocks noChangeAspect="1"/>
          </p:cNvSpPr>
          <p:nvPr/>
        </p:nvSpPr>
        <p:spPr>
          <a:xfrm>
            <a:off x="344488" y="3212976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60388" y="2273300"/>
            <a:ext cx="907256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L’utente è abilitato a notificare dispositivi medici per l’azienda dichiarante/ fabbricante del dispositivo medico di riferimento.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Il file è stato firmato e il certificato di firma è valido.</a:t>
            </a:r>
            <a:endParaRPr lang="en-US" dirty="0"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Il file è stato predisposto secondo il formato previsto.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Il file rispetta il numero massimo di righe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previsto (200).</a:t>
            </a: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Il dispositivo medico di riferimento che si vuole utilizzare per la gestione dei DM simili è stato registrato nel Sistema BD/RDM.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Il dispositivo medico di riferimento che si vuole utilizzare per la gestione dei DM simili è nello stato  “Validato” o “Pubblicato”.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Il dispositivo medico di riferimento non risulta notificato come specifica di ‘maggior </a:t>
            </a:r>
            <a:r>
              <a:rPr lang="it-IT" dirty="0" err="1">
                <a:solidFill>
                  <a:srgbClr val="16165D"/>
                </a:solidFill>
                <a:latin typeface="Calibri" pitchFamily="34" charset="0"/>
              </a:rPr>
              <a:t>dettaglio’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16165D"/>
              </a:solidFill>
              <a:latin typeface="Calibri" pitchFamily="34" charset="0"/>
            </a:endParaRPr>
          </a:p>
        </p:txBody>
      </p:sp>
      <p:sp>
        <p:nvSpPr>
          <p:cNvPr id="27" name="Ovale 26"/>
          <p:cNvSpPr>
            <a:spLocks noChangeAspect="1"/>
          </p:cNvSpPr>
          <p:nvPr/>
        </p:nvSpPr>
        <p:spPr>
          <a:xfrm>
            <a:off x="344488" y="3502532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8" name="Ovale 27"/>
          <p:cNvSpPr>
            <a:spLocks noChangeAspect="1"/>
          </p:cNvSpPr>
          <p:nvPr/>
        </p:nvSpPr>
        <p:spPr>
          <a:xfrm>
            <a:off x="344488" y="3784724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" name="Ovale 28"/>
          <p:cNvSpPr>
            <a:spLocks noChangeAspect="1"/>
          </p:cNvSpPr>
          <p:nvPr/>
        </p:nvSpPr>
        <p:spPr>
          <a:xfrm>
            <a:off x="344488" y="4293096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Ovale 29"/>
          <p:cNvSpPr>
            <a:spLocks noChangeAspect="1"/>
          </p:cNvSpPr>
          <p:nvPr/>
        </p:nvSpPr>
        <p:spPr>
          <a:xfrm>
            <a:off x="344488" y="4870684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1" name="Ovale 30"/>
          <p:cNvSpPr>
            <a:spLocks noChangeAspect="1"/>
          </p:cNvSpPr>
          <p:nvPr/>
        </p:nvSpPr>
        <p:spPr>
          <a:xfrm>
            <a:off x="371476" y="5245135"/>
            <a:ext cx="138175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0973" name="Picture 2"/>
          <p:cNvPicPr>
            <a:picLocks noChangeAspect="1" noChangeArrowheads="1"/>
          </p:cNvPicPr>
          <p:nvPr/>
        </p:nvPicPr>
        <p:blipFill>
          <a:blip r:embed="rId3" cstate="print"/>
          <a:srcRect l="28163" t="30602" r="64397" b="60524"/>
          <a:stretch>
            <a:fillRect/>
          </a:stretch>
        </p:blipFill>
        <p:spPr bwMode="auto">
          <a:xfrm rot="-1596366">
            <a:off x="631825" y="5686425"/>
            <a:ext cx="82073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7" descr="C:\Users\mariaconcettacolombo\Pictures\Raccolta multimediale Microsoft\j04316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63214">
            <a:off x="659606" y="5658644"/>
            <a:ext cx="4079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CasellaDiTesto 33"/>
          <p:cNvSpPr txBox="1">
            <a:spLocks noChangeArrowheads="1"/>
          </p:cNvSpPr>
          <p:nvPr/>
        </p:nvSpPr>
        <p:spPr bwMode="auto">
          <a:xfrm>
            <a:off x="1312863" y="5741988"/>
            <a:ext cx="75612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002060"/>
                </a:solidFill>
                <a:latin typeface="Calibri" pitchFamily="34" charset="0"/>
              </a:rPr>
              <a:t>Per il dettaglio delle tipologie di errori, cfr. Manuale Utente Profilo Fabbricante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Conferma (1/2)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50" y="981075"/>
            <a:ext cx="9648825" cy="4729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Concluso il secondo passo “Visualizza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Dati/Errori”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in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assenza di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errori ed avendo risolto le eventuali situazioni dubbie,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è possibile passare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al terzo per il caricamento effettivo del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file predisposto off </a:t>
            </a:r>
            <a:r>
              <a:rPr lang="it-IT" dirty="0" err="1">
                <a:solidFill>
                  <a:srgbClr val="16165D"/>
                </a:solidFill>
                <a:latin typeface="Calibri" pitchFamily="34" charset="0"/>
              </a:rPr>
              <a:t>line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: “Conferma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”.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 smtClean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 smtClean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 smtClean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 smtClean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 smtClean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Il sistema richiede comunque una ulteriore pressione di bottoni per rendere effettiva la richiesta di caricamento del file.</a:t>
            </a: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</p:txBody>
      </p:sp>
      <p:grpSp>
        <p:nvGrpSpPr>
          <p:cNvPr id="46084" name="Gruppo 4"/>
          <p:cNvGrpSpPr>
            <a:grpSpLocks/>
          </p:cNvGrpSpPr>
          <p:nvPr/>
        </p:nvGrpSpPr>
        <p:grpSpPr bwMode="auto">
          <a:xfrm>
            <a:off x="1497013" y="1931988"/>
            <a:ext cx="6551612" cy="488950"/>
            <a:chOff x="1496616" y="1052736"/>
            <a:chExt cx="6552728" cy="488328"/>
          </a:xfrm>
        </p:grpSpPr>
        <p:sp>
          <p:nvSpPr>
            <p:cNvPr id="6" name="Pentagono 5"/>
            <p:cNvSpPr/>
            <p:nvPr/>
          </p:nvSpPr>
          <p:spPr bwMode="auto">
            <a:xfrm>
              <a:off x="1496616" y="1052736"/>
              <a:ext cx="1675097" cy="485157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Gallone 6"/>
            <p:cNvSpPr/>
            <p:nvPr/>
          </p:nvSpPr>
          <p:spPr bwMode="auto">
            <a:xfrm>
              <a:off x="3028814" y="1052736"/>
              <a:ext cx="2068865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Gallone 7"/>
            <p:cNvSpPr/>
            <p:nvPr/>
          </p:nvSpPr>
          <p:spPr bwMode="auto">
            <a:xfrm>
              <a:off x="4953192" y="1052736"/>
              <a:ext cx="1492504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Gallone 8"/>
            <p:cNvSpPr/>
            <p:nvPr/>
          </p:nvSpPr>
          <p:spPr bwMode="auto">
            <a:xfrm>
              <a:off x="6340903" y="1052736"/>
              <a:ext cx="1492504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111" name="CasellaDiTesto 9"/>
            <p:cNvSpPr txBox="1">
              <a:spLocks noChangeArrowheads="1"/>
            </p:cNvSpPr>
            <p:nvPr/>
          </p:nvSpPr>
          <p:spPr bwMode="auto">
            <a:xfrm>
              <a:off x="1641103" y="1052736"/>
              <a:ext cx="1079684" cy="48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6112" name="CasellaDiTesto 10"/>
            <p:cNvSpPr txBox="1">
              <a:spLocks noChangeArrowheads="1"/>
            </p:cNvSpPr>
            <p:nvPr/>
          </p:nvSpPr>
          <p:spPr bwMode="auto">
            <a:xfrm>
              <a:off x="3152660" y="1052736"/>
              <a:ext cx="1800532" cy="48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6113" name="CasellaDiTesto 11"/>
            <p:cNvSpPr txBox="1">
              <a:spLocks noChangeArrowheads="1"/>
            </p:cNvSpPr>
            <p:nvPr/>
          </p:nvSpPr>
          <p:spPr bwMode="auto">
            <a:xfrm>
              <a:off x="4808705" y="1124083"/>
              <a:ext cx="1800531" cy="29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6114" name="CasellaDiTesto 12"/>
            <p:cNvSpPr txBox="1">
              <a:spLocks noChangeArrowheads="1"/>
            </p:cNvSpPr>
            <p:nvPr/>
          </p:nvSpPr>
          <p:spPr bwMode="auto">
            <a:xfrm>
              <a:off x="6248812" y="1124083"/>
              <a:ext cx="1800532" cy="29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6085" name="Gruppo 13"/>
          <p:cNvGrpSpPr>
            <a:grpSpLocks/>
          </p:cNvGrpSpPr>
          <p:nvPr/>
        </p:nvGrpSpPr>
        <p:grpSpPr bwMode="auto">
          <a:xfrm>
            <a:off x="1497013" y="1916113"/>
            <a:ext cx="6551612" cy="504825"/>
            <a:chOff x="1496616" y="1484784"/>
            <a:chExt cx="6552728" cy="504056"/>
          </a:xfrm>
        </p:grpSpPr>
        <p:grpSp>
          <p:nvGrpSpPr>
            <p:cNvPr id="46103" name="Gruppo 23"/>
            <p:cNvGrpSpPr>
              <a:grpSpLocks/>
            </p:cNvGrpSpPr>
            <p:nvPr/>
          </p:nvGrpSpPr>
          <p:grpSpPr bwMode="auto">
            <a:xfrm>
              <a:off x="1496616" y="1504208"/>
              <a:ext cx="6552728" cy="484632"/>
              <a:chOff x="1496616" y="1504208"/>
              <a:chExt cx="6552728" cy="484632"/>
            </a:xfrm>
          </p:grpSpPr>
          <p:grpSp>
            <p:nvGrpSpPr>
              <p:cNvPr id="17" name="Gruppo 12"/>
              <p:cNvGrpSpPr/>
              <p:nvPr/>
            </p:nvGrpSpPr>
            <p:grpSpPr>
              <a:xfrm>
                <a:off x="1496616" y="1504208"/>
                <a:ext cx="6552728" cy="484632"/>
                <a:chOff x="1496616" y="1052736"/>
                <a:chExt cx="6552728" cy="484632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sp>
              <p:nvSpPr>
                <p:cNvPr id="19" name="Pentagono 13"/>
                <p:cNvSpPr/>
                <p:nvPr/>
              </p:nvSpPr>
              <p:spPr bwMode="auto">
                <a:xfrm>
                  <a:off x="1496616" y="1052736"/>
                  <a:ext cx="1675608" cy="484632"/>
                </a:xfrm>
                <a:prstGeom prst="homePlat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Gallone 19"/>
                <p:cNvSpPr/>
                <p:nvPr/>
              </p:nvSpPr>
              <p:spPr bwMode="auto">
                <a:xfrm>
                  <a:off x="6340576" y="1052736"/>
                  <a:ext cx="1492744" cy="484632"/>
                </a:xfrm>
                <a:prstGeom prst="chevron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1568624" y="1120067"/>
                  <a:ext cx="1368152" cy="29270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it-IT" sz="1400" b="1" dirty="0">
                      <a:solidFill>
                        <a:schemeClr val="bg1"/>
                      </a:solidFill>
                      <a:latin typeface="Arial" pitchFamily="34" charset="0"/>
                    </a:rPr>
                    <a:t>Caricare il file</a:t>
                  </a: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>
                  <a:off x="6249144" y="1124744"/>
                  <a:ext cx="1800200" cy="2927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it-IT" sz="1400" b="1" dirty="0">
                      <a:solidFill>
                        <a:schemeClr val="bg1"/>
                      </a:solidFill>
                      <a:latin typeface="Arial" pitchFamily="34" charset="0"/>
                    </a:rPr>
                    <a:t>Esito</a:t>
                  </a: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8" name="Gallone 17"/>
              <p:cNvSpPr/>
              <p:nvPr/>
            </p:nvSpPr>
            <p:spPr bwMode="auto">
              <a:xfrm>
                <a:off x="3028814" y="1503805"/>
                <a:ext cx="2068865" cy="485035"/>
              </a:xfrm>
              <a:prstGeom prst="chevro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104" name="CasellaDiTesto 15"/>
            <p:cNvSpPr txBox="1">
              <a:spLocks noChangeArrowheads="1"/>
            </p:cNvSpPr>
            <p:nvPr/>
          </p:nvSpPr>
          <p:spPr bwMode="auto">
            <a:xfrm>
              <a:off x="3224110" y="1484784"/>
              <a:ext cx="1800532" cy="488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 bwMode="auto">
          <a:xfrm>
            <a:off x="1429445" y="2471164"/>
            <a:ext cx="3451547" cy="201533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7651" name="CasellaDiTesto 1"/>
          <p:cNvSpPr txBox="1">
            <a:spLocks noChangeArrowheads="1"/>
          </p:cNvSpPr>
          <p:nvPr/>
        </p:nvSpPr>
        <p:spPr bwMode="auto">
          <a:xfrm>
            <a:off x="272480" y="1556792"/>
            <a:ext cx="5832648" cy="8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Al fine di approfondire alcuni argomenti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o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avere informazioni di dettaglio sull’uso di funzioni specifiche si rimanda al Manuale Utente Profilo Fabbricante. </a:t>
            </a:r>
            <a:endParaRPr lang="en-US" dirty="0">
              <a:solidFill>
                <a:srgbClr val="16165D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074" y="1701949"/>
            <a:ext cx="2670373" cy="372678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22"/>
          <p:cNvGrpSpPr/>
          <p:nvPr/>
        </p:nvGrpSpPr>
        <p:grpSpPr bwMode="gray">
          <a:xfrm rot="5400000">
            <a:off x="4514515" y="2988109"/>
            <a:ext cx="1944216" cy="525066"/>
            <a:chOff x="4304928" y="1123950"/>
            <a:chExt cx="628650" cy="1050131"/>
          </a:xfrm>
          <a:solidFill>
            <a:srgbClr val="4F81BD">
              <a:lumMod val="60000"/>
              <a:lumOff val="40000"/>
            </a:srgbClr>
          </a:solidFill>
        </p:grpSpPr>
        <p:sp>
          <p:nvSpPr>
            <p:cNvPr id="8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9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0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27654" name="CasellaDiTesto 11"/>
          <p:cNvSpPr txBox="1">
            <a:spLocks noChangeArrowheads="1"/>
          </p:cNvSpPr>
          <p:nvPr/>
        </p:nvSpPr>
        <p:spPr bwMode="auto">
          <a:xfrm>
            <a:off x="1572321" y="2687064"/>
            <a:ext cx="2987534" cy="13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 dirty="0" smtClean="0">
                <a:solidFill>
                  <a:srgbClr val="990033"/>
                </a:solidFill>
                <a:latin typeface="Calibri" pitchFamily="34" charset="0"/>
              </a:rPr>
              <a:t>Nelle pagine successive il simbolo seguente indica </a:t>
            </a:r>
            <a:r>
              <a:rPr lang="it-IT" i="1" dirty="0">
                <a:solidFill>
                  <a:srgbClr val="990033"/>
                </a:solidFill>
                <a:latin typeface="Calibri" pitchFamily="34" charset="0"/>
              </a:rPr>
              <a:t>che è possibile approfondire l’argomento trattato nel Manuale Utente. </a:t>
            </a:r>
            <a:endParaRPr lang="en-US" i="1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 cstate="print"/>
          <a:srcRect l="28471" t="30602" r="64397" b="58949"/>
          <a:stretch>
            <a:fillRect/>
          </a:stretch>
        </p:blipFill>
        <p:spPr bwMode="auto">
          <a:xfrm rot="-1596366">
            <a:off x="2834236" y="3995588"/>
            <a:ext cx="726025" cy="59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C:\Users\mariaconcettacolombo\Pictures\Raccolta multimediale Microsoft\j04316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63214">
            <a:off x="2836874" y="4085132"/>
            <a:ext cx="374723" cy="3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663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  <a:cs typeface="Arial" charset="0"/>
              </a:rPr>
              <a:t>Introduzione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0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836613"/>
            <a:ext cx="8634413" cy="2736403"/>
          </a:xfrm>
          <a:prstGeom prst="rect">
            <a:avLst/>
          </a:prstGeom>
          <a:noFill/>
        </p:spPr>
      </p:pic>
      <p:sp>
        <p:nvSpPr>
          <p:cNvPr id="54274" name="Rettangolo arrotondato 32"/>
          <p:cNvSpPr>
            <a:spLocks noChangeArrowheads="1"/>
          </p:cNvSpPr>
          <p:nvPr/>
        </p:nvSpPr>
        <p:spPr bwMode="auto">
          <a:xfrm>
            <a:off x="273050" y="5451475"/>
            <a:ext cx="9217025" cy="677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427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Conferma (2/2)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73050" y="5494338"/>
            <a:ext cx="9288463" cy="603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16165D"/>
                </a:solidFill>
                <a:latin typeface="Calibri" pitchFamily="34" charset="0"/>
              </a:rPr>
              <a:t>Solo una volta avvenuto l’inserimento, ovvero dopo aver cliccato sul bottone “Avanti”, per ciascun DM il Sistema BD/RDM restituisce il numero identificativo di iscrizione ad esso associato. </a:t>
            </a:r>
            <a:endParaRPr lang="en-US" sz="2000">
              <a:solidFill>
                <a:srgbClr val="16165D"/>
              </a:solidFill>
              <a:latin typeface="Calibri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354895" y="4513409"/>
            <a:ext cx="729367" cy="321305"/>
          </a:xfrm>
          <a:prstGeom prst="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Avanti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311230" y="4950134"/>
            <a:ext cx="863634" cy="321305"/>
          </a:xfrm>
          <a:prstGeom prst="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Indietro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505075" y="4441825"/>
            <a:ext cx="7632700" cy="858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clicca sul bottone                   se vuoi confermare l’operazione di inserimento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clicca sul bottone                   se vuoi annullare l’operazione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Ovale 30"/>
          <p:cNvSpPr>
            <a:spLocks noChangeAspect="1"/>
          </p:cNvSpPr>
          <p:nvPr/>
        </p:nvSpPr>
        <p:spPr>
          <a:xfrm>
            <a:off x="2288704" y="4522763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2" name="Ovale 31"/>
          <p:cNvSpPr>
            <a:spLocks noChangeAspect="1"/>
          </p:cNvSpPr>
          <p:nvPr/>
        </p:nvSpPr>
        <p:spPr>
          <a:xfrm>
            <a:off x="2300384" y="5032659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4301" name="Picture 6"/>
          <p:cNvPicPr>
            <a:picLocks noChangeAspect="1" noChangeArrowheads="1"/>
          </p:cNvPicPr>
          <p:nvPr/>
        </p:nvPicPr>
        <p:blipFill>
          <a:blip r:embed="rId4" cstate="print"/>
          <a:srcRect l="44411" t="50110" r="34315" b="28586"/>
          <a:stretch>
            <a:fillRect/>
          </a:stretch>
        </p:blipFill>
        <p:spPr bwMode="auto">
          <a:xfrm>
            <a:off x="273050" y="4379913"/>
            <a:ext cx="134461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umetto 3 34"/>
          <p:cNvSpPr/>
          <p:nvPr/>
        </p:nvSpPr>
        <p:spPr bwMode="auto">
          <a:xfrm>
            <a:off x="776536" y="3587687"/>
            <a:ext cx="2092542" cy="777417"/>
          </a:xfrm>
          <a:prstGeom prst="wedgeEllipseCallout">
            <a:avLst>
              <a:gd name="adj1" fmla="val -88554"/>
              <a:gd name="adj2" fmla="val 235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36" name="CasellaDiTesto 35"/>
          <p:cNvSpPr txBox="1"/>
          <p:nvPr/>
        </p:nvSpPr>
        <p:spPr>
          <a:xfrm>
            <a:off x="1208782" y="3657860"/>
            <a:ext cx="1872010" cy="77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Ora come vuoi procedere?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4306" name="Connettore 2 37"/>
          <p:cNvCxnSpPr>
            <a:cxnSpLocks noChangeShapeType="1"/>
          </p:cNvCxnSpPr>
          <p:nvPr/>
        </p:nvCxnSpPr>
        <p:spPr bwMode="auto">
          <a:xfrm flipV="1">
            <a:off x="1857375" y="4595813"/>
            <a:ext cx="287338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307" name="Connettore 2 38"/>
          <p:cNvCxnSpPr>
            <a:cxnSpLocks noChangeShapeType="1"/>
          </p:cNvCxnSpPr>
          <p:nvPr/>
        </p:nvCxnSpPr>
        <p:spPr bwMode="auto">
          <a:xfrm>
            <a:off x="1857375" y="4883150"/>
            <a:ext cx="287338" cy="217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Esito (1/2)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50" y="1052513"/>
            <a:ext cx="9359900" cy="1881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16165D"/>
                </a:solidFill>
                <a:latin typeface="Calibri" pitchFamily="34" charset="0"/>
              </a:rPr>
              <a:t>Conclusa la terza fase “Conferma” si passa alla quarta fase  del caricamento del file predisposto off line: “Esito”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16165D"/>
              </a:solidFill>
              <a:latin typeface="Calibri" pitchFamily="34" charset="0"/>
            </a:endParaRPr>
          </a:p>
        </p:txBody>
      </p:sp>
      <p:grpSp>
        <p:nvGrpSpPr>
          <p:cNvPr id="48131" name="Gruppo 4"/>
          <p:cNvGrpSpPr>
            <a:grpSpLocks/>
          </p:cNvGrpSpPr>
          <p:nvPr/>
        </p:nvGrpSpPr>
        <p:grpSpPr bwMode="auto">
          <a:xfrm>
            <a:off x="1497013" y="1916113"/>
            <a:ext cx="6551612" cy="488950"/>
            <a:chOff x="1496616" y="1052736"/>
            <a:chExt cx="6552728" cy="488328"/>
          </a:xfrm>
        </p:grpSpPr>
        <p:sp>
          <p:nvSpPr>
            <p:cNvPr id="6" name="Pentagono 5"/>
            <p:cNvSpPr/>
            <p:nvPr/>
          </p:nvSpPr>
          <p:spPr bwMode="auto">
            <a:xfrm>
              <a:off x="1496616" y="1052736"/>
              <a:ext cx="1675097" cy="485157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Gallone 6"/>
            <p:cNvSpPr/>
            <p:nvPr/>
          </p:nvSpPr>
          <p:spPr bwMode="auto">
            <a:xfrm>
              <a:off x="3028814" y="1052736"/>
              <a:ext cx="2068865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Gallone 7"/>
            <p:cNvSpPr/>
            <p:nvPr/>
          </p:nvSpPr>
          <p:spPr bwMode="auto">
            <a:xfrm>
              <a:off x="4953192" y="1052736"/>
              <a:ext cx="1492504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Gallone 8"/>
            <p:cNvSpPr/>
            <p:nvPr/>
          </p:nvSpPr>
          <p:spPr bwMode="auto">
            <a:xfrm>
              <a:off x="6340903" y="1052736"/>
              <a:ext cx="1492504" cy="485157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145" name="CasellaDiTesto 9"/>
            <p:cNvSpPr txBox="1">
              <a:spLocks noChangeArrowheads="1"/>
            </p:cNvSpPr>
            <p:nvPr/>
          </p:nvSpPr>
          <p:spPr bwMode="auto">
            <a:xfrm>
              <a:off x="1641103" y="1052736"/>
              <a:ext cx="1079684" cy="48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8146" name="CasellaDiTesto 10"/>
            <p:cNvSpPr txBox="1">
              <a:spLocks noChangeArrowheads="1"/>
            </p:cNvSpPr>
            <p:nvPr/>
          </p:nvSpPr>
          <p:spPr bwMode="auto">
            <a:xfrm>
              <a:off x="3152660" y="1052736"/>
              <a:ext cx="1800532" cy="48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8147" name="CasellaDiTesto 11"/>
            <p:cNvSpPr txBox="1">
              <a:spLocks noChangeArrowheads="1"/>
            </p:cNvSpPr>
            <p:nvPr/>
          </p:nvSpPr>
          <p:spPr bwMode="auto">
            <a:xfrm>
              <a:off x="4808705" y="1124083"/>
              <a:ext cx="1800531" cy="29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8148" name="CasellaDiTesto 12"/>
            <p:cNvSpPr txBox="1">
              <a:spLocks noChangeArrowheads="1"/>
            </p:cNvSpPr>
            <p:nvPr/>
          </p:nvSpPr>
          <p:spPr bwMode="auto">
            <a:xfrm>
              <a:off x="6248812" y="1124083"/>
              <a:ext cx="1800532" cy="29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132" name="Gruppo 13"/>
          <p:cNvGrpSpPr>
            <a:grpSpLocks/>
          </p:cNvGrpSpPr>
          <p:nvPr/>
        </p:nvGrpSpPr>
        <p:grpSpPr bwMode="auto">
          <a:xfrm>
            <a:off x="1497013" y="1916113"/>
            <a:ext cx="6551612" cy="504825"/>
            <a:chOff x="1496616" y="1484784"/>
            <a:chExt cx="6552728" cy="504056"/>
          </a:xfrm>
        </p:grpSpPr>
        <p:grpSp>
          <p:nvGrpSpPr>
            <p:cNvPr id="48137" name="Gruppo 23"/>
            <p:cNvGrpSpPr>
              <a:grpSpLocks/>
            </p:cNvGrpSpPr>
            <p:nvPr/>
          </p:nvGrpSpPr>
          <p:grpSpPr bwMode="auto">
            <a:xfrm>
              <a:off x="1496616" y="1504208"/>
              <a:ext cx="6552728" cy="484632"/>
              <a:chOff x="1496616" y="1504208"/>
              <a:chExt cx="6552728" cy="484632"/>
            </a:xfrm>
          </p:grpSpPr>
          <p:grpSp>
            <p:nvGrpSpPr>
              <p:cNvPr id="17" name="Gruppo 12"/>
              <p:cNvGrpSpPr/>
              <p:nvPr/>
            </p:nvGrpSpPr>
            <p:grpSpPr>
              <a:xfrm>
                <a:off x="1496616" y="1504208"/>
                <a:ext cx="6552728" cy="484632"/>
                <a:chOff x="1496616" y="1052736"/>
                <a:chExt cx="6552728" cy="484632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sp>
              <p:nvSpPr>
                <p:cNvPr id="19" name="Pentagono 13"/>
                <p:cNvSpPr/>
                <p:nvPr/>
              </p:nvSpPr>
              <p:spPr bwMode="auto">
                <a:xfrm>
                  <a:off x="1496616" y="1052736"/>
                  <a:ext cx="1675608" cy="484632"/>
                </a:xfrm>
                <a:prstGeom prst="homePlat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Gallone 19"/>
                <p:cNvSpPr/>
                <p:nvPr/>
              </p:nvSpPr>
              <p:spPr bwMode="auto">
                <a:xfrm>
                  <a:off x="4953000" y="1052736"/>
                  <a:ext cx="1492744" cy="484632"/>
                </a:xfrm>
                <a:prstGeom prst="chevron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1568624" y="1120067"/>
                  <a:ext cx="1368152" cy="29270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it-IT" sz="1400" b="1" dirty="0">
                      <a:solidFill>
                        <a:schemeClr val="bg1"/>
                      </a:solidFill>
                      <a:latin typeface="Arial" pitchFamily="34" charset="0"/>
                    </a:rPr>
                    <a:t>Caricare il file</a:t>
                  </a: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>
                  <a:off x="4808984" y="1124744"/>
                  <a:ext cx="1800200" cy="2927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it-IT" sz="1400" b="1" dirty="0">
                      <a:solidFill>
                        <a:schemeClr val="bg1"/>
                      </a:solidFill>
                      <a:latin typeface="Arial" pitchFamily="34" charset="0"/>
                    </a:rPr>
                    <a:t>Conferma</a:t>
                  </a: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>
                  <a:off x="6249144" y="1124744"/>
                  <a:ext cx="1800200" cy="2927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8" name="Gallone 17"/>
              <p:cNvSpPr/>
              <p:nvPr/>
            </p:nvSpPr>
            <p:spPr bwMode="auto">
              <a:xfrm>
                <a:off x="3028814" y="1503805"/>
                <a:ext cx="2068865" cy="485035"/>
              </a:xfrm>
              <a:prstGeom prst="chevro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138" name="CasellaDiTesto 15"/>
            <p:cNvSpPr txBox="1">
              <a:spLocks noChangeArrowheads="1"/>
            </p:cNvSpPr>
            <p:nvPr/>
          </p:nvSpPr>
          <p:spPr bwMode="auto">
            <a:xfrm>
              <a:off x="3224110" y="1484784"/>
              <a:ext cx="1800532" cy="488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3" cstate="print"/>
          <a:srcRect l="44411" t="50110" r="34315" b="28586"/>
          <a:stretch>
            <a:fillRect/>
          </a:stretch>
        </p:blipFill>
        <p:spPr bwMode="auto">
          <a:xfrm>
            <a:off x="0" y="3789363"/>
            <a:ext cx="13462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415925" y="2708275"/>
            <a:ext cx="9145588" cy="398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L’utente può verificare l’esito del caricamento.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A ciascun 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dispositivo è automaticamente associato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un “Progressivo di Sistema</a:t>
            </a:r>
            <a:r>
              <a:rPr lang="it-IT" dirty="0" smtClean="0">
                <a:solidFill>
                  <a:srgbClr val="16165D"/>
                </a:solidFill>
                <a:latin typeface="Calibri" pitchFamily="34" charset="0"/>
              </a:rPr>
              <a:t>”. </a:t>
            </a: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Ove presente, viene data inoltre evidenza della iscrizione in Repertorio (mediante l’aggiunta  del suffisso “/R” al Progressivo di Sistema). I suddetti dispositivi risultano in stato ‘Validato’ in attesa della successiva pubblicazione automatica.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16165D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16165D"/>
              </a:solidFill>
              <a:latin typeface="Calibri" pitchFamily="34" charset="0"/>
            </a:endParaRP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4" cstate="print"/>
          <a:srcRect l="29221" t="49281" r="28798" b="35266"/>
          <a:stretch>
            <a:fillRect/>
          </a:stretch>
        </p:blipFill>
        <p:spPr bwMode="auto">
          <a:xfrm>
            <a:off x="1568450" y="3213100"/>
            <a:ext cx="8137525" cy="15113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27" name="Triangolo isoscele 26"/>
          <p:cNvSpPr/>
          <p:nvPr/>
        </p:nvSpPr>
        <p:spPr bwMode="auto">
          <a:xfrm rot="16200000">
            <a:off x="677863" y="3887788"/>
            <a:ext cx="1349375" cy="142875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Esito (2/2)</a:t>
            </a:r>
            <a:endParaRPr lang="it-IT" i="1">
              <a:solidFill>
                <a:schemeClr val="bg1"/>
              </a:solidFill>
            </a:endParaRPr>
          </a:p>
        </p:txBody>
      </p:sp>
      <p:grpSp>
        <p:nvGrpSpPr>
          <p:cNvPr id="49154" name="Gruppo 6"/>
          <p:cNvGrpSpPr>
            <a:grpSpLocks/>
          </p:cNvGrpSpPr>
          <p:nvPr/>
        </p:nvGrpSpPr>
        <p:grpSpPr bwMode="auto">
          <a:xfrm>
            <a:off x="1497013" y="981075"/>
            <a:ext cx="6551612" cy="492125"/>
            <a:chOff x="1496616" y="1052736"/>
            <a:chExt cx="6552728" cy="493084"/>
          </a:xfrm>
        </p:grpSpPr>
        <p:sp>
          <p:nvSpPr>
            <p:cNvPr id="8" name="Pentagono 7"/>
            <p:cNvSpPr/>
            <p:nvPr/>
          </p:nvSpPr>
          <p:spPr bwMode="auto">
            <a:xfrm>
              <a:off x="1496616" y="1052736"/>
              <a:ext cx="1675097" cy="485132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Gallone 8"/>
            <p:cNvSpPr/>
            <p:nvPr/>
          </p:nvSpPr>
          <p:spPr bwMode="auto">
            <a:xfrm>
              <a:off x="3028814" y="1052736"/>
              <a:ext cx="2068865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Gallone 9"/>
            <p:cNvSpPr/>
            <p:nvPr/>
          </p:nvSpPr>
          <p:spPr bwMode="auto">
            <a:xfrm>
              <a:off x="4953192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Gallone 10"/>
            <p:cNvSpPr/>
            <p:nvPr/>
          </p:nvSpPr>
          <p:spPr bwMode="auto">
            <a:xfrm>
              <a:off x="6340903" y="1052736"/>
              <a:ext cx="1492504" cy="485132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181" name="CasellaDiTesto 11"/>
            <p:cNvSpPr txBox="1">
              <a:spLocks noChangeArrowheads="1"/>
            </p:cNvSpPr>
            <p:nvPr/>
          </p:nvSpPr>
          <p:spPr bwMode="auto">
            <a:xfrm>
              <a:off x="1640632" y="1052736"/>
              <a:ext cx="108012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9182" name="CasellaDiTesto 12"/>
            <p:cNvSpPr txBox="1">
              <a:spLocks noChangeArrowheads="1"/>
            </p:cNvSpPr>
            <p:nvPr/>
          </p:nvSpPr>
          <p:spPr bwMode="auto">
            <a:xfrm>
              <a:off x="3152800" y="1052736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9183" name="CasellaDiTesto 13"/>
            <p:cNvSpPr txBox="1">
              <a:spLocks noChangeArrowheads="1"/>
            </p:cNvSpPr>
            <p:nvPr/>
          </p:nvSpPr>
          <p:spPr bwMode="auto">
            <a:xfrm>
              <a:off x="480898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49184" name="CasellaDiTesto 14"/>
            <p:cNvSpPr txBox="1">
              <a:spLocks noChangeArrowheads="1"/>
            </p:cNvSpPr>
            <p:nvPr/>
          </p:nvSpPr>
          <p:spPr bwMode="auto">
            <a:xfrm>
              <a:off x="6249144" y="1124744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9155" name="Gruppo 15"/>
          <p:cNvGrpSpPr>
            <a:grpSpLocks/>
          </p:cNvGrpSpPr>
          <p:nvPr/>
        </p:nvGrpSpPr>
        <p:grpSpPr bwMode="auto">
          <a:xfrm>
            <a:off x="1497013" y="981075"/>
            <a:ext cx="6551612" cy="503238"/>
            <a:chOff x="1496616" y="1484784"/>
            <a:chExt cx="6552728" cy="504056"/>
          </a:xfrm>
        </p:grpSpPr>
        <p:grpSp>
          <p:nvGrpSpPr>
            <p:cNvPr id="49173" name="Gruppo 23"/>
            <p:cNvGrpSpPr>
              <a:grpSpLocks/>
            </p:cNvGrpSpPr>
            <p:nvPr/>
          </p:nvGrpSpPr>
          <p:grpSpPr bwMode="auto">
            <a:xfrm>
              <a:off x="1496616" y="1504208"/>
              <a:ext cx="6552728" cy="484632"/>
              <a:chOff x="1496616" y="1504208"/>
              <a:chExt cx="6552728" cy="484632"/>
            </a:xfrm>
          </p:grpSpPr>
          <p:grpSp>
            <p:nvGrpSpPr>
              <p:cNvPr id="19" name="Gruppo 12"/>
              <p:cNvGrpSpPr/>
              <p:nvPr/>
            </p:nvGrpSpPr>
            <p:grpSpPr>
              <a:xfrm>
                <a:off x="1496616" y="1504208"/>
                <a:ext cx="6552728" cy="484632"/>
                <a:chOff x="1496616" y="1052736"/>
                <a:chExt cx="6552728" cy="484632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sp>
              <p:nvSpPr>
                <p:cNvPr id="21" name="Pentagono 13"/>
                <p:cNvSpPr/>
                <p:nvPr/>
              </p:nvSpPr>
              <p:spPr bwMode="auto">
                <a:xfrm>
                  <a:off x="1496616" y="1052736"/>
                  <a:ext cx="1675608" cy="484632"/>
                </a:xfrm>
                <a:prstGeom prst="homePlat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Gallone 21"/>
                <p:cNvSpPr/>
                <p:nvPr/>
              </p:nvSpPr>
              <p:spPr bwMode="auto">
                <a:xfrm>
                  <a:off x="4953000" y="1052736"/>
                  <a:ext cx="1492744" cy="484632"/>
                </a:xfrm>
                <a:prstGeom prst="chevron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>
                  <a:off x="1568624" y="1120067"/>
                  <a:ext cx="1368152" cy="29270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it-IT" sz="1400" b="1" dirty="0">
                      <a:solidFill>
                        <a:schemeClr val="bg1"/>
                      </a:solidFill>
                      <a:latin typeface="Arial" pitchFamily="34" charset="0"/>
                    </a:rPr>
                    <a:t>Caricare il file</a:t>
                  </a: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4808984" y="1124744"/>
                  <a:ext cx="1800200" cy="2927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r>
                    <a:rPr lang="it-IT" sz="1400" b="1" dirty="0">
                      <a:solidFill>
                        <a:schemeClr val="bg1"/>
                      </a:solidFill>
                      <a:latin typeface="Arial" pitchFamily="34" charset="0"/>
                    </a:rPr>
                    <a:t>Conferma</a:t>
                  </a: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5" name="CasellaDiTesto 24"/>
                <p:cNvSpPr txBox="1"/>
                <p:nvPr/>
              </p:nvSpPr>
              <p:spPr>
                <a:xfrm>
                  <a:off x="6249144" y="1124744"/>
                  <a:ext cx="1800200" cy="2927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400" b="1" dirty="0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0" name="Gallone 19"/>
              <p:cNvSpPr/>
              <p:nvPr/>
            </p:nvSpPr>
            <p:spPr bwMode="auto">
              <a:xfrm>
                <a:off x="3028814" y="1503865"/>
                <a:ext cx="2068865" cy="484975"/>
              </a:xfrm>
              <a:prstGeom prst="chevro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174" name="CasellaDiTesto 17"/>
            <p:cNvSpPr txBox="1">
              <a:spLocks noChangeArrowheads="1"/>
            </p:cNvSpPr>
            <p:nvPr/>
          </p:nvSpPr>
          <p:spPr bwMode="auto">
            <a:xfrm>
              <a:off x="3224808" y="1484784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9" name="Fumetto 3 28"/>
          <p:cNvSpPr/>
          <p:nvPr/>
        </p:nvSpPr>
        <p:spPr bwMode="auto">
          <a:xfrm>
            <a:off x="704528" y="1700808"/>
            <a:ext cx="2232248" cy="972688"/>
          </a:xfrm>
          <a:prstGeom prst="wedgeEllipseCallout">
            <a:avLst>
              <a:gd name="adj1" fmla="val -82904"/>
              <a:gd name="adj2" fmla="val 380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30" name="CasellaDiTesto 29"/>
          <p:cNvSpPr txBox="1"/>
          <p:nvPr/>
        </p:nvSpPr>
        <p:spPr>
          <a:xfrm>
            <a:off x="1065213" y="1844675"/>
            <a:ext cx="1943100" cy="1008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Vuoi effettuare il download dei dati caricati?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9160" name="Group 14"/>
          <p:cNvGrpSpPr>
            <a:grpSpLocks/>
          </p:cNvGrpSpPr>
          <p:nvPr/>
        </p:nvGrpSpPr>
        <p:grpSpPr bwMode="auto">
          <a:xfrm>
            <a:off x="0" y="2708275"/>
            <a:ext cx="4824413" cy="2736850"/>
            <a:chOff x="1033" y="1508"/>
            <a:chExt cx="4191" cy="2965"/>
          </a:xfrm>
        </p:grpSpPr>
        <p:pic>
          <p:nvPicPr>
            <p:cNvPr id="49171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t="45166"/>
            <a:stretch>
              <a:fillRect/>
            </a:stretch>
          </p:blipFill>
          <p:spPr bwMode="auto">
            <a:xfrm>
              <a:off x="1033" y="1508"/>
              <a:ext cx="4181" cy="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3" y="2980"/>
              <a:ext cx="4191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61" name="Gruppo 39"/>
          <p:cNvGrpSpPr>
            <a:grpSpLocks/>
          </p:cNvGrpSpPr>
          <p:nvPr/>
        </p:nvGrpSpPr>
        <p:grpSpPr bwMode="auto">
          <a:xfrm>
            <a:off x="5470525" y="2133600"/>
            <a:ext cx="4019550" cy="1409700"/>
            <a:chOff x="6372044" y="2703159"/>
            <a:chExt cx="3231696" cy="677059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6372044" y="2703922"/>
              <a:ext cx="3231696" cy="6762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Cliccando sul tasto                       è</a:t>
              </a:r>
            </a:p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possibile effettuare </a:t>
              </a:r>
              <a:r>
                <a:rPr lang="it-IT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lo scarico (download) in 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formato .xml o .</a:t>
              </a:r>
              <a:r>
                <a:rPr lang="it-IT" dirty="0" err="1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csv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dell’elenco dei dispositivi medici inseriti e dei relativi codici di sistema assegnati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49170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85057" t="45166" r="4919" b="46147"/>
            <a:stretch>
              <a:fillRect/>
            </a:stretch>
          </p:blipFill>
          <p:spPr bwMode="auto">
            <a:xfrm>
              <a:off x="8354193" y="2703159"/>
              <a:ext cx="576064" cy="13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3644900"/>
            <a:ext cx="3343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22"/>
          <p:cNvGrpSpPr/>
          <p:nvPr/>
        </p:nvGrpSpPr>
        <p:grpSpPr bwMode="gray">
          <a:xfrm rot="14712935">
            <a:off x="4648068" y="2309149"/>
            <a:ext cx="326844" cy="647738"/>
            <a:chOff x="4304928" y="1123950"/>
            <a:chExt cx="628650" cy="1050131"/>
          </a:xfrm>
          <a:solidFill>
            <a:srgbClr val="FFCC99"/>
          </a:solidFill>
        </p:grpSpPr>
        <p:sp>
          <p:nvSpPr>
            <p:cNvPr id="43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4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5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9164" name="Gruppo 38"/>
          <p:cNvGrpSpPr>
            <a:grpSpLocks/>
          </p:cNvGrpSpPr>
          <p:nvPr/>
        </p:nvGrpSpPr>
        <p:grpSpPr bwMode="auto">
          <a:xfrm>
            <a:off x="344488" y="5589588"/>
            <a:ext cx="9070975" cy="636587"/>
            <a:chOff x="6372045" y="4732612"/>
            <a:chExt cx="8086011" cy="569232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6372045" y="4732612"/>
              <a:ext cx="8086011" cy="5692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Cliccando sul tasto             è possibile tornare alla pagina iniziale di inserimento dei dispositivi medici simili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9" name="Rettangolo 48"/>
            <p:cNvSpPr/>
            <p:nvPr/>
          </p:nvSpPr>
          <p:spPr bwMode="auto">
            <a:xfrm>
              <a:off x="8131224" y="4751672"/>
              <a:ext cx="500882" cy="2804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it-IT" sz="1200" b="1" dirty="0">
                  <a:solidFill>
                    <a:schemeClr val="accent6">
                      <a:lumMod val="75000"/>
                    </a:schemeClr>
                  </a:solidFill>
                </a:rPr>
                <a:t>Fine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uppo 10"/>
          <p:cNvGrpSpPr>
            <a:grpSpLocks/>
          </p:cNvGrpSpPr>
          <p:nvPr/>
        </p:nvGrpSpPr>
        <p:grpSpPr bwMode="auto">
          <a:xfrm>
            <a:off x="1784350" y="3357563"/>
            <a:ext cx="6408738" cy="2735262"/>
            <a:chOff x="848346" y="3140968"/>
            <a:chExt cx="8136904" cy="2736304"/>
          </a:xfrm>
        </p:grpSpPr>
        <p:pic>
          <p:nvPicPr>
            <p:cNvPr id="50190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 b="29329"/>
            <a:stretch>
              <a:fillRect/>
            </a:stretch>
          </p:blipFill>
          <p:spPr bwMode="auto">
            <a:xfrm>
              <a:off x="849313" y="3140968"/>
              <a:ext cx="813593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 bwMode="auto">
            <a:xfrm>
              <a:off x="2936489" y="4076361"/>
              <a:ext cx="5976200" cy="1800911"/>
            </a:xfrm>
            <a:prstGeom prst="rect">
              <a:avLst/>
            </a:prstGeom>
            <a:solidFill>
              <a:schemeClr val="bg1">
                <a:lumMod val="95000"/>
                <a:alpha val="57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pic>
          <p:nvPicPr>
            <p:cNvPr id="5019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77414" b="57402"/>
            <a:stretch>
              <a:fillRect/>
            </a:stretch>
          </p:blipFill>
          <p:spPr bwMode="auto">
            <a:xfrm>
              <a:off x="848346" y="4077072"/>
              <a:ext cx="201622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Ricerca Invii effettuati (1/2)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36875" y="2092325"/>
            <a:ext cx="6769100" cy="140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Cliccando su “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Ricerca Invii effettuati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”, che si attiva dalla voce di menù “Notifiche multiple DM simili” puoi ricercare i file trasmessi ed acquisiti correttamente dal Sistema, nonché richiedere il download della relativa ricevuta ‘esito della notifica’.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Fumetto 3 11"/>
          <p:cNvSpPr/>
          <p:nvPr/>
        </p:nvSpPr>
        <p:spPr bwMode="auto">
          <a:xfrm>
            <a:off x="704528" y="2073684"/>
            <a:ext cx="2232248" cy="972688"/>
          </a:xfrm>
          <a:prstGeom prst="wedgeEllipseCallout">
            <a:avLst>
              <a:gd name="adj1" fmla="val -82904"/>
              <a:gd name="adj2" fmla="val 380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920750" y="2289175"/>
            <a:ext cx="1944688" cy="779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6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Vuoi ricercare i dati trasmessi?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riangolo isoscele 13"/>
          <p:cNvSpPr/>
          <p:nvPr/>
        </p:nvSpPr>
        <p:spPr bwMode="auto">
          <a:xfrm rot="16200000">
            <a:off x="163513" y="4689475"/>
            <a:ext cx="2736850" cy="2159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1784350" y="5770563"/>
            <a:ext cx="1296988" cy="250825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pic>
        <p:nvPicPr>
          <p:cNvPr id="50186" name="Picture 6"/>
          <p:cNvPicPr>
            <a:picLocks noChangeAspect="1" noChangeArrowheads="1"/>
          </p:cNvPicPr>
          <p:nvPr/>
        </p:nvPicPr>
        <p:blipFill>
          <a:blip r:embed="rId5" cstate="print"/>
          <a:srcRect l="44411" t="50110" r="34315" b="28586"/>
          <a:stretch>
            <a:fillRect/>
          </a:stretch>
        </p:blipFill>
        <p:spPr bwMode="auto">
          <a:xfrm>
            <a:off x="57150" y="4365625"/>
            <a:ext cx="134461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4"/>
          <p:cNvPicPr>
            <a:picLocks noChangeAspect="1" noChangeArrowheads="1"/>
          </p:cNvPicPr>
          <p:nvPr/>
        </p:nvPicPr>
        <p:blipFill>
          <a:blip r:embed="rId6" cstate="print"/>
          <a:srcRect l="30751" t="46715" r="51964" b="13985"/>
          <a:stretch>
            <a:fillRect/>
          </a:stretch>
        </p:blipFill>
        <p:spPr bwMode="auto">
          <a:xfrm>
            <a:off x="134938" y="981075"/>
            <a:ext cx="7858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992188" y="1095375"/>
            <a:ext cx="8208962" cy="893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Al termine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del passo “Esito” si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conclude il caricamento del file predisposto off </a:t>
            </a:r>
            <a:r>
              <a:rPr lang="it-IT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line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per la gestione delle notifiche dei DM simili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189" name="CasellaDiTesto 18"/>
          <p:cNvSpPr txBox="1">
            <a:spLocks noChangeArrowheads="1"/>
          </p:cNvSpPr>
          <p:nvPr/>
        </p:nvSpPr>
        <p:spPr bwMode="auto">
          <a:xfrm>
            <a:off x="8266113" y="3644900"/>
            <a:ext cx="1639887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 i="1" dirty="0">
                <a:solidFill>
                  <a:srgbClr val="990033"/>
                </a:solidFill>
                <a:latin typeface="Calibri" pitchFamily="34" charset="0"/>
              </a:rPr>
              <a:t>E’ possibile ricercare solo i file di notifiche dei DM simili che siano stati correttamente trasmessi e acquisiti dal </a:t>
            </a:r>
            <a:r>
              <a:rPr lang="it-IT" sz="1600" b="1" i="1" dirty="0" smtClean="0">
                <a:solidFill>
                  <a:srgbClr val="990033"/>
                </a:solidFill>
                <a:latin typeface="Calibri" pitchFamily="34" charset="0"/>
              </a:rPr>
              <a:t>Sistema.</a:t>
            </a:r>
            <a:endParaRPr lang="en-US" sz="1600" b="1" i="1" dirty="0">
              <a:solidFill>
                <a:srgbClr val="990033"/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600" b="1" i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781300"/>
            <a:ext cx="7410450" cy="316865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5120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Ricerca Invii effettuati (2/2)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4488" y="1020763"/>
            <a:ext cx="9145587" cy="163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Il Sistema elenca, ove disponibili, gli invii effettuati secondo i parametri definiti  visualizzando per ciascun invio: </a:t>
            </a:r>
          </a:p>
          <a:p>
            <a:pPr marL="1071563" indent="-77788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Data d’invio;</a:t>
            </a:r>
          </a:p>
          <a:p>
            <a:pPr marL="1071563" indent="-77788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File inviato;</a:t>
            </a:r>
          </a:p>
          <a:p>
            <a:pPr marL="1071563" indent="-77788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Motivo dell’utilizzo della funzione;</a:t>
            </a:r>
          </a:p>
          <a:p>
            <a:pPr marL="1071563" indent="-77788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File di esito della notifica ( formato: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csv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/ xml).</a:t>
            </a:r>
          </a:p>
        </p:txBody>
      </p:sp>
      <p:sp>
        <p:nvSpPr>
          <p:cNvPr id="51205" name="CasellaDiTesto 8"/>
          <p:cNvSpPr txBox="1">
            <a:spLocks noChangeArrowheads="1"/>
          </p:cNvSpPr>
          <p:nvPr/>
        </p:nvSpPr>
        <p:spPr bwMode="auto">
          <a:xfrm>
            <a:off x="273050" y="3521075"/>
            <a:ext cx="1511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 i="1">
                <a:solidFill>
                  <a:srgbClr val="990033"/>
                </a:solidFill>
                <a:latin typeface="Calibri" pitchFamily="34" charset="0"/>
              </a:rPr>
              <a:t>E’ possibile effettuare il download sia dei file trasmessi, sia dei file di esito delle notifiche.</a:t>
            </a:r>
            <a:endParaRPr lang="en-US" sz="1600" b="1" i="1">
              <a:solidFill>
                <a:srgbClr val="990033"/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600" b="1" i="1">
              <a:solidFill>
                <a:srgbClr val="99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663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  <a:cs typeface="Arial" charset="0"/>
              </a:rPr>
              <a:t>Richiesta di  maggiori informazioni</a:t>
            </a:r>
          </a:p>
        </p:txBody>
      </p:sp>
      <p:sp>
        <p:nvSpPr>
          <p:cNvPr id="3" name="Fumetto 3 2"/>
          <p:cNvSpPr/>
          <p:nvPr/>
        </p:nvSpPr>
        <p:spPr bwMode="auto">
          <a:xfrm>
            <a:off x="704528" y="1052736"/>
            <a:ext cx="2664296" cy="1152128"/>
          </a:xfrm>
          <a:prstGeom prst="wedgeEllipseCallout">
            <a:avLst>
              <a:gd name="adj1" fmla="val -71069"/>
              <a:gd name="adj2" fmla="val 380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280592" y="1183085"/>
            <a:ext cx="2232025" cy="109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Hai bisogno di maggiori informazioni?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/>
          <a:srcRect l="44411" t="50110" r="34315" b="28586"/>
          <a:stretch>
            <a:fillRect/>
          </a:stretch>
        </p:blipFill>
        <p:spPr bwMode="auto">
          <a:xfrm>
            <a:off x="3873500" y="1341438"/>
            <a:ext cx="134461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ttangolo arrotondato 6"/>
          <p:cNvSpPr>
            <a:spLocks noChangeArrowheads="1"/>
          </p:cNvSpPr>
          <p:nvPr/>
        </p:nvSpPr>
        <p:spPr bwMode="auto">
          <a:xfrm>
            <a:off x="5313363" y="2911475"/>
            <a:ext cx="3743325" cy="7493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2232" name="Rettangolo arrotondato 7"/>
          <p:cNvSpPr>
            <a:spLocks noChangeArrowheads="1"/>
          </p:cNvSpPr>
          <p:nvPr/>
        </p:nvSpPr>
        <p:spPr bwMode="auto">
          <a:xfrm>
            <a:off x="631825" y="2911475"/>
            <a:ext cx="3673475" cy="7493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344488" y="2781300"/>
            <a:ext cx="4032250" cy="865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93775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Consulta il Manuale Utente Profilo Fabbricante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68900" y="2865438"/>
            <a:ext cx="4032250" cy="63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93775"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Contatta il Servizio di Help Desk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2235" name="Picture 2"/>
          <p:cNvPicPr>
            <a:picLocks noChangeAspect="1" noChangeArrowheads="1"/>
          </p:cNvPicPr>
          <p:nvPr/>
        </p:nvPicPr>
        <p:blipFill>
          <a:blip r:embed="rId4" cstate="print"/>
          <a:srcRect l="28163" t="30602" r="64397" b="60524"/>
          <a:stretch>
            <a:fillRect/>
          </a:stretch>
        </p:blipFill>
        <p:spPr bwMode="auto">
          <a:xfrm rot="-1596366">
            <a:off x="2008188" y="4248150"/>
            <a:ext cx="820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7" descr="C:\Users\mariaconcettacolombo\Pictures\Raccolta multimediale Microsoft\j04316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63214">
            <a:off x="2058988" y="419417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2"/>
          <p:cNvGrpSpPr/>
          <p:nvPr/>
        </p:nvGrpSpPr>
        <p:grpSpPr bwMode="gray">
          <a:xfrm rot="13578086">
            <a:off x="3760192" y="2227997"/>
            <a:ext cx="332118" cy="627066"/>
            <a:chOff x="4304928" y="1123950"/>
            <a:chExt cx="628650" cy="1050131"/>
          </a:xfrm>
          <a:solidFill>
            <a:srgbClr val="FFCC99"/>
          </a:solidFill>
        </p:grpSpPr>
        <p:sp>
          <p:nvSpPr>
            <p:cNvPr id="14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" name="Group 22"/>
          <p:cNvGrpSpPr/>
          <p:nvPr/>
        </p:nvGrpSpPr>
        <p:grpSpPr bwMode="gray">
          <a:xfrm rot="8178086">
            <a:off x="5098346" y="2227998"/>
            <a:ext cx="332118" cy="627066"/>
            <a:chOff x="4304928" y="1123950"/>
            <a:chExt cx="628650" cy="1050131"/>
          </a:xfrm>
          <a:solidFill>
            <a:srgbClr val="FFCC99"/>
          </a:solidFill>
        </p:grpSpPr>
        <p:sp>
          <p:nvSpPr>
            <p:cNvPr id="19" name="Freeform 23"/>
            <p:cNvSpPr/>
            <p:nvPr/>
          </p:nvSpPr>
          <p:spPr bwMode="gray">
            <a:xfrm>
              <a:off x="4412061" y="1706038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24"/>
            <p:cNvSpPr/>
            <p:nvPr/>
          </p:nvSpPr>
          <p:spPr bwMode="gray">
            <a:xfrm>
              <a:off x="4412061" y="1845114"/>
              <a:ext cx="409156" cy="238344"/>
            </a:xfrm>
            <a:custGeom>
              <a:avLst/>
              <a:gdLst>
                <a:gd name="connsiteX0" fmla="*/ 0 w 245268"/>
                <a:gd name="connsiteY0" fmla="*/ 0 h 142875"/>
                <a:gd name="connsiteX1" fmla="*/ 0 w 245268"/>
                <a:gd name="connsiteY1" fmla="*/ 52388 h 142875"/>
                <a:gd name="connsiteX2" fmla="*/ 245268 w 245268"/>
                <a:gd name="connsiteY2" fmla="*/ 142875 h 142875"/>
                <a:gd name="connsiteX3" fmla="*/ 245268 w 245268"/>
                <a:gd name="connsiteY3" fmla="*/ 95250 h 142875"/>
                <a:gd name="connsiteX4" fmla="*/ 0 w 245268"/>
                <a:gd name="connsiteY4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8" h="142875">
                  <a:moveTo>
                    <a:pt x="0" y="0"/>
                  </a:moveTo>
                  <a:lnTo>
                    <a:pt x="0" y="52388"/>
                  </a:lnTo>
                  <a:lnTo>
                    <a:pt x="245268" y="142875"/>
                  </a:lnTo>
                  <a:lnTo>
                    <a:pt x="245268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25"/>
            <p:cNvSpPr/>
            <p:nvPr/>
          </p:nvSpPr>
          <p:spPr bwMode="gray">
            <a:xfrm>
              <a:off x="4304928" y="1123950"/>
              <a:ext cx="628650" cy="692944"/>
            </a:xfrm>
            <a:custGeom>
              <a:avLst/>
              <a:gdLst>
                <a:gd name="connsiteX0" fmla="*/ 516732 w 628650"/>
                <a:gd name="connsiteY0" fmla="*/ 692944 h 692944"/>
                <a:gd name="connsiteX1" fmla="*/ 107157 w 628650"/>
                <a:gd name="connsiteY1" fmla="*/ 538163 h 692944"/>
                <a:gd name="connsiteX2" fmla="*/ 107157 w 628650"/>
                <a:gd name="connsiteY2" fmla="*/ 350044 h 692944"/>
                <a:gd name="connsiteX3" fmla="*/ 0 w 628650"/>
                <a:gd name="connsiteY3" fmla="*/ 350044 h 692944"/>
                <a:gd name="connsiteX4" fmla="*/ 314325 w 628650"/>
                <a:gd name="connsiteY4" fmla="*/ 0 h 692944"/>
                <a:gd name="connsiteX5" fmla="*/ 628650 w 628650"/>
                <a:gd name="connsiteY5" fmla="*/ 350044 h 692944"/>
                <a:gd name="connsiteX6" fmla="*/ 514350 w 628650"/>
                <a:gd name="connsiteY6" fmla="*/ 350044 h 692944"/>
                <a:gd name="connsiteX7" fmla="*/ 516732 w 628650"/>
                <a:gd name="connsiteY7" fmla="*/ 692944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692944">
                  <a:moveTo>
                    <a:pt x="516732" y="692944"/>
                  </a:moveTo>
                  <a:lnTo>
                    <a:pt x="107157" y="538163"/>
                  </a:lnTo>
                  <a:lnTo>
                    <a:pt x="107157" y="350044"/>
                  </a:lnTo>
                  <a:lnTo>
                    <a:pt x="0" y="350044"/>
                  </a:lnTo>
                  <a:lnTo>
                    <a:pt x="314325" y="0"/>
                  </a:lnTo>
                  <a:lnTo>
                    <a:pt x="628650" y="350044"/>
                  </a:lnTo>
                  <a:lnTo>
                    <a:pt x="514350" y="350044"/>
                  </a:lnTo>
                  <a:lnTo>
                    <a:pt x="516732" y="6929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26"/>
            <p:cNvSpPr/>
            <p:nvPr/>
          </p:nvSpPr>
          <p:spPr bwMode="gray">
            <a:xfrm>
              <a:off x="4412085" y="1976438"/>
              <a:ext cx="409575" cy="197643"/>
            </a:xfrm>
            <a:custGeom>
              <a:avLst/>
              <a:gdLst>
                <a:gd name="connsiteX0" fmla="*/ 0 w 409575"/>
                <a:gd name="connsiteY0" fmla="*/ 0 h 197643"/>
                <a:gd name="connsiteX1" fmla="*/ 0 w 409575"/>
                <a:gd name="connsiteY1" fmla="*/ 197643 h 197643"/>
                <a:gd name="connsiteX2" fmla="*/ 409575 w 409575"/>
                <a:gd name="connsiteY2" fmla="*/ 197643 h 197643"/>
                <a:gd name="connsiteX3" fmla="*/ 409575 w 409575"/>
                <a:gd name="connsiteY3" fmla="*/ 152400 h 197643"/>
                <a:gd name="connsiteX4" fmla="*/ 0 w 409575"/>
                <a:gd name="connsiteY4" fmla="*/ 0 h 19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197643">
                  <a:moveTo>
                    <a:pt x="0" y="0"/>
                  </a:moveTo>
                  <a:lnTo>
                    <a:pt x="0" y="197643"/>
                  </a:lnTo>
                  <a:lnTo>
                    <a:pt x="409575" y="197643"/>
                  </a:lnTo>
                  <a:lnTo>
                    <a:pt x="409575" y="152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5385048" y="3717032"/>
            <a:ext cx="4032448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Help Desk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/>
              <a:t>Numero verde : 800178178</a:t>
            </a:r>
            <a:br>
              <a:rPr lang="it-IT" sz="1200" dirty="0" smtClean="0"/>
            </a:br>
            <a:r>
              <a:rPr lang="it-IT" sz="1200" dirty="0" smtClean="0"/>
              <a:t>Fax: 06 64251275</a:t>
            </a:r>
            <a:br>
              <a:rPr lang="it-IT" sz="1200" dirty="0" smtClean="0"/>
            </a:br>
            <a:r>
              <a:rPr lang="it-IT" sz="1200" dirty="0" smtClean="0"/>
              <a:t>E - mail: </a:t>
            </a:r>
            <a:r>
              <a:rPr lang="it-IT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servicedesk@almaviva.it</a:t>
            </a:r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/>
              <a:t>Il servizio è attivo dal lunedì al venerdì, dalle 8:00 alle 18:00 di tutti i giorni lavorativi e il sabato dalle 8:00 alle 13:00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 bwMode="auto">
          <a:xfrm>
            <a:off x="344488" y="5229200"/>
            <a:ext cx="9216578" cy="5762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8674" name="AutoShape 6"/>
          <p:cNvSpPr>
            <a:spLocks noChangeArrowheads="1"/>
          </p:cNvSpPr>
          <p:nvPr/>
        </p:nvSpPr>
        <p:spPr bwMode="gray">
          <a:xfrm rot="5400000" flipH="1">
            <a:off x="704850" y="552450"/>
            <a:ext cx="647700" cy="1511300"/>
          </a:xfrm>
          <a:prstGeom prst="upArrow">
            <a:avLst>
              <a:gd name="adj1" fmla="val 64704"/>
              <a:gd name="adj2" fmla="val 69039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8900000" scaled="1"/>
          </a:gradFill>
          <a:ln w="6350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hangingPunct="0"/>
            <a:endParaRPr lang="en-US"/>
          </a:p>
        </p:txBody>
      </p:sp>
      <p:sp>
        <p:nvSpPr>
          <p:cNvPr id="28675" name="CasellaDiTesto 2"/>
          <p:cNvSpPr txBox="1">
            <a:spLocks noChangeArrowheads="1"/>
          </p:cNvSpPr>
          <p:nvPr/>
        </p:nvSpPr>
        <p:spPr bwMode="auto">
          <a:xfrm>
            <a:off x="200025" y="1127125"/>
            <a:ext cx="15128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 i="1">
                <a:solidFill>
                  <a:srgbClr val="990033"/>
                </a:solidFill>
                <a:latin typeface="Calibri" pitchFamily="34" charset="0"/>
              </a:rPr>
              <a:t>La funzionalità</a:t>
            </a:r>
            <a:endParaRPr lang="en-US" b="1" i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28676" name="CasellaDiTesto 3"/>
          <p:cNvSpPr txBox="1">
            <a:spLocks noChangeArrowheads="1"/>
          </p:cNvSpPr>
          <p:nvPr/>
        </p:nvSpPr>
        <p:spPr bwMode="auto">
          <a:xfrm>
            <a:off x="1784350" y="981075"/>
            <a:ext cx="79216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La notifica multipla dei dispositivi medici simili </a:t>
            </a:r>
            <a:r>
              <a:rPr lang="it-IT" b="1" i="1" dirty="0">
                <a:solidFill>
                  <a:srgbClr val="16165D"/>
                </a:solidFill>
                <a:latin typeface="Calibri" pitchFamily="34" charset="0"/>
              </a:rPr>
              <a:t>semplifica il processo di registrazione dei ‘dm simili’</a:t>
            </a: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, consentendo di inviare alla banca dati un file firmato – nella modalità offline - contenente l’elenco dei soli codici catalogo e relative descrizioni (nome commerciale e modello) dei prodotti che si intendono notificare come simili ad </a:t>
            </a:r>
            <a:r>
              <a:rPr lang="it-IT" b="1" i="1" dirty="0">
                <a:solidFill>
                  <a:srgbClr val="16165D"/>
                </a:solidFill>
                <a:latin typeface="Calibri" pitchFamily="34" charset="0"/>
              </a:rPr>
              <a:t>un dispositivo già esistente nella banca dati.</a:t>
            </a:r>
          </a:p>
        </p:txBody>
      </p:sp>
      <p:sp>
        <p:nvSpPr>
          <p:cNvPr id="2867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88913"/>
            <a:ext cx="75961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  <a:cs typeface="Arial" charset="0"/>
              </a:rPr>
              <a:t>Descrizione e finalità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gray">
          <a:xfrm rot="5400000" flipH="1">
            <a:off x="704850" y="1992313"/>
            <a:ext cx="647700" cy="1511300"/>
          </a:xfrm>
          <a:prstGeom prst="upArrow">
            <a:avLst>
              <a:gd name="adj1" fmla="val 64704"/>
              <a:gd name="adj2" fmla="val 69039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8900000" scaled="1"/>
          </a:gradFill>
          <a:ln w="6350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hangingPunct="0"/>
            <a:endParaRPr lang="en-US"/>
          </a:p>
        </p:txBody>
      </p:sp>
      <p:sp>
        <p:nvSpPr>
          <p:cNvPr id="28679" name="CasellaDiTesto 2"/>
          <p:cNvSpPr txBox="1">
            <a:spLocks noChangeArrowheads="1"/>
          </p:cNvSpPr>
          <p:nvPr/>
        </p:nvSpPr>
        <p:spPr bwMode="auto">
          <a:xfrm>
            <a:off x="200025" y="2566988"/>
            <a:ext cx="151288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b="1" i="1">
                <a:solidFill>
                  <a:srgbClr val="990033"/>
                </a:solidFill>
                <a:latin typeface="Calibri" pitchFamily="34" charset="0"/>
              </a:rPr>
              <a:t>Finalità</a:t>
            </a:r>
            <a:endParaRPr lang="en-US" b="1" i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28680" name="CasellaDiTesto 3"/>
          <p:cNvSpPr txBox="1">
            <a:spLocks noChangeArrowheads="1"/>
          </p:cNvSpPr>
          <p:nvPr/>
        </p:nvSpPr>
        <p:spPr bwMode="auto">
          <a:xfrm>
            <a:off x="1784350" y="2420938"/>
            <a:ext cx="7921625" cy="18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La funzionalità consente quindi di soddisfare due distinte esigenze e cioè: </a:t>
            </a:r>
            <a:endParaRPr lang="it-IT" i="1" dirty="0">
              <a:solidFill>
                <a:srgbClr val="16165D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a) Per prodotti già presenti nel sistema e riferibili a notifiche generiche, registrare il  maggior </a:t>
            </a: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dettaglio dei codici di prodotto </a:t>
            </a: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(</a:t>
            </a: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aggiornamento notifiche esistenti);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b) caricare </a:t>
            </a: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più velocemente DM simili (notifica nuovi dispositivi medici simili ad esistenti</a:t>
            </a: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);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Le modalità operative sono le medesime e consentono di </a:t>
            </a:r>
            <a:r>
              <a:rPr lang="it-IT" b="1" i="1" dirty="0" smtClean="0">
                <a:solidFill>
                  <a:srgbClr val="16165D"/>
                </a:solidFill>
                <a:latin typeface="Calibri" pitchFamily="34" charset="0"/>
              </a:rPr>
              <a:t>ottenere dal sistema i numeri di registrazione associati a ciascun codice prodotto</a:t>
            </a: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.</a:t>
            </a:r>
            <a:endParaRPr lang="it-IT" i="1" dirty="0">
              <a:solidFill>
                <a:srgbClr val="16165D"/>
              </a:solidFill>
              <a:latin typeface="Calibri" pitchFamily="34" charset="0"/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3" cstate="print"/>
          <a:srcRect l="28163" t="30602" r="64397" b="60524"/>
          <a:stretch>
            <a:fillRect/>
          </a:stretch>
        </p:blipFill>
        <p:spPr bwMode="auto">
          <a:xfrm rot="-1596366">
            <a:off x="315913" y="4595726"/>
            <a:ext cx="82073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7" descr="C:\Users\mariaconcettacolombo\Pictures\Raccolta multimediale Microsoft\j04316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63214">
            <a:off x="365919" y="4542545"/>
            <a:ext cx="4079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CasellaDiTesto 33"/>
          <p:cNvSpPr txBox="1">
            <a:spLocks noChangeArrowheads="1"/>
          </p:cNvSpPr>
          <p:nvPr/>
        </p:nvSpPr>
        <p:spPr bwMode="auto">
          <a:xfrm>
            <a:off x="920750" y="4714789"/>
            <a:ext cx="8280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>
                <a:solidFill>
                  <a:srgbClr val="002060"/>
                </a:solidFill>
                <a:latin typeface="Calibri" pitchFamily="34" charset="0"/>
              </a:rPr>
              <a:t>Per la definizione di DM Simili e le funzionalità relative preesistenti, cfr. Manuale Utente Profilo Fabbricante</a:t>
            </a:r>
            <a:endParaRPr lang="en-US" sz="1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684" name="CasellaDiTesto 33"/>
          <p:cNvSpPr txBox="1">
            <a:spLocks noChangeArrowheads="1"/>
          </p:cNvSpPr>
          <p:nvPr/>
        </p:nvSpPr>
        <p:spPr bwMode="auto">
          <a:xfrm>
            <a:off x="416496" y="5229200"/>
            <a:ext cx="9073008" cy="6076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Si intende per “Notifica Generica” una singola </a:t>
            </a: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registrazione presente nel sistema BD/Repertorio </a:t>
            </a: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che, utilizzando un codice fabbricante non di dettaglio, rappresenti </a:t>
            </a:r>
            <a:r>
              <a:rPr lang="it-IT" i="1" dirty="0" smtClean="0">
                <a:solidFill>
                  <a:srgbClr val="16165D"/>
                </a:solidFill>
                <a:latin typeface="Calibri" pitchFamily="34" charset="0"/>
              </a:rPr>
              <a:t> più dispositivi distinti</a:t>
            </a:r>
            <a:r>
              <a:rPr lang="it-IT" i="1" dirty="0">
                <a:solidFill>
                  <a:srgbClr val="16165D"/>
                </a:solidFill>
                <a:latin typeface="Calibri" pitchFamily="34" charset="0"/>
              </a:rPr>
              <a:t>.</a:t>
            </a:r>
            <a:endParaRPr lang="en-US" i="1" dirty="0">
              <a:solidFill>
                <a:srgbClr val="16165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asellaDiTesto 3"/>
          <p:cNvSpPr txBox="1">
            <a:spLocks noChangeArrowheads="1"/>
          </p:cNvSpPr>
          <p:nvPr/>
        </p:nvSpPr>
        <p:spPr bwMode="auto">
          <a:xfrm>
            <a:off x="488950" y="981075"/>
            <a:ext cx="9217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i="1">
                <a:solidFill>
                  <a:srgbClr val="16165D"/>
                </a:solidFill>
                <a:latin typeface="Calibri" pitchFamily="34" charset="0"/>
              </a:rPr>
              <a:t>Si effettuano tipicamente alcuni passi successivi per l’utilizzo della funzionalità: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88913"/>
            <a:ext cx="759618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  <a:cs typeface="Arial" charset="0"/>
              </a:rPr>
              <a:t>Passi per l’utilizzo della funzionalità</a:t>
            </a:r>
          </a:p>
        </p:txBody>
      </p:sp>
      <p:sp>
        <p:nvSpPr>
          <p:cNvPr id="25" name="Rettangolo arrotondato 24"/>
          <p:cNvSpPr/>
          <p:nvPr/>
        </p:nvSpPr>
        <p:spPr bwMode="auto">
          <a:xfrm>
            <a:off x="415925" y="4652963"/>
            <a:ext cx="9215438" cy="15128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9707" name="Rectangle 5"/>
          <p:cNvSpPr>
            <a:spLocks noChangeArrowheads="1"/>
          </p:cNvSpPr>
          <p:nvPr/>
        </p:nvSpPr>
        <p:spPr bwMode="auto">
          <a:xfrm>
            <a:off x="2951163" y="5156200"/>
            <a:ext cx="4089400" cy="644525"/>
          </a:xfrm>
          <a:prstGeom prst="rect">
            <a:avLst/>
          </a:prstGeom>
          <a:noFill/>
          <a:ln w="28448">
            <a:noFill/>
            <a:miter lim="800000"/>
            <a:headEnd/>
            <a:tailEnd/>
          </a:ln>
        </p:spPr>
        <p:txBody>
          <a:bodyPr lIns="95760" tIns="47880" rIns="95760" bIns="47880">
            <a:spAutoFit/>
          </a:bodyPr>
          <a:lstStyle/>
          <a:p>
            <a:pPr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>
                <a:solidFill>
                  <a:srgbClr val="002F86"/>
                </a:solidFill>
                <a:latin typeface="Calibri" pitchFamily="34" charset="0"/>
              </a:rPr>
              <a:t>Accesso al Sistema BD/RDM per il caricamento del file</a:t>
            </a:r>
          </a:p>
        </p:txBody>
      </p:sp>
      <p:sp>
        <p:nvSpPr>
          <p:cNvPr id="29708" name="AutoShape 6"/>
          <p:cNvSpPr>
            <a:spLocks noChangeArrowheads="1"/>
          </p:cNvSpPr>
          <p:nvPr/>
        </p:nvSpPr>
        <p:spPr bwMode="gray">
          <a:xfrm rot="5400000">
            <a:off x="1711325" y="4868863"/>
            <a:ext cx="649288" cy="1223962"/>
          </a:xfrm>
          <a:prstGeom prst="upArrow">
            <a:avLst>
              <a:gd name="adj1" fmla="val 64704"/>
              <a:gd name="adj2" fmla="val 55776"/>
            </a:avLst>
          </a:prstGeom>
          <a:gradFill rotWithShape="1">
            <a:gsLst>
              <a:gs pos="0">
                <a:srgbClr val="787890"/>
              </a:gs>
              <a:gs pos="50000">
                <a:srgbClr val="AEAECF"/>
              </a:gs>
              <a:gs pos="100000">
                <a:srgbClr val="CFCFF7"/>
              </a:gs>
            </a:gsLst>
            <a:lin ang="0" scaled="1"/>
          </a:gra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hangingPunct="0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425575" y="5300663"/>
            <a:ext cx="1077913" cy="347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Passo 3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5156200"/>
            <a:ext cx="2416175" cy="79216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Rettangolo arrotondato 24"/>
          <p:cNvSpPr/>
          <p:nvPr/>
        </p:nvSpPr>
        <p:spPr bwMode="auto">
          <a:xfrm>
            <a:off x="415925" y="1773238"/>
            <a:ext cx="9215438" cy="23764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9715" name="AutoShape 6"/>
          <p:cNvSpPr>
            <a:spLocks noChangeArrowheads="1"/>
          </p:cNvSpPr>
          <p:nvPr/>
        </p:nvSpPr>
        <p:spPr bwMode="gray">
          <a:xfrm rot="5400000">
            <a:off x="1711325" y="1989138"/>
            <a:ext cx="649288" cy="1223962"/>
          </a:xfrm>
          <a:prstGeom prst="upArrow">
            <a:avLst>
              <a:gd name="adj1" fmla="val 64704"/>
              <a:gd name="adj2" fmla="val 55776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8900000" scaled="1"/>
          </a:gra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hangingPunct="0"/>
            <a:endParaRPr lang="en-US"/>
          </a:p>
        </p:txBody>
      </p:sp>
      <p:sp>
        <p:nvSpPr>
          <p:cNvPr id="29716" name="CasellaDiTesto 5"/>
          <p:cNvSpPr txBox="1">
            <a:spLocks noChangeArrowheads="1"/>
          </p:cNvSpPr>
          <p:nvPr/>
        </p:nvSpPr>
        <p:spPr bwMode="auto">
          <a:xfrm>
            <a:off x="1425575" y="2420938"/>
            <a:ext cx="10779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 i="1">
                <a:solidFill>
                  <a:srgbClr val="990033"/>
                </a:solidFill>
                <a:latin typeface="Calibri" pitchFamily="34" charset="0"/>
              </a:rPr>
              <a:t>Passo 1</a:t>
            </a:r>
            <a:endParaRPr lang="en-US" b="1" i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29717" name="Rectangle 5"/>
          <p:cNvSpPr>
            <a:spLocks noChangeArrowheads="1"/>
          </p:cNvSpPr>
          <p:nvPr/>
        </p:nvSpPr>
        <p:spPr bwMode="auto">
          <a:xfrm>
            <a:off x="2936875" y="2278063"/>
            <a:ext cx="4089400" cy="644525"/>
          </a:xfrm>
          <a:prstGeom prst="rect">
            <a:avLst/>
          </a:prstGeom>
          <a:noFill/>
          <a:ln w="28448">
            <a:noFill/>
            <a:miter lim="800000"/>
            <a:headEnd/>
            <a:tailEnd/>
          </a:ln>
        </p:spPr>
        <p:txBody>
          <a:bodyPr lIns="95760" tIns="47880" rIns="95760" bIns="47880">
            <a:spAutoFit/>
          </a:bodyPr>
          <a:lstStyle/>
          <a:p>
            <a:pPr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>
                <a:solidFill>
                  <a:srgbClr val="002F86"/>
                </a:solidFill>
                <a:latin typeface="Calibri" pitchFamily="34" charset="0"/>
              </a:rPr>
              <a:t>Predisposizione del file da caricare nel Sistema BD/RDM</a:t>
            </a:r>
          </a:p>
        </p:txBody>
      </p:sp>
      <p:sp>
        <p:nvSpPr>
          <p:cNvPr id="29719" name="Rectangle 5"/>
          <p:cNvSpPr>
            <a:spLocks noChangeArrowheads="1"/>
          </p:cNvSpPr>
          <p:nvPr/>
        </p:nvSpPr>
        <p:spPr bwMode="auto">
          <a:xfrm>
            <a:off x="3008313" y="3357563"/>
            <a:ext cx="4089400" cy="369887"/>
          </a:xfrm>
          <a:prstGeom prst="rect">
            <a:avLst/>
          </a:prstGeom>
          <a:noFill/>
          <a:ln w="28448">
            <a:noFill/>
            <a:miter lim="800000"/>
            <a:headEnd/>
            <a:tailEnd/>
          </a:ln>
        </p:spPr>
        <p:txBody>
          <a:bodyPr lIns="95760" tIns="47880" rIns="95760" bIns="47880">
            <a:spAutoFit/>
          </a:bodyPr>
          <a:lstStyle/>
          <a:p>
            <a:pPr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>
                <a:solidFill>
                  <a:srgbClr val="002F86"/>
                </a:solidFill>
                <a:latin typeface="Calibri" pitchFamily="34" charset="0"/>
              </a:rPr>
              <a:t>Firma off line del file predisposto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gray">
          <a:xfrm rot="5400000">
            <a:off x="1712119" y="2853532"/>
            <a:ext cx="647700" cy="1223962"/>
          </a:xfrm>
          <a:prstGeom prst="upArrow">
            <a:avLst>
              <a:gd name="adj1" fmla="val 64704"/>
              <a:gd name="adj2" fmla="val 55913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25575" y="3284538"/>
            <a:ext cx="1077913" cy="347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Passo 2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http://t3.gstatic.com/images?q=tbn:ANd9GcQgc7FgfSUlH0gRmtyqi1pHwKYJ8u3z_URhfQLQWqm4RENyqho5Gx_qoIf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4163" y="3176588"/>
            <a:ext cx="935037" cy="612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9727" name="Picture 18" descr="C:\Users\mariaconcettacolombo\AppData\Local\Temp\wz72f5\Web-Application-Icons-Set\PNG-48\Prof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27813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18" descr="C:\Users\mariaconcettacolombo\AppData\Local\Temp\wz72f5\Web-Application-Icons-Set\PNG-48\Profi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50" y="515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9" name="CasellaDiTesto 3"/>
          <p:cNvSpPr txBox="1">
            <a:spLocks noChangeArrowheads="1"/>
          </p:cNvSpPr>
          <p:nvPr/>
        </p:nvSpPr>
        <p:spPr bwMode="auto">
          <a:xfrm>
            <a:off x="561975" y="1412875"/>
            <a:ext cx="5470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 b="1" i="1">
                <a:solidFill>
                  <a:srgbClr val="16165D"/>
                </a:solidFill>
                <a:latin typeface="Calibri" pitchFamily="34" charset="0"/>
              </a:rPr>
              <a:t>Prima di accedere al sistema …</a:t>
            </a:r>
            <a:endParaRPr lang="it-IT" sz="2400" b="1">
              <a:solidFill>
                <a:srgbClr val="16165D"/>
              </a:solidFill>
              <a:latin typeface="Calibri" pitchFamily="34" charset="0"/>
            </a:endParaRPr>
          </a:p>
        </p:txBody>
      </p:sp>
      <p:sp>
        <p:nvSpPr>
          <p:cNvPr id="29730" name="CasellaDiTesto 3"/>
          <p:cNvSpPr txBox="1">
            <a:spLocks noChangeArrowheads="1"/>
          </p:cNvSpPr>
          <p:nvPr/>
        </p:nvSpPr>
        <p:spPr bwMode="auto">
          <a:xfrm>
            <a:off x="560388" y="4292600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400" b="1" i="1">
                <a:solidFill>
                  <a:srgbClr val="16165D"/>
                </a:solidFill>
                <a:latin typeface="Calibri" pitchFamily="34" charset="0"/>
              </a:rPr>
              <a:t>… In</a:t>
            </a:r>
            <a:r>
              <a:rPr lang="it-IT" sz="2400" b="1">
                <a:solidFill>
                  <a:srgbClr val="16165D"/>
                </a:solidFill>
                <a:latin typeface="Calibri" pitchFamily="34" charset="0"/>
              </a:rPr>
              <a:t> NSIS</a:t>
            </a:r>
          </a:p>
        </p:txBody>
      </p:sp>
      <p:pic>
        <p:nvPicPr>
          <p:cNvPr id="29731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3925" y="2420938"/>
            <a:ext cx="2216150" cy="34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0" y="5043073"/>
            <a:ext cx="3300413" cy="517525"/>
          </a:xfrm>
          <a:prstGeom prst="rect">
            <a:avLst/>
          </a:prstGeom>
          <a:noFill/>
        </p:spPr>
      </p:pic>
      <p:sp>
        <p:nvSpPr>
          <p:cNvPr id="3072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82804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Cosa fare prima di accedere al sistema (1/3)</a:t>
            </a:r>
            <a:endParaRPr lang="it-IT" sz="1600" i="1">
              <a:solidFill>
                <a:schemeClr val="bg1"/>
              </a:solidFill>
            </a:endParaRPr>
          </a:p>
        </p:txBody>
      </p:sp>
      <p:sp>
        <p:nvSpPr>
          <p:cNvPr id="30722" name="CasellaDiTesto 5"/>
          <p:cNvSpPr txBox="1">
            <a:spLocks noChangeArrowheads="1"/>
          </p:cNvSpPr>
          <p:nvPr/>
        </p:nvSpPr>
        <p:spPr bwMode="auto">
          <a:xfrm>
            <a:off x="1423988" y="981075"/>
            <a:ext cx="79216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 i="1">
                <a:solidFill>
                  <a:srgbClr val="990033"/>
                </a:solidFill>
                <a:latin typeface="Calibri" pitchFamily="34" charset="0"/>
              </a:rPr>
              <a:t>Predisposizione del file da caricare</a:t>
            </a:r>
            <a:endParaRPr lang="en-US" b="1" i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1484784"/>
            <a:ext cx="9601647" cy="2558908"/>
          </a:xfrm>
          <a:prstGeom prst="rect">
            <a:avLst/>
          </a:prstGeom>
          <a:noFill/>
          <a:ln w="28448">
            <a:noFill/>
            <a:miter lim="800000"/>
            <a:headEnd/>
            <a:tailEnd/>
          </a:ln>
        </p:spPr>
        <p:txBody>
          <a:bodyPr wrap="square" lIns="95760" tIns="47880" rIns="95760" bIns="47880">
            <a:spAutoFit/>
          </a:bodyPr>
          <a:lstStyle/>
          <a:p>
            <a:pPr marL="360363" indent="3175"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dirty="0">
                <a:solidFill>
                  <a:srgbClr val="002F86"/>
                </a:solidFill>
                <a:latin typeface="Calibri" pitchFamily="34" charset="0"/>
              </a:rPr>
              <a:t>Il file deve essere </a:t>
            </a:r>
            <a:r>
              <a:rPr lang="it-IT" b="1" dirty="0">
                <a:solidFill>
                  <a:srgbClr val="002F86"/>
                </a:solidFill>
                <a:latin typeface="Calibri" pitchFamily="34" charset="0"/>
              </a:rPr>
              <a:t>in formato testo (.CSV) o XML</a:t>
            </a:r>
            <a:r>
              <a:rPr lang="it-IT" dirty="0">
                <a:solidFill>
                  <a:srgbClr val="002F86"/>
                </a:solidFill>
                <a:latin typeface="Calibri" pitchFamily="34" charset="0"/>
              </a:rPr>
              <a:t> e deve contenere le informazioni sotto riportate che non variano in relazione alla finalità perseguita (maggior dettaglio prodotto già notificato/caricamento  più veloce di </a:t>
            </a:r>
            <a:r>
              <a:rPr lang="it-IT" dirty="0" smtClean="0">
                <a:solidFill>
                  <a:srgbClr val="002F86"/>
                </a:solidFill>
                <a:latin typeface="Calibri" pitchFamily="34" charset="0"/>
              </a:rPr>
              <a:t>dispositivi simili</a:t>
            </a:r>
            <a:r>
              <a:rPr lang="it-IT" dirty="0">
                <a:solidFill>
                  <a:srgbClr val="002F86"/>
                </a:solidFill>
                <a:latin typeface="Calibri" pitchFamily="34" charset="0"/>
              </a:rPr>
              <a:t>). </a:t>
            </a:r>
            <a:r>
              <a:rPr lang="it-IT" dirty="0" smtClean="0">
                <a:solidFill>
                  <a:srgbClr val="002F86"/>
                </a:solidFill>
                <a:latin typeface="Calibri" pitchFamily="34" charset="0"/>
              </a:rPr>
              <a:t> E’ necessario disporre del numero di iscrizione in BD/Repertorio del dispositivo che si vuole utilizzare come </a:t>
            </a:r>
            <a:r>
              <a:rPr lang="it-IT" b="1" i="1" dirty="0" smtClean="0">
                <a:solidFill>
                  <a:srgbClr val="002F86"/>
                </a:solidFill>
                <a:latin typeface="Calibri" pitchFamily="34" charset="0"/>
              </a:rPr>
              <a:t>dispositivo di riferimento</a:t>
            </a:r>
            <a:r>
              <a:rPr lang="it-IT" dirty="0" smtClean="0">
                <a:solidFill>
                  <a:srgbClr val="002F86"/>
                </a:solidFill>
                <a:latin typeface="Calibri" pitchFamily="34" charset="0"/>
              </a:rPr>
              <a:t>.</a:t>
            </a:r>
            <a:endParaRPr lang="it-IT" dirty="0">
              <a:solidFill>
                <a:srgbClr val="002F86"/>
              </a:solidFill>
              <a:latin typeface="Calibri" pitchFamily="34" charset="0"/>
            </a:endParaRPr>
          </a:p>
          <a:p>
            <a:pPr marL="360363" indent="3175"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dirty="0">
              <a:solidFill>
                <a:srgbClr val="002F86"/>
              </a:solidFill>
              <a:latin typeface="Calibri" pitchFamily="34" charset="0"/>
            </a:endParaRPr>
          </a:p>
          <a:p>
            <a:pPr marL="360363" indent="3175"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1400" dirty="0">
                <a:solidFill>
                  <a:srgbClr val="002F86"/>
                </a:solidFill>
                <a:latin typeface="Calibri" pitchFamily="34" charset="0"/>
              </a:rPr>
              <a:t>L’esempio </a:t>
            </a:r>
            <a:r>
              <a:rPr lang="it-IT" sz="1400" dirty="0" smtClean="0">
                <a:solidFill>
                  <a:srgbClr val="002F86"/>
                </a:solidFill>
                <a:latin typeface="Calibri" pitchFamily="34" charset="0"/>
              </a:rPr>
              <a:t>di file seguente si </a:t>
            </a:r>
            <a:r>
              <a:rPr lang="it-IT" sz="1400" dirty="0">
                <a:solidFill>
                  <a:srgbClr val="002F86"/>
                </a:solidFill>
                <a:latin typeface="Calibri" pitchFamily="34" charset="0"/>
              </a:rPr>
              <a:t>riferisce </a:t>
            </a:r>
            <a:r>
              <a:rPr lang="it-IT" sz="1400" dirty="0" smtClean="0">
                <a:solidFill>
                  <a:srgbClr val="002F86"/>
                </a:solidFill>
                <a:latin typeface="Calibri" pitchFamily="34" charset="0"/>
              </a:rPr>
              <a:t>alla registrazione di codici di </a:t>
            </a:r>
            <a:r>
              <a:rPr lang="it-IT" sz="1400" dirty="0">
                <a:solidFill>
                  <a:srgbClr val="002F86"/>
                </a:solidFill>
                <a:latin typeface="Calibri" pitchFamily="34" charset="0"/>
              </a:rPr>
              <a:t>maggior dettaglio </a:t>
            </a:r>
            <a:r>
              <a:rPr lang="it-IT" sz="1400" dirty="0" smtClean="0">
                <a:solidFill>
                  <a:srgbClr val="002F86"/>
                </a:solidFill>
                <a:latin typeface="Calibri" pitchFamily="34" charset="0"/>
              </a:rPr>
              <a:t>per un dispositivo di riferimento già </a:t>
            </a:r>
            <a:r>
              <a:rPr lang="it-IT" sz="1400" dirty="0">
                <a:solidFill>
                  <a:srgbClr val="002F86"/>
                </a:solidFill>
                <a:latin typeface="Calibri" pitchFamily="34" charset="0"/>
              </a:rPr>
              <a:t>presente </a:t>
            </a:r>
            <a:r>
              <a:rPr lang="it-IT" sz="1400" dirty="0" smtClean="0">
                <a:solidFill>
                  <a:srgbClr val="002F86"/>
                </a:solidFill>
                <a:latin typeface="Calibri" pitchFamily="34" charset="0"/>
              </a:rPr>
              <a:t>nel sistema e registrato in modo generico.</a:t>
            </a:r>
            <a:endParaRPr lang="it-IT" sz="1400" dirty="0">
              <a:solidFill>
                <a:srgbClr val="002F86"/>
              </a:solidFill>
              <a:latin typeface="Calibri" pitchFamily="34" charset="0"/>
            </a:endParaRPr>
          </a:p>
          <a:p>
            <a:pPr marL="360363" indent="3175"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1400" dirty="0" smtClean="0">
                <a:solidFill>
                  <a:srgbClr val="002F86"/>
                </a:solidFill>
                <a:latin typeface="Calibri" pitchFamily="34" charset="0"/>
              </a:rPr>
              <a:t>Numero di iscrizione in BD/Repertorio : </a:t>
            </a:r>
            <a:r>
              <a:rPr lang="it-IT" sz="1400" dirty="0">
                <a:solidFill>
                  <a:srgbClr val="002F86"/>
                </a:solidFill>
                <a:latin typeface="Calibri" pitchFamily="34" charset="0"/>
              </a:rPr>
              <a:t>641</a:t>
            </a:r>
          </a:p>
          <a:p>
            <a:pPr marL="360363" indent="3175"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1400" dirty="0">
                <a:solidFill>
                  <a:srgbClr val="002F86"/>
                </a:solidFill>
                <a:latin typeface="Calibri" pitchFamily="34" charset="0"/>
              </a:rPr>
              <a:t>Codice Fabbricante: AD110A-XX</a:t>
            </a:r>
          </a:p>
          <a:p>
            <a:pPr marL="360363" indent="3175"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1400" dirty="0">
                <a:solidFill>
                  <a:srgbClr val="002F86"/>
                </a:solidFill>
                <a:latin typeface="Calibri" pitchFamily="34" charset="0"/>
              </a:rPr>
              <a:t>Denominazione: CATETERE MODELLO GENERICO</a:t>
            </a:r>
            <a:endParaRPr lang="it-IT" dirty="0">
              <a:solidFill>
                <a:srgbClr val="002F86"/>
              </a:solidFill>
              <a:latin typeface="Calibri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631825" y="4128673"/>
          <a:ext cx="7632700" cy="731838"/>
        </p:xfrm>
        <a:graphic>
          <a:graphicData uri="http://schemas.openxmlformats.org/drawingml/2006/table">
            <a:tbl>
              <a:tblPr/>
              <a:tblGrid>
                <a:gridCol w="1652588"/>
                <a:gridCol w="2990850"/>
                <a:gridCol w="298926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Numero di iscrizione del DM di riferimento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Elenco dei codici catalogo specifici dei DM simili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Nome commerciale e modello specifici dei DM simili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30735" name="CasellaDiTesto 12"/>
          <p:cNvSpPr txBox="1">
            <a:spLocks noChangeArrowheads="1"/>
          </p:cNvSpPr>
          <p:nvPr/>
        </p:nvSpPr>
        <p:spPr bwMode="auto">
          <a:xfrm>
            <a:off x="415925" y="5661248"/>
            <a:ext cx="90011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 i="1" dirty="0">
                <a:solidFill>
                  <a:srgbClr val="990033"/>
                </a:solidFill>
                <a:latin typeface="Calibri" pitchFamily="34" charset="0"/>
              </a:rPr>
              <a:t>Per i restanti dati necessari alla notifica dei prodotti, </a:t>
            </a:r>
            <a:r>
              <a:rPr lang="it-IT" b="1" i="1" dirty="0" smtClean="0">
                <a:solidFill>
                  <a:srgbClr val="990033"/>
                </a:solidFill>
                <a:latin typeface="Calibri" pitchFamily="34" charset="0"/>
              </a:rPr>
              <a:t>compresa </a:t>
            </a:r>
            <a:r>
              <a:rPr lang="it-IT" b="1" i="1" dirty="0">
                <a:solidFill>
                  <a:srgbClr val="990033"/>
                </a:solidFill>
                <a:latin typeface="Calibri" pitchFamily="34" charset="0"/>
              </a:rPr>
              <a:t>l’etichetta, vengono utilizzati quelli del </a:t>
            </a:r>
            <a:r>
              <a:rPr lang="it-IT" b="1" i="1" dirty="0" smtClean="0">
                <a:solidFill>
                  <a:srgbClr val="990033"/>
                </a:solidFill>
                <a:latin typeface="Calibri" pitchFamily="34" charset="0"/>
              </a:rPr>
              <a:t>dispositivo </a:t>
            </a:r>
            <a:r>
              <a:rPr lang="it-IT" b="1" i="1" dirty="0">
                <a:solidFill>
                  <a:srgbClr val="990033"/>
                </a:solidFill>
                <a:latin typeface="Calibri" pitchFamily="34" charset="0"/>
              </a:rPr>
              <a:t>di riferimento già presente nel </a:t>
            </a:r>
            <a:r>
              <a:rPr lang="it-IT" b="1" i="1" dirty="0" smtClean="0">
                <a:solidFill>
                  <a:srgbClr val="990033"/>
                </a:solidFill>
                <a:latin typeface="Calibri" pitchFamily="34" charset="0"/>
              </a:rPr>
              <a:t>sistema </a:t>
            </a:r>
            <a:r>
              <a:rPr lang="it-IT" b="1" i="1" dirty="0">
                <a:solidFill>
                  <a:srgbClr val="990033"/>
                </a:solidFill>
                <a:latin typeface="Calibri" pitchFamily="34" charset="0"/>
              </a:rPr>
              <a:t>BD/RDM. </a:t>
            </a:r>
          </a:p>
        </p:txBody>
      </p:sp>
      <p:sp>
        <p:nvSpPr>
          <p:cNvPr id="30736" name="AutoShape 6"/>
          <p:cNvSpPr>
            <a:spLocks noChangeArrowheads="1"/>
          </p:cNvSpPr>
          <p:nvPr/>
        </p:nvSpPr>
        <p:spPr bwMode="gray">
          <a:xfrm rot="5400000">
            <a:off x="488157" y="548481"/>
            <a:ext cx="647700" cy="1223963"/>
          </a:xfrm>
          <a:prstGeom prst="upArrow">
            <a:avLst>
              <a:gd name="adj1" fmla="val 64704"/>
              <a:gd name="adj2" fmla="val 55913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8900000" scaled="1"/>
          </a:gra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hangingPunct="0"/>
            <a:endParaRPr lang="en-US"/>
          </a:p>
        </p:txBody>
      </p:sp>
      <p:sp>
        <p:nvSpPr>
          <p:cNvPr id="30737" name="CasellaDiTesto 14"/>
          <p:cNvSpPr txBox="1">
            <a:spLocks noChangeArrowheads="1"/>
          </p:cNvSpPr>
          <p:nvPr/>
        </p:nvSpPr>
        <p:spPr bwMode="auto">
          <a:xfrm>
            <a:off x="203200" y="981075"/>
            <a:ext cx="10779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 i="1">
                <a:solidFill>
                  <a:srgbClr val="990033"/>
                </a:solidFill>
                <a:latin typeface="Calibri" pitchFamily="34" charset="0"/>
              </a:rPr>
              <a:t>Passo 1</a:t>
            </a:r>
            <a:endParaRPr lang="en-US" b="1" i="1">
              <a:solidFill>
                <a:srgbClr val="990033"/>
              </a:solidFill>
              <a:latin typeface="Calibri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200025" y="1484313"/>
            <a:ext cx="91455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0739" name="CasellaDiTesto 17"/>
          <p:cNvSpPr txBox="1">
            <a:spLocks noChangeArrowheads="1"/>
          </p:cNvSpPr>
          <p:nvPr/>
        </p:nvSpPr>
        <p:spPr bwMode="auto">
          <a:xfrm rot="3066806">
            <a:off x="7238094" y="4240652"/>
            <a:ext cx="1484312" cy="2905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b="1" dirty="0">
                <a:solidFill>
                  <a:srgbClr val="990033"/>
                </a:solidFill>
              </a:rPr>
              <a:t>Esemplificativo</a:t>
            </a:r>
            <a:endParaRPr lang="en-US" sz="1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8950" y="1628775"/>
            <a:ext cx="9072563" cy="43003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E’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possibile riportare in uno stesso file anche più gruppi distinti di DM simili;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in tal caso, per ciascun gruppo, dovrà essere riportata la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struttura descritta in precedenza, comprensiva del rispettivo dispositivo di riferimento.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Indipendentemente dal numero dei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gruppi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esiste una 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limitazione al numero di righe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(DM) 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che è possibile inserire in ciascun file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; tale valore limite viene evidenziato sulla pagina di ‘acquisizione file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’ ed è pari a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200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 Il superamento di questo limite non consente l’acquisizione del file.</a:t>
            </a: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82804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Cosa fare prima di accedere al sistema (2/3)</a:t>
            </a:r>
            <a:endParaRPr lang="it-IT" sz="1600" i="1">
              <a:solidFill>
                <a:schemeClr val="bg1"/>
              </a:solidFill>
            </a:endParaRPr>
          </a:p>
        </p:txBody>
      </p:sp>
      <p:sp>
        <p:nvSpPr>
          <p:cNvPr id="6" name="Ovale 5"/>
          <p:cNvSpPr>
            <a:spLocks noChangeAspect="1"/>
          </p:cNvSpPr>
          <p:nvPr/>
        </p:nvSpPr>
        <p:spPr>
          <a:xfrm>
            <a:off x="272480" y="1697220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7" name="Ovale 6"/>
          <p:cNvSpPr>
            <a:spLocks noChangeAspect="1"/>
          </p:cNvSpPr>
          <p:nvPr/>
        </p:nvSpPr>
        <p:spPr>
          <a:xfrm>
            <a:off x="272480" y="4289508"/>
            <a:ext cx="138176" cy="138176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31751" name="CasellaDiTesto 13"/>
          <p:cNvSpPr txBox="1">
            <a:spLocks noChangeArrowheads="1"/>
          </p:cNvSpPr>
          <p:nvPr/>
        </p:nvSpPr>
        <p:spPr bwMode="auto">
          <a:xfrm rot="-5400000">
            <a:off x="2408237" y="3089276"/>
            <a:ext cx="1484313" cy="2905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b="1">
                <a:solidFill>
                  <a:srgbClr val="990033"/>
                </a:solidFill>
              </a:rPr>
              <a:t>Esemplificativo</a:t>
            </a:r>
            <a:endParaRPr lang="en-US" sz="1400" b="1">
              <a:solidFill>
                <a:srgbClr val="990033"/>
              </a:solidFill>
            </a:endParaRPr>
          </a:p>
        </p:txBody>
      </p:sp>
      <p:sp>
        <p:nvSpPr>
          <p:cNvPr id="31752" name="AutoShape 6"/>
          <p:cNvSpPr>
            <a:spLocks noChangeArrowheads="1"/>
          </p:cNvSpPr>
          <p:nvPr/>
        </p:nvSpPr>
        <p:spPr bwMode="gray">
          <a:xfrm rot="5400000">
            <a:off x="488157" y="548481"/>
            <a:ext cx="647700" cy="1223963"/>
          </a:xfrm>
          <a:prstGeom prst="upArrow">
            <a:avLst>
              <a:gd name="adj1" fmla="val 64704"/>
              <a:gd name="adj2" fmla="val 55913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8900000" scaled="1"/>
          </a:gra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hangingPunct="0"/>
            <a:endParaRPr lang="en-US"/>
          </a:p>
        </p:txBody>
      </p:sp>
      <p:sp>
        <p:nvSpPr>
          <p:cNvPr id="31753" name="CasellaDiTesto 16"/>
          <p:cNvSpPr txBox="1">
            <a:spLocks noChangeArrowheads="1"/>
          </p:cNvSpPr>
          <p:nvPr/>
        </p:nvSpPr>
        <p:spPr bwMode="auto">
          <a:xfrm>
            <a:off x="203200" y="981075"/>
            <a:ext cx="10779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 i="1">
                <a:solidFill>
                  <a:srgbClr val="990033"/>
                </a:solidFill>
                <a:latin typeface="Calibri" pitchFamily="34" charset="0"/>
              </a:rPr>
              <a:t>Passo 1</a:t>
            </a:r>
            <a:endParaRPr lang="en-US" b="1" i="1">
              <a:solidFill>
                <a:srgbClr val="990033"/>
              </a:solidFill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>
            <a:off x="200025" y="1484313"/>
            <a:ext cx="91455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238" y="2708275"/>
            <a:ext cx="3292475" cy="1089025"/>
          </a:xfrm>
          <a:prstGeom prst="rect">
            <a:avLst/>
          </a:prstGeom>
          <a:noFill/>
        </p:spPr>
      </p:pic>
      <p:sp>
        <p:nvSpPr>
          <p:cNvPr id="31759" name="CasellaDiTesto 5"/>
          <p:cNvSpPr txBox="1">
            <a:spLocks noChangeArrowheads="1"/>
          </p:cNvSpPr>
          <p:nvPr/>
        </p:nvSpPr>
        <p:spPr bwMode="auto">
          <a:xfrm>
            <a:off x="1423988" y="981075"/>
            <a:ext cx="79216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 i="1">
                <a:solidFill>
                  <a:srgbClr val="990033"/>
                </a:solidFill>
                <a:latin typeface="Calibri" pitchFamily="34" charset="0"/>
              </a:rPr>
              <a:t>Predisposizione del file da caricare</a:t>
            </a:r>
            <a:endParaRPr lang="en-US" b="1" i="1">
              <a:solidFill>
                <a:srgbClr val="99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 bwMode="auto">
          <a:xfrm>
            <a:off x="0" y="2924944"/>
            <a:ext cx="9906000" cy="27363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334375" y="5806629"/>
            <a:ext cx="9217025" cy="43068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32770" name="CasellaDiTesto 3"/>
          <p:cNvSpPr txBox="1">
            <a:spLocks noChangeArrowheads="1"/>
          </p:cNvSpPr>
          <p:nvPr/>
        </p:nvSpPr>
        <p:spPr bwMode="auto">
          <a:xfrm>
            <a:off x="272480" y="1484313"/>
            <a:ext cx="9289032" cy="13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Dopo aver predisposto il file, prima di caricarlo nel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sistema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BD/RDM, è necessario firmarlo elettronicamente  off-line,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cioè direttamente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sul proprio PC senza collegarsi al sistema. La modalità di firma off-line è già presente nel sistema in alternativa alla firma “on-line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”. </a:t>
            </a:r>
            <a:r>
              <a:rPr lang="it-IT" b="1" dirty="0" smtClean="0">
                <a:solidFill>
                  <a:srgbClr val="002060"/>
                </a:solidFill>
                <a:latin typeface="Calibri" pitchFamily="34" charset="0"/>
              </a:rPr>
              <a:t>Si ricorda che gli strumenti già utilizzati per la firma on-line possono essere utilizzati anche per la firma off-line</a:t>
            </a:r>
            <a:endParaRPr lang="en-US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2771" name="Picture 2" descr="C:\Documenti\00_PERSONALE\Immagini per PPT\AFQM5V5CAK9YOKNCAWZ6U9FCAKM1ZH6CAHETCXECA6LYYDPCAS1X5K6CAO3EFW7CAOSKWJYCAA4139ACAVCAO17CARM8DCSCA3AOPOTCAC04OOPCAAZYTMNCAR0EXXACAC2FUT3CAN1GDIMCAUR19V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5203">
            <a:off x="482332" y="5727086"/>
            <a:ext cx="4810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/>
          <p:cNvSpPr>
            <a:spLocks noChangeArrowheads="1"/>
          </p:cNvSpPr>
          <p:nvPr/>
        </p:nvSpPr>
        <p:spPr bwMode="gray">
          <a:xfrm rot="5400000">
            <a:off x="488157" y="548481"/>
            <a:ext cx="647700" cy="1223963"/>
          </a:xfrm>
          <a:prstGeom prst="upArrow">
            <a:avLst>
              <a:gd name="adj1" fmla="val 64704"/>
              <a:gd name="adj2" fmla="val 55886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3200" y="981075"/>
            <a:ext cx="1077913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Passo 2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97013" y="966788"/>
            <a:ext cx="4089400" cy="369887"/>
          </a:xfrm>
          <a:prstGeom prst="rect">
            <a:avLst/>
          </a:prstGeom>
          <a:noFill/>
          <a:ln w="28448">
            <a:noFill/>
            <a:miter lim="800000"/>
            <a:headEnd/>
            <a:tailEnd/>
          </a:ln>
        </p:spPr>
        <p:txBody>
          <a:bodyPr lIns="95760" tIns="47880" rIns="95760" bIns="47880">
            <a:spAutoFit/>
          </a:bodyPr>
          <a:lstStyle/>
          <a:p>
            <a:pPr algn="just"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b="1" i="1">
                <a:solidFill>
                  <a:srgbClr val="00664D"/>
                </a:solidFill>
                <a:latin typeface="Calibri" pitchFamily="34" charset="0"/>
              </a:rPr>
              <a:t>Firma off line del file predisposto</a:t>
            </a:r>
          </a:p>
        </p:txBody>
      </p:sp>
      <p:sp>
        <p:nvSpPr>
          <p:cNvPr id="3277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82804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Cosa fare prima di accedere al sistema (3/3)</a:t>
            </a:r>
            <a:endParaRPr lang="it-IT" sz="1600" i="1">
              <a:solidFill>
                <a:schemeClr val="bg1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 bwMode="auto">
          <a:xfrm>
            <a:off x="200025" y="1484313"/>
            <a:ext cx="91455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777" name="CasellaDiTesto 12"/>
          <p:cNvSpPr txBox="1">
            <a:spLocks noChangeArrowheads="1"/>
          </p:cNvSpPr>
          <p:nvPr/>
        </p:nvSpPr>
        <p:spPr bwMode="auto">
          <a:xfrm>
            <a:off x="1208584" y="5878066"/>
            <a:ext cx="89281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La mancata firma </a:t>
            </a:r>
            <a:r>
              <a:rPr lang="it-IT" b="1" i="1" dirty="0">
                <a:solidFill>
                  <a:srgbClr val="002060"/>
                </a:solidFill>
                <a:latin typeface="Calibri" pitchFamily="34" charset="0"/>
              </a:rPr>
              <a:t>off </a:t>
            </a:r>
            <a:r>
              <a:rPr lang="it-IT" b="1" i="1" dirty="0" err="1">
                <a:solidFill>
                  <a:srgbClr val="002060"/>
                </a:solidFill>
                <a:latin typeface="Calibri" pitchFamily="34" charset="0"/>
              </a:rPr>
              <a:t>line</a:t>
            </a:r>
            <a:r>
              <a:rPr lang="it-IT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del file comporta l’impossibilità di caricare il file</a:t>
            </a:r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779" name="CasellaDiTesto 12"/>
          <p:cNvSpPr txBox="1">
            <a:spLocks noChangeArrowheads="1"/>
          </p:cNvSpPr>
          <p:nvPr/>
        </p:nvSpPr>
        <p:spPr bwMode="auto">
          <a:xfrm>
            <a:off x="416496" y="3122220"/>
            <a:ext cx="8928100" cy="261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Per eseguire la firma elettronica in modalità off-line è necessario essere dotati di un kit per firma costituito da: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dirty="0" smtClean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dispositivo sicuro di generazione delle firme (</a:t>
            </a:r>
            <a:r>
              <a:rPr lang="it-IT" sz="1600" dirty="0" err="1">
                <a:solidFill>
                  <a:srgbClr val="002060"/>
                </a:solidFill>
                <a:latin typeface="Calibri" pitchFamily="34" charset="0"/>
              </a:rPr>
              <a:t>smart</a:t>
            </a: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 card e relativo lettore oppure </a:t>
            </a:r>
            <a:r>
              <a:rPr lang="it-IT" sz="1600" dirty="0" err="1">
                <a:solidFill>
                  <a:srgbClr val="002060"/>
                </a:solidFill>
                <a:latin typeface="Calibri" pitchFamily="34" charset="0"/>
              </a:rPr>
              <a:t>token</a:t>
            </a: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),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- certificato di firma </a:t>
            </a:r>
            <a:r>
              <a:rPr lang="it-IT" sz="1600" dirty="0" smtClean="0">
                <a:solidFill>
                  <a:srgbClr val="002060"/>
                </a:solidFill>
                <a:latin typeface="Calibri" pitchFamily="34" charset="0"/>
              </a:rPr>
              <a:t>elettronica rilasciato </a:t>
            </a: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da uno dei certificatori definiti ai sensi della Direttiva europea 1999/93/CE,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- software di firma 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1600" dirty="0">
              <a:solidFill>
                <a:srgbClr val="002060"/>
              </a:solidFill>
              <a:latin typeface="Calibri" pitchFamily="34" charset="0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Installato il suddetto Kit sul proprio computer, avviare il software di firma del Kit e seguire le relative istruzioni per realizzare la firma </a:t>
            </a:r>
            <a:r>
              <a:rPr lang="it-IT" sz="1600" dirty="0" smtClean="0">
                <a:solidFill>
                  <a:srgbClr val="002060"/>
                </a:solidFill>
                <a:latin typeface="Calibri" pitchFamily="34" charset="0"/>
              </a:rPr>
              <a:t>elettronica. </a:t>
            </a: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Al momento della firma sarà richiesto di inserire il codice di protezione del dispositivo (PIN) che consentirà, correttamente inserito, di procedere alla generazione del file firmato </a:t>
            </a:r>
            <a:r>
              <a:rPr lang="it-IT" sz="1600" dirty="0" smtClean="0">
                <a:solidFill>
                  <a:srgbClr val="002060"/>
                </a:solidFill>
                <a:latin typeface="Calibri" pitchFamily="34" charset="0"/>
              </a:rPr>
              <a:t>(con estensione </a:t>
            </a:r>
            <a:r>
              <a:rPr lang="it-IT" sz="1600" dirty="0">
                <a:solidFill>
                  <a:srgbClr val="002060"/>
                </a:solidFill>
                <a:latin typeface="Calibri" pitchFamily="34" charset="0"/>
              </a:rPr>
              <a:t>p7m).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44488" y="2874422"/>
            <a:ext cx="4946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990033"/>
                </a:solidFill>
                <a:latin typeface="Calibri" pitchFamily="34" charset="0"/>
              </a:rPr>
              <a:t>Come si esegue la firma elettronica in modalità off-line?</a:t>
            </a:r>
            <a:endParaRPr lang="en-US" b="1" i="1" dirty="0">
              <a:solidFill>
                <a:srgbClr val="99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 dirty="0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 dirty="0">
                <a:solidFill>
                  <a:schemeClr val="bg1"/>
                </a:solidFill>
              </a:rPr>
              <a:t>Accesso </a:t>
            </a:r>
            <a:r>
              <a:rPr lang="it-IT" dirty="0" smtClean="0">
                <a:solidFill>
                  <a:schemeClr val="bg1"/>
                </a:solidFill>
              </a:rPr>
              <a:t>ad NSIS – Sistema D/RDM </a:t>
            </a:r>
            <a:r>
              <a:rPr lang="it-IT" dirty="0">
                <a:solidFill>
                  <a:schemeClr val="bg1"/>
                </a:solidFill>
              </a:rPr>
              <a:t>(1/2)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568450" y="925513"/>
            <a:ext cx="7632700" cy="373694"/>
          </a:xfrm>
          <a:prstGeom prst="rect">
            <a:avLst/>
          </a:prstGeom>
          <a:noFill/>
          <a:ln w="28448">
            <a:noFill/>
            <a:miter lim="800000"/>
            <a:headEnd/>
            <a:tailEnd/>
          </a:ln>
        </p:spPr>
        <p:txBody>
          <a:bodyPr lIns="95760" tIns="47880" rIns="95760" bIns="47880">
            <a:spAutoFit/>
          </a:bodyPr>
          <a:lstStyle/>
          <a:p>
            <a:pPr hangingPunct="0"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71913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b="1" i="1" dirty="0">
                <a:solidFill>
                  <a:srgbClr val="002F86"/>
                </a:solidFill>
                <a:latin typeface="Calibri" pitchFamily="34" charset="0"/>
              </a:rPr>
              <a:t>Accesso </a:t>
            </a:r>
            <a:r>
              <a:rPr lang="it-IT" b="1" i="1" dirty="0" smtClean="0">
                <a:solidFill>
                  <a:srgbClr val="002F86"/>
                </a:solidFill>
                <a:latin typeface="Calibri" pitchFamily="34" charset="0"/>
              </a:rPr>
              <a:t> ad NISI - </a:t>
            </a:r>
            <a:r>
              <a:rPr lang="it-IT" b="1" i="1" dirty="0">
                <a:solidFill>
                  <a:srgbClr val="002F86"/>
                </a:solidFill>
                <a:latin typeface="Calibri" pitchFamily="34" charset="0"/>
              </a:rPr>
              <a:t>Sistema BD/RDM per il caricamento del file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 rot="5400000">
            <a:off x="561182" y="548481"/>
            <a:ext cx="647700" cy="1223963"/>
          </a:xfrm>
          <a:prstGeom prst="upArrow">
            <a:avLst>
              <a:gd name="adj1" fmla="val 64704"/>
              <a:gd name="adj2" fmla="val 55886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638" y="981075"/>
            <a:ext cx="1077912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Passo 3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200025" y="1484313"/>
            <a:ext cx="914558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33798" name="Gruppo 7"/>
          <p:cNvGrpSpPr>
            <a:grpSpLocks/>
          </p:cNvGrpSpPr>
          <p:nvPr/>
        </p:nvGrpSpPr>
        <p:grpSpPr bwMode="auto">
          <a:xfrm>
            <a:off x="1281113" y="2492375"/>
            <a:ext cx="7200900" cy="1081088"/>
            <a:chOff x="1568770" y="1052736"/>
            <a:chExt cx="6479785" cy="616356"/>
          </a:xfrm>
        </p:grpSpPr>
        <p:sp>
          <p:nvSpPr>
            <p:cNvPr id="9" name="Pentagono 8"/>
            <p:cNvSpPr/>
            <p:nvPr/>
          </p:nvSpPr>
          <p:spPr bwMode="auto">
            <a:xfrm>
              <a:off x="1568770" y="1052736"/>
              <a:ext cx="1675658" cy="484215"/>
            </a:xfrm>
            <a:prstGeom prst="homePlate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Gallone 9"/>
            <p:cNvSpPr/>
            <p:nvPr/>
          </p:nvSpPr>
          <p:spPr bwMode="auto">
            <a:xfrm>
              <a:off x="3028722" y="1052736"/>
              <a:ext cx="2068503" cy="484215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Gallone 10"/>
            <p:cNvSpPr/>
            <p:nvPr/>
          </p:nvSpPr>
          <p:spPr bwMode="auto">
            <a:xfrm>
              <a:off x="4852946" y="1052736"/>
              <a:ext cx="1705658" cy="484215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Gallone 11"/>
            <p:cNvSpPr/>
            <p:nvPr/>
          </p:nvSpPr>
          <p:spPr bwMode="auto">
            <a:xfrm>
              <a:off x="6297185" y="1052736"/>
              <a:ext cx="1492807" cy="484215"/>
            </a:xfrm>
            <a:prstGeom prst="chevron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2" name="CasellaDiTesto 12"/>
            <p:cNvSpPr txBox="1">
              <a:spLocks noChangeArrowheads="1"/>
            </p:cNvSpPr>
            <p:nvPr/>
          </p:nvSpPr>
          <p:spPr bwMode="auto">
            <a:xfrm>
              <a:off x="1568770" y="1176007"/>
              <a:ext cx="1418488" cy="16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Caricare il file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3813" name="CasellaDiTesto 13"/>
            <p:cNvSpPr txBox="1">
              <a:spLocks noChangeArrowheads="1"/>
            </p:cNvSpPr>
            <p:nvPr/>
          </p:nvSpPr>
          <p:spPr bwMode="auto">
            <a:xfrm>
              <a:off x="3267653" y="1176008"/>
              <a:ext cx="1800200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Visualizza dati/Errori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3814" name="CasellaDiTesto 14"/>
            <p:cNvSpPr txBox="1">
              <a:spLocks noChangeArrowheads="1"/>
            </p:cNvSpPr>
            <p:nvPr/>
          </p:nvSpPr>
          <p:spPr bwMode="auto">
            <a:xfrm>
              <a:off x="4952398" y="1170930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Conferma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3815" name="CasellaDiTesto 15"/>
            <p:cNvSpPr txBox="1">
              <a:spLocks noChangeArrowheads="1"/>
            </p:cNvSpPr>
            <p:nvPr/>
          </p:nvSpPr>
          <p:spPr bwMode="auto">
            <a:xfrm>
              <a:off x="6248355" y="1170930"/>
              <a:ext cx="1800200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1400" b="1">
                  <a:solidFill>
                    <a:schemeClr val="bg1"/>
                  </a:solidFill>
                </a:rPr>
                <a:t>Esito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33799" name="CasellaDiTesto 23"/>
          <p:cNvSpPr txBox="1">
            <a:spLocks noChangeArrowheads="1"/>
          </p:cNvSpPr>
          <p:nvPr/>
        </p:nvSpPr>
        <p:spPr bwMode="auto">
          <a:xfrm>
            <a:off x="849313" y="1700213"/>
            <a:ext cx="7902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002060"/>
                </a:solidFill>
                <a:latin typeface="Calibri" pitchFamily="34" charset="0"/>
              </a:rPr>
              <a:t>Il processo di caricamento del file si articola nelle 4 fasi sotto riportate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800" name="CasellaDiTesto 24"/>
          <p:cNvSpPr txBox="1">
            <a:spLocks noChangeArrowheads="1"/>
          </p:cNvSpPr>
          <p:nvPr/>
        </p:nvSpPr>
        <p:spPr bwMode="auto">
          <a:xfrm>
            <a:off x="1208088" y="3500438"/>
            <a:ext cx="17287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i="1">
                <a:solidFill>
                  <a:srgbClr val="002060"/>
                </a:solidFill>
                <a:latin typeface="Calibri" pitchFamily="34" charset="0"/>
              </a:rPr>
              <a:t>Comprende tutte le operazioni necessarie per il caricamento del file predisposto off line</a:t>
            </a:r>
            <a:endParaRPr lang="en-US" sz="140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801" name="CasellaDiTesto 25"/>
          <p:cNvSpPr txBox="1">
            <a:spLocks noChangeArrowheads="1"/>
          </p:cNvSpPr>
          <p:nvPr/>
        </p:nvSpPr>
        <p:spPr bwMode="auto">
          <a:xfrm>
            <a:off x="3081338" y="3500438"/>
            <a:ext cx="1871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i="1">
                <a:solidFill>
                  <a:srgbClr val="002060"/>
                </a:solidFill>
                <a:latin typeface="Calibri" pitchFamily="34" charset="0"/>
              </a:rPr>
              <a:t>Consente di verificare i dati presenti nel file da caricare . Segnala inoltre la presenza di eventuali errori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i="1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140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802" name="CasellaDiTesto 26"/>
          <p:cNvSpPr txBox="1">
            <a:spLocks noChangeArrowheads="1"/>
          </p:cNvSpPr>
          <p:nvPr/>
        </p:nvSpPr>
        <p:spPr bwMode="auto">
          <a:xfrm>
            <a:off x="4953000" y="3500438"/>
            <a:ext cx="17287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i="1">
                <a:solidFill>
                  <a:srgbClr val="002060"/>
                </a:solidFill>
                <a:latin typeface="Calibri" pitchFamily="34" charset="0"/>
              </a:rPr>
              <a:t>Consente di avviare il processo di inserimento in nel Sistema BD/RDM dei dispositivi medici simili acquisiti da file.  </a:t>
            </a:r>
            <a:endParaRPr lang="en-US" sz="140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803" name="CasellaDiTesto 27"/>
          <p:cNvSpPr txBox="1">
            <a:spLocks noChangeArrowheads="1"/>
          </p:cNvSpPr>
          <p:nvPr/>
        </p:nvSpPr>
        <p:spPr bwMode="auto">
          <a:xfrm>
            <a:off x="6681788" y="3500438"/>
            <a:ext cx="19431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i="1">
                <a:solidFill>
                  <a:srgbClr val="002060"/>
                </a:solidFill>
                <a:latin typeface="Calibri" pitchFamily="34" charset="0"/>
              </a:rPr>
              <a:t>Consente di  verificare l’esito del caricamento e visualizzare il numero progressivo assegnato dal Sistema a ciascuno dei suddetti dispositivi e scaricare l’elenco dei dati caricati</a:t>
            </a:r>
            <a:endParaRPr lang="en-US" sz="1400" i="1">
              <a:solidFill>
                <a:srgbClr val="002060"/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40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804" name="CasellaDiTesto 28"/>
          <p:cNvSpPr txBox="1">
            <a:spLocks noChangeArrowheads="1"/>
          </p:cNvSpPr>
          <p:nvPr/>
        </p:nvSpPr>
        <p:spPr bwMode="auto">
          <a:xfrm>
            <a:off x="650875" y="5486400"/>
            <a:ext cx="79025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>
                <a:solidFill>
                  <a:srgbClr val="002060"/>
                </a:solidFill>
                <a:latin typeface="Calibri" pitchFamily="34" charset="0"/>
              </a:rPr>
              <a:t>Nelle slides successive vengono descritti in dettaglio i singoli passaggi previsti per ognuna delle 4 fasi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" name="Freccia a destra 29"/>
          <p:cNvSpPr/>
          <p:nvPr/>
        </p:nvSpPr>
        <p:spPr bwMode="auto">
          <a:xfrm>
            <a:off x="8697416" y="5589240"/>
            <a:ext cx="690376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8588" y="188913"/>
            <a:ext cx="7596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hangingPunct="0"/>
            <a:r>
              <a:rPr lang="it-IT" sz="2000" b="1">
                <a:solidFill>
                  <a:schemeClr val="bg1"/>
                </a:solidFill>
                <a:cs typeface="Arial" charset="0"/>
              </a:rPr>
              <a:t>Notifiche multiple di DM simili</a:t>
            </a:r>
          </a:p>
          <a:p>
            <a:pPr defTabSz="914400" hangingPunct="0"/>
            <a:r>
              <a:rPr lang="it-IT">
                <a:solidFill>
                  <a:schemeClr val="bg1"/>
                </a:solidFill>
              </a:rPr>
              <a:t>Accesso al Sistema RDM (2/2)</a:t>
            </a:r>
            <a:endParaRPr lang="it-IT" i="1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8588" y="1154113"/>
            <a:ext cx="9217025" cy="112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Il Sistema  BD/RDM comprende tre aree funzionali distinte: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1. Dispositivi Medici di classe I,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IIa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/b, III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2.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Dati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Azienda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3. Firma off line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l="10949" t="13407" r="9910" b="40865"/>
          <a:stretch>
            <a:fillRect/>
          </a:stretch>
        </p:blipFill>
        <p:spPr bwMode="auto">
          <a:xfrm>
            <a:off x="2576513" y="2420938"/>
            <a:ext cx="7129462" cy="20161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Freccia a destra 5"/>
          <p:cNvSpPr/>
          <p:nvPr/>
        </p:nvSpPr>
        <p:spPr bwMode="auto">
          <a:xfrm>
            <a:off x="2936775" y="2780927"/>
            <a:ext cx="288032" cy="288032"/>
          </a:xfrm>
          <a:prstGeom prst="rightArrow">
            <a:avLst/>
          </a:prstGeom>
          <a:solidFill>
            <a:srgbClr val="99003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7" name="Freccia a destra 6"/>
          <p:cNvSpPr/>
          <p:nvPr/>
        </p:nvSpPr>
        <p:spPr bwMode="auto">
          <a:xfrm>
            <a:off x="5601071" y="2780927"/>
            <a:ext cx="288032" cy="288032"/>
          </a:xfrm>
          <a:prstGeom prst="rightArrow">
            <a:avLst/>
          </a:prstGeom>
          <a:solidFill>
            <a:srgbClr val="99003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8" name="Freccia a destra 7"/>
          <p:cNvSpPr/>
          <p:nvPr/>
        </p:nvSpPr>
        <p:spPr bwMode="auto">
          <a:xfrm>
            <a:off x="7905327" y="2780927"/>
            <a:ext cx="288032" cy="288032"/>
          </a:xfrm>
          <a:prstGeom prst="rightArrow">
            <a:avLst/>
          </a:prstGeom>
          <a:solidFill>
            <a:srgbClr val="990033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949" t="13407" r="9910" b="71895"/>
          <a:stretch>
            <a:fillRect/>
          </a:stretch>
        </p:blipFill>
        <p:spPr bwMode="auto">
          <a:xfrm>
            <a:off x="0" y="5229225"/>
            <a:ext cx="9906000" cy="9366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00025" y="4806950"/>
            <a:ext cx="9274175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L’utente deve selezionare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la sezione Dispositivi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Medici di classe I,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IIa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/b,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III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128588" y="5732463"/>
            <a:ext cx="3168650" cy="360362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57150" y="1125538"/>
            <a:ext cx="9288463" cy="1079500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5" name="Triangolo isoscele 14"/>
          <p:cNvSpPr/>
          <p:nvPr/>
        </p:nvSpPr>
        <p:spPr bwMode="auto">
          <a:xfrm rot="16200000">
            <a:off x="1144588" y="3221038"/>
            <a:ext cx="2071687" cy="50323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pic>
        <p:nvPicPr>
          <p:cNvPr id="35858" name="Picture 6"/>
          <p:cNvPicPr>
            <a:picLocks noChangeAspect="1" noChangeArrowheads="1"/>
          </p:cNvPicPr>
          <p:nvPr/>
        </p:nvPicPr>
        <p:blipFill>
          <a:blip r:embed="rId4" cstate="print"/>
          <a:srcRect l="44411" t="50110" r="34315" b="28586"/>
          <a:stretch>
            <a:fillRect/>
          </a:stretch>
        </p:blipFill>
        <p:spPr bwMode="auto">
          <a:xfrm>
            <a:off x="415925" y="2997200"/>
            <a:ext cx="13462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h26aR_nEK7E9tIM4MHOw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7264</TotalTime>
  <Words>2592</Words>
  <Application>Microsoft Office PowerPoint</Application>
  <PresentationFormat>A4 (21x29,7 cm)</PresentationFormat>
  <Paragraphs>310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Notifiche multiple di DM simili Visualizza dati/Errori (%/5)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Menichelli, Georgia</dc:creator>
  <cp:lastModifiedBy>Paolillo Carmela</cp:lastModifiedBy>
  <cp:revision>797</cp:revision>
  <cp:lastPrinted>1601-01-01T00:00:00Z</cp:lastPrinted>
  <dcterms:created xsi:type="dcterms:W3CDTF">1601-01-01T00:00:00Z</dcterms:created>
  <dcterms:modified xsi:type="dcterms:W3CDTF">2013-03-25T09:34:47Z</dcterms:modified>
</cp:coreProperties>
</file>