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theme/themeOverride1.xml" ContentType="application/vnd.openxmlformats-officedocument.themeOverr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theme/themeOverride2.xml" ContentType="application/vnd.openxmlformats-officedocument.themeOverride+xml"/>
  <Override PartName="/ppt/notesSlides/notesSlide12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2">
  <p:sldMasterIdLst>
    <p:sldMasterId id="2147483660" r:id="rId1"/>
  </p:sldMasterIdLst>
  <p:notesMasterIdLst>
    <p:notesMasterId r:id="rId32"/>
  </p:notesMasterIdLst>
  <p:sldIdLst>
    <p:sldId id="297" r:id="rId2"/>
    <p:sldId id="258" r:id="rId3"/>
    <p:sldId id="259" r:id="rId4"/>
    <p:sldId id="260" r:id="rId5"/>
    <p:sldId id="262" r:id="rId6"/>
    <p:sldId id="263" r:id="rId7"/>
    <p:sldId id="264" r:id="rId8"/>
    <p:sldId id="292" r:id="rId9"/>
    <p:sldId id="265" r:id="rId10"/>
    <p:sldId id="266" r:id="rId11"/>
    <p:sldId id="267" r:id="rId12"/>
    <p:sldId id="269" r:id="rId13"/>
    <p:sldId id="268" r:id="rId14"/>
    <p:sldId id="270" r:id="rId15"/>
    <p:sldId id="271" r:id="rId16"/>
    <p:sldId id="299" r:id="rId17"/>
    <p:sldId id="272" r:id="rId18"/>
    <p:sldId id="293" r:id="rId19"/>
    <p:sldId id="275" r:id="rId20"/>
    <p:sldId id="295" r:id="rId21"/>
    <p:sldId id="296" r:id="rId22"/>
    <p:sldId id="300" r:id="rId23"/>
    <p:sldId id="279" r:id="rId24"/>
    <p:sldId id="301" r:id="rId25"/>
    <p:sldId id="281" r:id="rId26"/>
    <p:sldId id="282" r:id="rId27"/>
    <p:sldId id="283" r:id="rId28"/>
    <p:sldId id="284" r:id="rId29"/>
    <p:sldId id="302" r:id="rId30"/>
    <p:sldId id="303" r:id="rId31"/>
  </p:sldIdLst>
  <p:sldSz cx="12192000" cy="6858000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99FF"/>
    <a:srgbClr val="FFD581"/>
    <a:srgbClr val="C5E0B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le medio 2 - Color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268" autoAdjust="0"/>
    <p:restoredTop sz="94660"/>
  </p:normalViewPr>
  <p:slideViewPr>
    <p:cSldViewPr snapToGrid="0">
      <p:cViewPr varScale="1">
        <p:scale>
          <a:sx n="63" d="100"/>
          <a:sy n="63" d="100"/>
        </p:scale>
        <p:origin x="84" y="10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52" d="100"/>
        <a:sy n="152" d="100"/>
      </p:scale>
      <p:origin x="0" y="-5616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package" Target="../embeddings/Foglio_di_lavoro_di_Microsoft_Excel1.xlsx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2.xml"/><Relationship Id="rId2" Type="http://schemas.microsoft.com/office/2011/relationships/chartColorStyle" Target="colors2.xml"/><Relationship Id="rId1" Type="http://schemas.microsoft.com/office/2011/relationships/chartStyle" Target="style2.xml"/><Relationship Id="rId4" Type="http://schemas.openxmlformats.org/officeDocument/2006/relationships/package" Target="../embeddings/Foglio_di_lavoro_di_Microsoft_Excel2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Flusso Latte e Crema di Latte per quantità (ton.) - 2017</a:t>
            </a:r>
          </a:p>
          <a:p>
            <a:pPr>
              <a:defRPr/>
            </a:pPr>
            <a:r>
              <a:rPr lang="en-US"/>
              <a:t>Paesi con più di 5000 ton.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it-IT"/>
        </a:p>
      </c:txPr>
    </c:title>
    <c:autoTitleDeleted val="0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0.13032393752083921"/>
          <c:y val="0.19177270724371132"/>
          <c:w val="0.85151812049552433"/>
          <c:h val="0.62220280859053201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Foglio1!$B$1</c:f>
              <c:strCache>
                <c:ptCount val="1"/>
                <c:pt idx="0">
                  <c:v>Vendite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  <a:sp3d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5400000" spcFirstLastPara="1" vertOverflow="ellipsis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Foglio1!$A$2:$A$14</c:f>
              <c:strCache>
                <c:ptCount val="13"/>
                <c:pt idx="0">
                  <c:v>GERMANIA</c:v>
                </c:pt>
                <c:pt idx="1">
                  <c:v>FRANCIA</c:v>
                </c:pt>
                <c:pt idx="2">
                  <c:v>AUSTRIA</c:v>
                </c:pt>
                <c:pt idx="3">
                  <c:v>SLOVENIA</c:v>
                </c:pt>
                <c:pt idx="4">
                  <c:v>UNGHERIA</c:v>
                </c:pt>
                <c:pt idx="5">
                  <c:v>BELGIO</c:v>
                </c:pt>
                <c:pt idx="6">
                  <c:v>REPUBBLICA CECA   (CZ)</c:v>
                </c:pt>
                <c:pt idx="7">
                  <c:v>REPUBBLICA SLOVACCA</c:v>
                </c:pt>
                <c:pt idx="8">
                  <c:v>SPAGNA</c:v>
                </c:pt>
                <c:pt idx="9">
                  <c:v>OLANDA</c:v>
                </c:pt>
                <c:pt idx="10">
                  <c:v>POLONIA</c:v>
                </c:pt>
                <c:pt idx="11">
                  <c:v>LUSSEMBURGO</c:v>
                </c:pt>
                <c:pt idx="12">
                  <c:v>CROAZIA</c:v>
                </c:pt>
              </c:strCache>
            </c:strRef>
          </c:cat>
          <c:val>
            <c:numRef>
              <c:f>Foglio1!$B$2:$B$14</c:f>
              <c:numCache>
                <c:formatCode>0</c:formatCode>
                <c:ptCount val="13"/>
                <c:pt idx="0">
                  <c:v>558536.77252900146</c:v>
                </c:pt>
                <c:pt idx="1">
                  <c:v>359063.64604200004</c:v>
                </c:pt>
                <c:pt idx="2">
                  <c:v>306467.85071599961</c:v>
                </c:pt>
                <c:pt idx="3">
                  <c:v>185833.07035999993</c:v>
                </c:pt>
                <c:pt idx="4">
                  <c:v>103493.569</c:v>
                </c:pt>
                <c:pt idx="5">
                  <c:v>92721.62112000004</c:v>
                </c:pt>
                <c:pt idx="6">
                  <c:v>61357.572</c:v>
                </c:pt>
                <c:pt idx="7">
                  <c:v>42935.236990000005</c:v>
                </c:pt>
                <c:pt idx="8">
                  <c:v>33953.173479999998</c:v>
                </c:pt>
                <c:pt idx="9">
                  <c:v>17887.255410000002</c:v>
                </c:pt>
                <c:pt idx="10">
                  <c:v>12588.27283</c:v>
                </c:pt>
                <c:pt idx="11">
                  <c:v>10695</c:v>
                </c:pt>
                <c:pt idx="12">
                  <c:v>5081.7635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box"/>
        <c:axId val="479169952"/>
        <c:axId val="479167600"/>
        <c:axId val="0"/>
      </c:bar3DChart>
      <c:catAx>
        <c:axId val="47916995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5400000" spcFirstLastPara="1" vertOverflow="ellipsis" wrap="square" anchor="ctr" anchorCtr="1"/>
          <a:lstStyle/>
          <a:p>
            <a:pPr>
              <a:defRPr sz="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479167600"/>
        <c:crosses val="autoZero"/>
        <c:auto val="1"/>
        <c:lblAlgn val="ctr"/>
        <c:lblOffset val="100"/>
        <c:noMultiLvlLbl val="0"/>
      </c:catAx>
      <c:valAx>
        <c:axId val="47916760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47916995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rgbClr val="FFC000">
        <a:lumMod val="40000"/>
        <a:lumOff val="60000"/>
      </a:srgbClr>
    </a:solidFill>
    <a:ln>
      <a:noFill/>
    </a:ln>
    <a:effectLst/>
  </c:spPr>
  <c:txPr>
    <a:bodyPr/>
    <a:lstStyle/>
    <a:p>
      <a:pPr>
        <a:defRPr/>
      </a:pPr>
      <a:endParaRPr lang="it-IT"/>
    </a:p>
  </c:txPr>
  <c:externalData r:id="rId4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Flusso derivati del Latte per quantità (ton.) - 2017</a:t>
            </a:r>
          </a:p>
          <a:p>
            <a:pPr>
              <a:defRPr/>
            </a:pPr>
            <a:r>
              <a:rPr lang="en-US"/>
              <a:t>Paesi con più di 5000 ton.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it-IT"/>
        </a:p>
      </c:txPr>
    </c:title>
    <c:autoTitleDeleted val="0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8.8815213887737721E-2"/>
          <c:y val="0.20853717011915066"/>
          <c:w val="0.8298025227586151"/>
          <c:h val="0.56179041872102431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Foglio1!$B$1</c:f>
              <c:strCache>
                <c:ptCount val="1"/>
                <c:pt idx="0">
                  <c:v>Vendite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  <a:sp3d/>
          </c:spPr>
          <c:invertIfNegative val="0"/>
          <c:dPt>
            <c:idx val="0"/>
            <c:invertIfNegative val="0"/>
            <c:bubble3D val="0"/>
          </c:dPt>
          <c:dPt>
            <c:idx val="1"/>
            <c:invertIfNegative val="0"/>
            <c:bubble3D val="0"/>
          </c:dPt>
          <c:dPt>
            <c:idx val="2"/>
            <c:invertIfNegative val="0"/>
            <c:bubble3D val="0"/>
          </c:dPt>
          <c:dPt>
            <c:idx val="3"/>
            <c:invertIfNegative val="0"/>
            <c:bubble3D val="0"/>
          </c:dPt>
          <c:dPt>
            <c:idx val="4"/>
            <c:invertIfNegative val="0"/>
            <c:bubble3D val="0"/>
          </c:dPt>
          <c:dPt>
            <c:idx val="5"/>
            <c:invertIfNegative val="0"/>
            <c:bubble3D val="0"/>
          </c:dPt>
          <c:dPt>
            <c:idx val="6"/>
            <c:invertIfNegative val="0"/>
            <c:bubble3D val="0"/>
          </c:dPt>
          <c:dPt>
            <c:idx val="7"/>
            <c:invertIfNegative val="0"/>
            <c:bubble3D val="0"/>
          </c:dPt>
          <c:dPt>
            <c:idx val="8"/>
            <c:invertIfNegative val="0"/>
            <c:bubble3D val="0"/>
          </c:dPt>
          <c:dPt>
            <c:idx val="9"/>
            <c:invertIfNegative val="0"/>
            <c:bubble3D val="0"/>
          </c:dPt>
          <c:dPt>
            <c:idx val="10"/>
            <c:invertIfNegative val="0"/>
            <c:bubble3D val="0"/>
          </c:dPt>
          <c:dLbls>
            <c:spPr>
              <a:noFill/>
              <a:ln>
                <a:noFill/>
              </a:ln>
              <a:effectLst/>
            </c:spPr>
            <c:txPr>
              <a:bodyPr rot="-5400000" spcFirstLastPara="1" vertOverflow="ellipsis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Foglio1!$A$2:$A$17</c:f>
              <c:strCache>
                <c:ptCount val="16"/>
                <c:pt idx="0">
                  <c:v>GERMANIA</c:v>
                </c:pt>
                <c:pt idx="1">
                  <c:v>FRANCIA</c:v>
                </c:pt>
                <c:pt idx="2">
                  <c:v>AUSTRIA</c:v>
                </c:pt>
                <c:pt idx="3">
                  <c:v>BELGIO</c:v>
                </c:pt>
                <c:pt idx="4">
                  <c:v>SPAGNA</c:v>
                </c:pt>
                <c:pt idx="5">
                  <c:v>OLANDA</c:v>
                </c:pt>
                <c:pt idx="6">
                  <c:v>POLONIA</c:v>
                </c:pt>
                <c:pt idx="7">
                  <c:v>GRECIA (GR)</c:v>
                </c:pt>
                <c:pt idx="8">
                  <c:v>LITUANIA</c:v>
                </c:pt>
                <c:pt idx="9">
                  <c:v>REPUBBLICA CECA   (CZ)</c:v>
                </c:pt>
                <c:pt idx="10">
                  <c:v>SLOVENIA</c:v>
                </c:pt>
                <c:pt idx="11">
                  <c:v>REGNO UNITO</c:v>
                </c:pt>
                <c:pt idx="12">
                  <c:v>SVIZZERA</c:v>
                </c:pt>
                <c:pt idx="13">
                  <c:v>DANIMARCA</c:v>
                </c:pt>
                <c:pt idx="14">
                  <c:v>UNGHERIA</c:v>
                </c:pt>
                <c:pt idx="15">
                  <c:v>IRLANDA</c:v>
                </c:pt>
              </c:strCache>
            </c:strRef>
          </c:cat>
          <c:val>
            <c:numRef>
              <c:f>Foglio1!$B$2:$B$17</c:f>
              <c:numCache>
                <c:formatCode>0</c:formatCode>
                <c:ptCount val="16"/>
                <c:pt idx="0">
                  <c:v>370012.401290001</c:v>
                </c:pt>
                <c:pt idx="1">
                  <c:v>120649.3545400007</c:v>
                </c:pt>
                <c:pt idx="2">
                  <c:v>77356.45094500063</c:v>
                </c:pt>
                <c:pt idx="3">
                  <c:v>68780.564480000365</c:v>
                </c:pt>
                <c:pt idx="4">
                  <c:v>61087.314989999999</c:v>
                </c:pt>
                <c:pt idx="5">
                  <c:v>44281.132759999979</c:v>
                </c:pt>
                <c:pt idx="6">
                  <c:v>33799.500149999913</c:v>
                </c:pt>
                <c:pt idx="7">
                  <c:v>33456.911070000519</c:v>
                </c:pt>
                <c:pt idx="8">
                  <c:v>32750.929660000002</c:v>
                </c:pt>
                <c:pt idx="9">
                  <c:v>22723.436689999813</c:v>
                </c:pt>
                <c:pt idx="10">
                  <c:v>13331.677679999999</c:v>
                </c:pt>
                <c:pt idx="11">
                  <c:v>10371.328100000008</c:v>
                </c:pt>
                <c:pt idx="12">
                  <c:v>10104.723340000006</c:v>
                </c:pt>
                <c:pt idx="13">
                  <c:v>9664.7740899999862</c:v>
                </c:pt>
                <c:pt idx="14">
                  <c:v>6613.8233499999997</c:v>
                </c:pt>
                <c:pt idx="15">
                  <c:v>5696.3706000000002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box"/>
        <c:axId val="188347120"/>
        <c:axId val="188347512"/>
        <c:axId val="0"/>
      </c:bar3DChart>
      <c:catAx>
        <c:axId val="18834712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188347512"/>
        <c:crosses val="autoZero"/>
        <c:auto val="1"/>
        <c:lblAlgn val="ctr"/>
        <c:lblOffset val="100"/>
        <c:noMultiLvlLbl val="0"/>
      </c:catAx>
      <c:valAx>
        <c:axId val="18834751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18834712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rgbClr val="4472C4">
        <a:lumMod val="20000"/>
        <a:lumOff val="80000"/>
      </a:srgbClr>
    </a:solidFill>
    <a:ln>
      <a:noFill/>
    </a:ln>
    <a:effectLst/>
  </c:spPr>
  <c:txPr>
    <a:bodyPr/>
    <a:lstStyle/>
    <a:p>
      <a:pPr>
        <a:defRPr/>
      </a:pPr>
      <a:endParaRPr lang="it-IT"/>
    </a:p>
  </c:txPr>
  <c:externalData r:id="rId4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3DD6421-3909-494A-9D02-900C61A42F61}" type="doc">
      <dgm:prSet loTypeId="urn:microsoft.com/office/officeart/2005/8/layout/matrix1" loCatId="matrix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it-IT"/>
        </a:p>
      </dgm:t>
    </dgm:pt>
    <dgm:pt modelId="{7A07D986-6EA2-4CEA-B11A-0D19C6DC597C}">
      <dgm:prSet phldrT="[Testo]" custT="1">
        <dgm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dgm:style>
      </dgm:prSet>
      <dgm:spPr>
        <a:solidFill>
          <a:schemeClr val="tx2">
            <a:lumMod val="60000"/>
            <a:lumOff val="40000"/>
          </a:schemeClr>
        </a:solidFill>
        <a:ln/>
      </dgm:spPr>
      <dgm:t>
        <a:bodyPr/>
        <a:lstStyle/>
        <a:p>
          <a:r>
            <a:rPr lang="it-IT" sz="2800">
              <a:solidFill>
                <a:schemeClr val="bg1"/>
              </a:solidFill>
            </a:rPr>
            <a:t>Latte e derivati</a:t>
          </a:r>
        </a:p>
      </dgm:t>
    </dgm:pt>
    <dgm:pt modelId="{D4B9C0D2-6043-45F2-B457-D108CB969313}" type="parTrans" cxnId="{67817FEF-F19D-4A46-A2B9-BB0AFE305C81}">
      <dgm:prSet/>
      <dgm:spPr/>
      <dgm:t>
        <a:bodyPr/>
        <a:lstStyle/>
        <a:p>
          <a:endParaRPr lang="it-IT"/>
        </a:p>
      </dgm:t>
    </dgm:pt>
    <dgm:pt modelId="{C630E8BB-4656-40AE-9601-E19C3343C631}" type="sibTrans" cxnId="{67817FEF-F19D-4A46-A2B9-BB0AFE305C81}">
      <dgm:prSet/>
      <dgm:spPr/>
      <dgm:t>
        <a:bodyPr/>
        <a:lstStyle/>
        <a:p>
          <a:endParaRPr lang="it-IT"/>
        </a:p>
      </dgm:t>
    </dgm:pt>
    <dgm:pt modelId="{266ADDE4-5B6D-4C8C-BA10-87F7C2CA4344}">
      <dgm:prSet phldrT="[Testo]">
        <dgm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dgm:style>
      </dgm:prSet>
      <dgm:spPr>
        <a:solidFill>
          <a:srgbClr val="FFD581"/>
        </a:solidFill>
        <a:ln>
          <a:solidFill>
            <a:srgbClr val="7030A0"/>
          </a:solidFill>
        </a:ln>
      </dgm:spPr>
      <dgm:t>
        <a:bodyPr/>
        <a:lstStyle/>
        <a:p>
          <a:r>
            <a:rPr lang="it-IT">
              <a:solidFill>
                <a:schemeClr val="tx1"/>
              </a:solidFill>
            </a:rPr>
            <a:t>Produzione primaria</a:t>
          </a:r>
        </a:p>
      </dgm:t>
    </dgm:pt>
    <dgm:pt modelId="{A10A97A7-B0B1-45B2-A6F3-7D4F8A8FB9E7}" type="parTrans" cxnId="{A65AFC7D-8320-40A6-B9FC-28C64D76AD31}">
      <dgm:prSet/>
      <dgm:spPr/>
      <dgm:t>
        <a:bodyPr/>
        <a:lstStyle/>
        <a:p>
          <a:endParaRPr lang="it-IT"/>
        </a:p>
      </dgm:t>
    </dgm:pt>
    <dgm:pt modelId="{026A12D0-E7FD-44E5-AB34-199E71D33BC6}" type="sibTrans" cxnId="{A65AFC7D-8320-40A6-B9FC-28C64D76AD31}">
      <dgm:prSet/>
      <dgm:spPr/>
      <dgm:t>
        <a:bodyPr/>
        <a:lstStyle/>
        <a:p>
          <a:endParaRPr lang="it-IT"/>
        </a:p>
      </dgm:t>
    </dgm:pt>
    <dgm:pt modelId="{9348FA10-C4BA-47CD-9076-75A03A409396}">
      <dgm:prSet phldrT="[Testo]">
        <dgm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dgm:style>
      </dgm:prSet>
      <dgm:spPr>
        <a:ln>
          <a:solidFill>
            <a:srgbClr val="7030A0"/>
          </a:solidFill>
        </a:ln>
      </dgm:spPr>
      <dgm:t>
        <a:bodyPr/>
        <a:lstStyle/>
        <a:p>
          <a:r>
            <a:rPr lang="it-IT">
              <a:solidFill>
                <a:schemeClr val="tx1"/>
              </a:solidFill>
            </a:rPr>
            <a:t>Importazioni </a:t>
          </a:r>
        </a:p>
        <a:p>
          <a:r>
            <a:rPr lang="it-IT">
              <a:solidFill>
                <a:schemeClr val="tx1"/>
              </a:solidFill>
            </a:rPr>
            <a:t>e scambi</a:t>
          </a:r>
        </a:p>
      </dgm:t>
    </dgm:pt>
    <dgm:pt modelId="{9E0216F2-7EE3-48F5-A5C6-49B854261DF7}" type="parTrans" cxnId="{5646F81B-6B68-4EC9-9FA7-293EB524679C}">
      <dgm:prSet/>
      <dgm:spPr/>
      <dgm:t>
        <a:bodyPr/>
        <a:lstStyle/>
        <a:p>
          <a:endParaRPr lang="it-IT"/>
        </a:p>
      </dgm:t>
    </dgm:pt>
    <dgm:pt modelId="{47077C30-78AE-4CD8-A052-3A67C46BF459}" type="sibTrans" cxnId="{5646F81B-6B68-4EC9-9FA7-293EB524679C}">
      <dgm:prSet/>
      <dgm:spPr/>
      <dgm:t>
        <a:bodyPr/>
        <a:lstStyle/>
        <a:p>
          <a:endParaRPr lang="it-IT"/>
        </a:p>
      </dgm:t>
    </dgm:pt>
    <dgm:pt modelId="{4E7A178C-7C4A-40C8-986D-FA6FC8BBF14C}">
      <dgm:prSet phldrT="[Testo]">
        <dgm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dgm:style>
      </dgm:prSet>
      <dgm:spPr>
        <a:solidFill>
          <a:srgbClr val="C5E0B4"/>
        </a:solidFill>
        <a:ln>
          <a:solidFill>
            <a:srgbClr val="7030A0"/>
          </a:solidFill>
        </a:ln>
      </dgm:spPr>
      <dgm:t>
        <a:bodyPr/>
        <a:lstStyle/>
        <a:p>
          <a:r>
            <a:rPr lang="it-IT">
              <a:solidFill>
                <a:schemeClr val="tx1"/>
              </a:solidFill>
            </a:rPr>
            <a:t>Distribuzione</a:t>
          </a:r>
        </a:p>
      </dgm:t>
    </dgm:pt>
    <dgm:pt modelId="{C8D0422E-211F-42EB-AA36-AFFB2D2F0129}" type="parTrans" cxnId="{10CB6BB1-125A-45CF-ACCF-A8C9E9323EC9}">
      <dgm:prSet/>
      <dgm:spPr/>
      <dgm:t>
        <a:bodyPr/>
        <a:lstStyle/>
        <a:p>
          <a:endParaRPr lang="it-IT"/>
        </a:p>
      </dgm:t>
    </dgm:pt>
    <dgm:pt modelId="{7BAB2636-7DF1-4380-AAD7-51480CBCC861}" type="sibTrans" cxnId="{10CB6BB1-125A-45CF-ACCF-A8C9E9323EC9}">
      <dgm:prSet/>
      <dgm:spPr/>
      <dgm:t>
        <a:bodyPr/>
        <a:lstStyle/>
        <a:p>
          <a:endParaRPr lang="it-IT"/>
        </a:p>
      </dgm:t>
    </dgm:pt>
    <dgm:pt modelId="{F04C3584-0E97-4078-9664-0376BF5F7C9F}">
      <dgm:prSet phldrT="[Testo]">
        <dgm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dgm:style>
      </dgm:prSet>
      <dgm:spPr>
        <a:solidFill>
          <a:schemeClr val="accent6">
            <a:lumMod val="40000"/>
            <a:lumOff val="60000"/>
          </a:schemeClr>
        </a:solidFill>
        <a:ln>
          <a:solidFill>
            <a:srgbClr val="7030A0"/>
          </a:solidFill>
        </a:ln>
      </dgm:spPr>
      <dgm:t>
        <a:bodyPr/>
        <a:lstStyle/>
        <a:p>
          <a:r>
            <a:rPr lang="it-IT" dirty="0" smtClean="0">
              <a:solidFill>
                <a:schemeClr val="tx1"/>
              </a:solidFill>
            </a:rPr>
            <a:t>Trasformazione/ </a:t>
          </a:r>
        </a:p>
        <a:p>
          <a:r>
            <a:rPr lang="it-IT" dirty="0" smtClean="0">
              <a:solidFill>
                <a:schemeClr val="tx1"/>
              </a:solidFill>
            </a:rPr>
            <a:t>trattamento</a:t>
          </a:r>
          <a:endParaRPr lang="it-IT" dirty="0">
            <a:solidFill>
              <a:schemeClr val="tx1"/>
            </a:solidFill>
          </a:endParaRPr>
        </a:p>
      </dgm:t>
    </dgm:pt>
    <dgm:pt modelId="{56F8DDD7-8809-4D29-91B2-04A280820ED5}" type="parTrans" cxnId="{D83CE167-7128-4F5E-B015-2EB18A3171E1}">
      <dgm:prSet/>
      <dgm:spPr/>
      <dgm:t>
        <a:bodyPr/>
        <a:lstStyle/>
        <a:p>
          <a:endParaRPr lang="it-IT"/>
        </a:p>
      </dgm:t>
    </dgm:pt>
    <dgm:pt modelId="{6B2FE4D6-4941-438B-B6C2-8E5B30A7D7A2}" type="sibTrans" cxnId="{D83CE167-7128-4F5E-B015-2EB18A3171E1}">
      <dgm:prSet/>
      <dgm:spPr/>
      <dgm:t>
        <a:bodyPr/>
        <a:lstStyle/>
        <a:p>
          <a:endParaRPr lang="it-IT"/>
        </a:p>
      </dgm:t>
    </dgm:pt>
    <dgm:pt modelId="{EC9A0C31-873B-43F2-8F48-CE21B5F1A754}" type="pres">
      <dgm:prSet presAssocID="{C3DD6421-3909-494A-9D02-900C61A42F61}" presName="diagram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it-IT"/>
        </a:p>
      </dgm:t>
    </dgm:pt>
    <dgm:pt modelId="{EE674F58-6C93-415F-9747-2EAFD8634261}" type="pres">
      <dgm:prSet presAssocID="{C3DD6421-3909-494A-9D02-900C61A42F61}" presName="matrix" presStyleCnt="0"/>
      <dgm:spPr/>
    </dgm:pt>
    <dgm:pt modelId="{50704922-FD1F-4918-8675-D3C9BEC7E98C}" type="pres">
      <dgm:prSet presAssocID="{C3DD6421-3909-494A-9D02-900C61A42F61}" presName="tile1" presStyleLbl="node1" presStyleIdx="0" presStyleCnt="4"/>
      <dgm:spPr/>
      <dgm:t>
        <a:bodyPr/>
        <a:lstStyle/>
        <a:p>
          <a:endParaRPr lang="it-IT"/>
        </a:p>
      </dgm:t>
    </dgm:pt>
    <dgm:pt modelId="{345E10DE-6213-4742-9BE6-1D0F6CF2AE9A}" type="pres">
      <dgm:prSet presAssocID="{C3DD6421-3909-494A-9D02-900C61A42F61}" presName="tile1text" presStyleLbl="node1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48465195-03B5-46E0-907C-FAE4DAEC53B6}" type="pres">
      <dgm:prSet presAssocID="{C3DD6421-3909-494A-9D02-900C61A42F61}" presName="tile2" presStyleLbl="node1" presStyleIdx="1" presStyleCnt="4"/>
      <dgm:spPr/>
      <dgm:t>
        <a:bodyPr/>
        <a:lstStyle/>
        <a:p>
          <a:endParaRPr lang="it-IT"/>
        </a:p>
      </dgm:t>
    </dgm:pt>
    <dgm:pt modelId="{D1AD0E90-C564-4E82-B4D8-9F930505A9C0}" type="pres">
      <dgm:prSet presAssocID="{C3DD6421-3909-494A-9D02-900C61A42F61}" presName="tile2text" presStyleLbl="node1" presStyleIdx="1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7658A300-7463-41FE-AB74-A104907F3039}" type="pres">
      <dgm:prSet presAssocID="{C3DD6421-3909-494A-9D02-900C61A42F61}" presName="tile3" presStyleLbl="node1" presStyleIdx="2" presStyleCnt="4"/>
      <dgm:spPr/>
      <dgm:t>
        <a:bodyPr/>
        <a:lstStyle/>
        <a:p>
          <a:endParaRPr lang="it-IT"/>
        </a:p>
      </dgm:t>
    </dgm:pt>
    <dgm:pt modelId="{DB8686F6-04AB-472E-8D35-4C13FC446D8F}" type="pres">
      <dgm:prSet presAssocID="{C3DD6421-3909-494A-9D02-900C61A42F61}" presName="tile3text" presStyleLbl="node1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4DE1AD8B-1CA9-433C-9671-6E9594A7DA85}" type="pres">
      <dgm:prSet presAssocID="{C3DD6421-3909-494A-9D02-900C61A42F61}" presName="tile4" presStyleLbl="node1" presStyleIdx="3" presStyleCnt="4"/>
      <dgm:spPr/>
      <dgm:t>
        <a:bodyPr/>
        <a:lstStyle/>
        <a:p>
          <a:endParaRPr lang="it-IT"/>
        </a:p>
      </dgm:t>
    </dgm:pt>
    <dgm:pt modelId="{281C0A94-90F1-4F83-BE48-A499D6E38DC1}" type="pres">
      <dgm:prSet presAssocID="{C3DD6421-3909-494A-9D02-900C61A42F61}" presName="tile4text" presStyleLbl="node1" presStyleIdx="3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34D59DE7-0122-4482-8FBE-6F433B8FD1EE}" type="pres">
      <dgm:prSet presAssocID="{C3DD6421-3909-494A-9D02-900C61A42F61}" presName="centerTile" presStyleLbl="fgShp" presStyleIdx="0" presStyleCnt="1" custScaleX="212179" custScaleY="82141">
        <dgm:presLayoutVars>
          <dgm:chMax val="0"/>
          <dgm:chPref val="0"/>
        </dgm:presLayoutVars>
      </dgm:prSet>
      <dgm:spPr/>
      <dgm:t>
        <a:bodyPr/>
        <a:lstStyle/>
        <a:p>
          <a:endParaRPr lang="it-IT"/>
        </a:p>
      </dgm:t>
    </dgm:pt>
  </dgm:ptLst>
  <dgm:cxnLst>
    <dgm:cxn modelId="{10CB6BB1-125A-45CF-ACCF-A8C9E9323EC9}" srcId="{7A07D986-6EA2-4CEA-B11A-0D19C6DC597C}" destId="{4E7A178C-7C4A-40C8-986D-FA6FC8BBF14C}" srcOrd="2" destOrd="0" parTransId="{C8D0422E-211F-42EB-AA36-AFFB2D2F0129}" sibTransId="{7BAB2636-7DF1-4380-AAD7-51480CBCC861}"/>
    <dgm:cxn modelId="{A7E77D6F-D59C-4733-9249-F59D3E67E0EB}" type="presOf" srcId="{266ADDE4-5B6D-4C8C-BA10-87F7C2CA4344}" destId="{345E10DE-6213-4742-9BE6-1D0F6CF2AE9A}" srcOrd="1" destOrd="0" presId="urn:microsoft.com/office/officeart/2005/8/layout/matrix1"/>
    <dgm:cxn modelId="{158BE0C8-7A28-4B2D-AFC1-4685229E745D}" type="presOf" srcId="{9348FA10-C4BA-47CD-9076-75A03A409396}" destId="{48465195-03B5-46E0-907C-FAE4DAEC53B6}" srcOrd="0" destOrd="0" presId="urn:microsoft.com/office/officeart/2005/8/layout/matrix1"/>
    <dgm:cxn modelId="{D83CE167-7128-4F5E-B015-2EB18A3171E1}" srcId="{7A07D986-6EA2-4CEA-B11A-0D19C6DC597C}" destId="{F04C3584-0E97-4078-9664-0376BF5F7C9F}" srcOrd="3" destOrd="0" parTransId="{56F8DDD7-8809-4D29-91B2-04A280820ED5}" sibTransId="{6B2FE4D6-4941-438B-B6C2-8E5B30A7D7A2}"/>
    <dgm:cxn modelId="{38DCB928-F06E-44DA-82CB-5CC8533DEE0D}" type="presOf" srcId="{266ADDE4-5B6D-4C8C-BA10-87F7C2CA4344}" destId="{50704922-FD1F-4918-8675-D3C9BEC7E98C}" srcOrd="0" destOrd="0" presId="urn:microsoft.com/office/officeart/2005/8/layout/matrix1"/>
    <dgm:cxn modelId="{CEA61A15-C6E3-4654-9977-8CAD776D9BBE}" type="presOf" srcId="{F04C3584-0E97-4078-9664-0376BF5F7C9F}" destId="{4DE1AD8B-1CA9-433C-9671-6E9594A7DA85}" srcOrd="0" destOrd="0" presId="urn:microsoft.com/office/officeart/2005/8/layout/matrix1"/>
    <dgm:cxn modelId="{B748D0EB-F21C-4374-A98F-B14640C295CA}" type="presOf" srcId="{9348FA10-C4BA-47CD-9076-75A03A409396}" destId="{D1AD0E90-C564-4E82-B4D8-9F930505A9C0}" srcOrd="1" destOrd="0" presId="urn:microsoft.com/office/officeart/2005/8/layout/matrix1"/>
    <dgm:cxn modelId="{67817FEF-F19D-4A46-A2B9-BB0AFE305C81}" srcId="{C3DD6421-3909-494A-9D02-900C61A42F61}" destId="{7A07D986-6EA2-4CEA-B11A-0D19C6DC597C}" srcOrd="0" destOrd="0" parTransId="{D4B9C0D2-6043-45F2-B457-D108CB969313}" sibTransId="{C630E8BB-4656-40AE-9601-E19C3343C631}"/>
    <dgm:cxn modelId="{7E8DA670-F154-47AA-87B4-5FD1E0D5A49F}" type="presOf" srcId="{4E7A178C-7C4A-40C8-986D-FA6FC8BBF14C}" destId="{7658A300-7463-41FE-AB74-A104907F3039}" srcOrd="0" destOrd="0" presId="urn:microsoft.com/office/officeart/2005/8/layout/matrix1"/>
    <dgm:cxn modelId="{5646F81B-6B68-4EC9-9FA7-293EB524679C}" srcId="{7A07D986-6EA2-4CEA-B11A-0D19C6DC597C}" destId="{9348FA10-C4BA-47CD-9076-75A03A409396}" srcOrd="1" destOrd="0" parTransId="{9E0216F2-7EE3-48F5-A5C6-49B854261DF7}" sibTransId="{47077C30-78AE-4CD8-A052-3A67C46BF459}"/>
    <dgm:cxn modelId="{D107E56D-D3A1-4DE4-A46A-8FBB2FFF9574}" type="presOf" srcId="{F04C3584-0E97-4078-9664-0376BF5F7C9F}" destId="{281C0A94-90F1-4F83-BE48-A499D6E38DC1}" srcOrd="1" destOrd="0" presId="urn:microsoft.com/office/officeart/2005/8/layout/matrix1"/>
    <dgm:cxn modelId="{A65AFC7D-8320-40A6-B9FC-28C64D76AD31}" srcId="{7A07D986-6EA2-4CEA-B11A-0D19C6DC597C}" destId="{266ADDE4-5B6D-4C8C-BA10-87F7C2CA4344}" srcOrd="0" destOrd="0" parTransId="{A10A97A7-B0B1-45B2-A6F3-7D4F8A8FB9E7}" sibTransId="{026A12D0-E7FD-44E5-AB34-199E71D33BC6}"/>
    <dgm:cxn modelId="{010E4529-CF22-4C9B-8B79-6A1783177702}" type="presOf" srcId="{7A07D986-6EA2-4CEA-B11A-0D19C6DC597C}" destId="{34D59DE7-0122-4482-8FBE-6F433B8FD1EE}" srcOrd="0" destOrd="0" presId="urn:microsoft.com/office/officeart/2005/8/layout/matrix1"/>
    <dgm:cxn modelId="{3F9487B0-E92D-45EC-9FAD-B9E6D6E8F63C}" type="presOf" srcId="{C3DD6421-3909-494A-9D02-900C61A42F61}" destId="{EC9A0C31-873B-43F2-8F48-CE21B5F1A754}" srcOrd="0" destOrd="0" presId="urn:microsoft.com/office/officeart/2005/8/layout/matrix1"/>
    <dgm:cxn modelId="{5889E993-E307-4978-8FBD-0BD5235F6ED0}" type="presOf" srcId="{4E7A178C-7C4A-40C8-986D-FA6FC8BBF14C}" destId="{DB8686F6-04AB-472E-8D35-4C13FC446D8F}" srcOrd="1" destOrd="0" presId="urn:microsoft.com/office/officeart/2005/8/layout/matrix1"/>
    <dgm:cxn modelId="{DB96DD0C-DDA5-4E1F-A188-02309A390EBD}" type="presParOf" srcId="{EC9A0C31-873B-43F2-8F48-CE21B5F1A754}" destId="{EE674F58-6C93-415F-9747-2EAFD8634261}" srcOrd="0" destOrd="0" presId="urn:microsoft.com/office/officeart/2005/8/layout/matrix1"/>
    <dgm:cxn modelId="{92B17715-F290-430E-8524-9FA9E0E7451E}" type="presParOf" srcId="{EE674F58-6C93-415F-9747-2EAFD8634261}" destId="{50704922-FD1F-4918-8675-D3C9BEC7E98C}" srcOrd="0" destOrd="0" presId="urn:microsoft.com/office/officeart/2005/8/layout/matrix1"/>
    <dgm:cxn modelId="{D2FDD2BE-29D8-4249-BC1A-383C4CB41446}" type="presParOf" srcId="{EE674F58-6C93-415F-9747-2EAFD8634261}" destId="{345E10DE-6213-4742-9BE6-1D0F6CF2AE9A}" srcOrd="1" destOrd="0" presId="urn:microsoft.com/office/officeart/2005/8/layout/matrix1"/>
    <dgm:cxn modelId="{3981E540-A036-4F3A-81F1-18073CBE9833}" type="presParOf" srcId="{EE674F58-6C93-415F-9747-2EAFD8634261}" destId="{48465195-03B5-46E0-907C-FAE4DAEC53B6}" srcOrd="2" destOrd="0" presId="urn:microsoft.com/office/officeart/2005/8/layout/matrix1"/>
    <dgm:cxn modelId="{A234A5C3-0A4C-423F-8103-170704581D56}" type="presParOf" srcId="{EE674F58-6C93-415F-9747-2EAFD8634261}" destId="{D1AD0E90-C564-4E82-B4D8-9F930505A9C0}" srcOrd="3" destOrd="0" presId="urn:microsoft.com/office/officeart/2005/8/layout/matrix1"/>
    <dgm:cxn modelId="{8B9064A3-97DF-415A-B2B5-5D3E0CFE7A84}" type="presParOf" srcId="{EE674F58-6C93-415F-9747-2EAFD8634261}" destId="{7658A300-7463-41FE-AB74-A104907F3039}" srcOrd="4" destOrd="0" presId="urn:microsoft.com/office/officeart/2005/8/layout/matrix1"/>
    <dgm:cxn modelId="{FF4831F2-640F-4449-AE6E-E5F026B5CD0B}" type="presParOf" srcId="{EE674F58-6C93-415F-9747-2EAFD8634261}" destId="{DB8686F6-04AB-472E-8D35-4C13FC446D8F}" srcOrd="5" destOrd="0" presId="urn:microsoft.com/office/officeart/2005/8/layout/matrix1"/>
    <dgm:cxn modelId="{C2F62F42-DA46-4E8A-8100-445AB18F7D1A}" type="presParOf" srcId="{EE674F58-6C93-415F-9747-2EAFD8634261}" destId="{4DE1AD8B-1CA9-433C-9671-6E9594A7DA85}" srcOrd="6" destOrd="0" presId="urn:microsoft.com/office/officeart/2005/8/layout/matrix1"/>
    <dgm:cxn modelId="{375A1940-F1A8-4CA4-B424-AC022575DF1B}" type="presParOf" srcId="{EE674F58-6C93-415F-9747-2EAFD8634261}" destId="{281C0A94-90F1-4F83-BE48-A499D6E38DC1}" srcOrd="7" destOrd="0" presId="urn:microsoft.com/office/officeart/2005/8/layout/matrix1"/>
    <dgm:cxn modelId="{5AE20640-3327-48A1-B159-E26CB91FC4BA}" type="presParOf" srcId="{EC9A0C31-873B-43F2-8F48-CE21B5F1A754}" destId="{34D59DE7-0122-4482-8FBE-6F433B8FD1EE}" srcOrd="1" destOrd="0" presId="urn:microsoft.com/office/officeart/2005/8/layout/matrix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C3DD6421-3909-494A-9D02-900C61A42F61}" type="doc">
      <dgm:prSet loTypeId="urn:microsoft.com/office/officeart/2005/8/layout/matrix1" loCatId="matrix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it-IT"/>
        </a:p>
      </dgm:t>
    </dgm:pt>
    <dgm:pt modelId="{7A07D986-6EA2-4CEA-B11A-0D19C6DC597C}">
      <dgm:prSet phldrT="[Testo]" custT="1">
        <dgm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dgm:style>
      </dgm:prSet>
      <dgm:spPr>
        <a:solidFill>
          <a:schemeClr val="tx2">
            <a:lumMod val="60000"/>
            <a:lumOff val="40000"/>
          </a:schemeClr>
        </a:solidFill>
        <a:ln/>
      </dgm:spPr>
      <dgm:t>
        <a:bodyPr/>
        <a:lstStyle/>
        <a:p>
          <a:r>
            <a:rPr lang="it-IT" sz="2800">
              <a:solidFill>
                <a:schemeClr val="bg1"/>
              </a:solidFill>
            </a:rPr>
            <a:t>Latte e derivati</a:t>
          </a:r>
        </a:p>
      </dgm:t>
    </dgm:pt>
    <dgm:pt modelId="{D4B9C0D2-6043-45F2-B457-D108CB969313}" type="parTrans" cxnId="{67817FEF-F19D-4A46-A2B9-BB0AFE305C81}">
      <dgm:prSet/>
      <dgm:spPr/>
      <dgm:t>
        <a:bodyPr/>
        <a:lstStyle/>
        <a:p>
          <a:endParaRPr lang="it-IT"/>
        </a:p>
      </dgm:t>
    </dgm:pt>
    <dgm:pt modelId="{C630E8BB-4656-40AE-9601-E19C3343C631}" type="sibTrans" cxnId="{67817FEF-F19D-4A46-A2B9-BB0AFE305C81}">
      <dgm:prSet/>
      <dgm:spPr/>
      <dgm:t>
        <a:bodyPr/>
        <a:lstStyle/>
        <a:p>
          <a:endParaRPr lang="it-IT"/>
        </a:p>
      </dgm:t>
    </dgm:pt>
    <dgm:pt modelId="{266ADDE4-5B6D-4C8C-BA10-87F7C2CA4344}">
      <dgm:prSet phldrT="[Testo]">
        <dgm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dgm:style>
      </dgm:prSet>
      <dgm:spPr>
        <a:ln>
          <a:solidFill>
            <a:srgbClr val="7030A0"/>
          </a:solidFill>
        </a:ln>
      </dgm:spPr>
      <dgm:t>
        <a:bodyPr/>
        <a:lstStyle/>
        <a:p>
          <a:r>
            <a:rPr lang="it-IT">
              <a:solidFill>
                <a:schemeClr val="tx1"/>
              </a:solidFill>
            </a:rPr>
            <a:t>Produzione primaria</a:t>
          </a:r>
        </a:p>
      </dgm:t>
    </dgm:pt>
    <dgm:pt modelId="{A10A97A7-B0B1-45B2-A6F3-7D4F8A8FB9E7}" type="parTrans" cxnId="{A65AFC7D-8320-40A6-B9FC-28C64D76AD31}">
      <dgm:prSet/>
      <dgm:spPr/>
      <dgm:t>
        <a:bodyPr/>
        <a:lstStyle/>
        <a:p>
          <a:endParaRPr lang="it-IT"/>
        </a:p>
      </dgm:t>
    </dgm:pt>
    <dgm:pt modelId="{026A12D0-E7FD-44E5-AB34-199E71D33BC6}" type="sibTrans" cxnId="{A65AFC7D-8320-40A6-B9FC-28C64D76AD31}">
      <dgm:prSet/>
      <dgm:spPr/>
      <dgm:t>
        <a:bodyPr/>
        <a:lstStyle/>
        <a:p>
          <a:endParaRPr lang="it-IT"/>
        </a:p>
      </dgm:t>
    </dgm:pt>
    <dgm:pt modelId="{9348FA10-C4BA-47CD-9076-75A03A409396}">
      <dgm:prSet phldrT="[Testo]">
        <dgm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dgm:style>
      </dgm:prSet>
      <dgm:spPr>
        <a:ln>
          <a:solidFill>
            <a:srgbClr val="7030A0"/>
          </a:solidFill>
        </a:ln>
      </dgm:spPr>
      <dgm:t>
        <a:bodyPr/>
        <a:lstStyle/>
        <a:p>
          <a:r>
            <a:rPr lang="it-IT">
              <a:solidFill>
                <a:schemeClr val="tx1"/>
              </a:solidFill>
            </a:rPr>
            <a:t>Importazioni </a:t>
          </a:r>
        </a:p>
        <a:p>
          <a:r>
            <a:rPr lang="it-IT">
              <a:solidFill>
                <a:schemeClr val="tx1"/>
              </a:solidFill>
            </a:rPr>
            <a:t>e scambi</a:t>
          </a:r>
        </a:p>
      </dgm:t>
    </dgm:pt>
    <dgm:pt modelId="{9E0216F2-7EE3-48F5-A5C6-49B854261DF7}" type="parTrans" cxnId="{5646F81B-6B68-4EC9-9FA7-293EB524679C}">
      <dgm:prSet/>
      <dgm:spPr/>
      <dgm:t>
        <a:bodyPr/>
        <a:lstStyle/>
        <a:p>
          <a:endParaRPr lang="it-IT"/>
        </a:p>
      </dgm:t>
    </dgm:pt>
    <dgm:pt modelId="{47077C30-78AE-4CD8-A052-3A67C46BF459}" type="sibTrans" cxnId="{5646F81B-6B68-4EC9-9FA7-293EB524679C}">
      <dgm:prSet/>
      <dgm:spPr/>
      <dgm:t>
        <a:bodyPr/>
        <a:lstStyle/>
        <a:p>
          <a:endParaRPr lang="it-IT"/>
        </a:p>
      </dgm:t>
    </dgm:pt>
    <dgm:pt modelId="{4E7A178C-7C4A-40C8-986D-FA6FC8BBF14C}">
      <dgm:prSet phldrT="[Testo]">
        <dgm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dgm:style>
      </dgm:prSet>
      <dgm:spPr>
        <a:solidFill>
          <a:schemeClr val="accent6">
            <a:lumMod val="40000"/>
            <a:lumOff val="60000"/>
          </a:schemeClr>
        </a:solidFill>
        <a:ln>
          <a:solidFill>
            <a:srgbClr val="7030A0"/>
          </a:solidFill>
        </a:ln>
      </dgm:spPr>
      <dgm:t>
        <a:bodyPr/>
        <a:lstStyle/>
        <a:p>
          <a:r>
            <a:rPr lang="it-IT">
              <a:solidFill>
                <a:schemeClr val="tx1"/>
              </a:solidFill>
            </a:rPr>
            <a:t>Distribuzione</a:t>
          </a:r>
        </a:p>
      </dgm:t>
    </dgm:pt>
    <dgm:pt modelId="{C8D0422E-211F-42EB-AA36-AFFB2D2F0129}" type="parTrans" cxnId="{10CB6BB1-125A-45CF-ACCF-A8C9E9323EC9}">
      <dgm:prSet/>
      <dgm:spPr/>
      <dgm:t>
        <a:bodyPr/>
        <a:lstStyle/>
        <a:p>
          <a:endParaRPr lang="it-IT"/>
        </a:p>
      </dgm:t>
    </dgm:pt>
    <dgm:pt modelId="{7BAB2636-7DF1-4380-AAD7-51480CBCC861}" type="sibTrans" cxnId="{10CB6BB1-125A-45CF-ACCF-A8C9E9323EC9}">
      <dgm:prSet/>
      <dgm:spPr/>
      <dgm:t>
        <a:bodyPr/>
        <a:lstStyle/>
        <a:p>
          <a:endParaRPr lang="it-IT"/>
        </a:p>
      </dgm:t>
    </dgm:pt>
    <dgm:pt modelId="{F04C3584-0E97-4078-9664-0376BF5F7C9F}">
      <dgm:prSet phldrT="[Testo]">
        <dgm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dgm:style>
      </dgm:prSet>
      <dgm:spPr>
        <a:solidFill>
          <a:schemeClr val="accent6">
            <a:lumMod val="40000"/>
            <a:lumOff val="60000"/>
          </a:schemeClr>
        </a:solidFill>
        <a:ln>
          <a:solidFill>
            <a:srgbClr val="7030A0"/>
          </a:solidFill>
        </a:ln>
      </dgm:spPr>
      <dgm:t>
        <a:bodyPr/>
        <a:lstStyle/>
        <a:p>
          <a:r>
            <a:rPr lang="it-IT" smtClean="0">
              <a:solidFill>
                <a:schemeClr val="tx1"/>
              </a:solidFill>
            </a:rPr>
            <a:t>Trasformazione/ </a:t>
          </a:r>
        </a:p>
        <a:p>
          <a:r>
            <a:rPr lang="it-IT" smtClean="0">
              <a:solidFill>
                <a:schemeClr val="tx1"/>
              </a:solidFill>
            </a:rPr>
            <a:t>trattamento</a:t>
          </a:r>
          <a:endParaRPr lang="it-IT">
            <a:solidFill>
              <a:schemeClr val="tx1"/>
            </a:solidFill>
          </a:endParaRPr>
        </a:p>
      </dgm:t>
    </dgm:pt>
    <dgm:pt modelId="{56F8DDD7-8809-4D29-91B2-04A280820ED5}" type="parTrans" cxnId="{D83CE167-7128-4F5E-B015-2EB18A3171E1}">
      <dgm:prSet/>
      <dgm:spPr/>
      <dgm:t>
        <a:bodyPr/>
        <a:lstStyle/>
        <a:p>
          <a:endParaRPr lang="it-IT"/>
        </a:p>
      </dgm:t>
    </dgm:pt>
    <dgm:pt modelId="{6B2FE4D6-4941-438B-B6C2-8E5B30A7D7A2}" type="sibTrans" cxnId="{D83CE167-7128-4F5E-B015-2EB18A3171E1}">
      <dgm:prSet/>
      <dgm:spPr/>
      <dgm:t>
        <a:bodyPr/>
        <a:lstStyle/>
        <a:p>
          <a:endParaRPr lang="it-IT"/>
        </a:p>
      </dgm:t>
    </dgm:pt>
    <dgm:pt modelId="{EC9A0C31-873B-43F2-8F48-CE21B5F1A754}" type="pres">
      <dgm:prSet presAssocID="{C3DD6421-3909-494A-9D02-900C61A42F61}" presName="diagram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it-IT"/>
        </a:p>
      </dgm:t>
    </dgm:pt>
    <dgm:pt modelId="{EE674F58-6C93-415F-9747-2EAFD8634261}" type="pres">
      <dgm:prSet presAssocID="{C3DD6421-3909-494A-9D02-900C61A42F61}" presName="matrix" presStyleCnt="0"/>
      <dgm:spPr/>
    </dgm:pt>
    <dgm:pt modelId="{50704922-FD1F-4918-8675-D3C9BEC7E98C}" type="pres">
      <dgm:prSet presAssocID="{C3DD6421-3909-494A-9D02-900C61A42F61}" presName="tile1" presStyleLbl="node1" presStyleIdx="0" presStyleCnt="4"/>
      <dgm:spPr/>
      <dgm:t>
        <a:bodyPr/>
        <a:lstStyle/>
        <a:p>
          <a:endParaRPr lang="it-IT"/>
        </a:p>
      </dgm:t>
    </dgm:pt>
    <dgm:pt modelId="{345E10DE-6213-4742-9BE6-1D0F6CF2AE9A}" type="pres">
      <dgm:prSet presAssocID="{C3DD6421-3909-494A-9D02-900C61A42F61}" presName="tile1text" presStyleLbl="node1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48465195-03B5-46E0-907C-FAE4DAEC53B6}" type="pres">
      <dgm:prSet presAssocID="{C3DD6421-3909-494A-9D02-900C61A42F61}" presName="tile2" presStyleLbl="node1" presStyleIdx="1" presStyleCnt="4"/>
      <dgm:spPr/>
      <dgm:t>
        <a:bodyPr/>
        <a:lstStyle/>
        <a:p>
          <a:endParaRPr lang="it-IT"/>
        </a:p>
      </dgm:t>
    </dgm:pt>
    <dgm:pt modelId="{D1AD0E90-C564-4E82-B4D8-9F930505A9C0}" type="pres">
      <dgm:prSet presAssocID="{C3DD6421-3909-494A-9D02-900C61A42F61}" presName="tile2text" presStyleLbl="node1" presStyleIdx="1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7658A300-7463-41FE-AB74-A104907F3039}" type="pres">
      <dgm:prSet presAssocID="{C3DD6421-3909-494A-9D02-900C61A42F61}" presName="tile3" presStyleLbl="node1" presStyleIdx="2" presStyleCnt="4"/>
      <dgm:spPr/>
      <dgm:t>
        <a:bodyPr/>
        <a:lstStyle/>
        <a:p>
          <a:endParaRPr lang="it-IT"/>
        </a:p>
      </dgm:t>
    </dgm:pt>
    <dgm:pt modelId="{DB8686F6-04AB-472E-8D35-4C13FC446D8F}" type="pres">
      <dgm:prSet presAssocID="{C3DD6421-3909-494A-9D02-900C61A42F61}" presName="tile3text" presStyleLbl="node1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4DE1AD8B-1CA9-433C-9671-6E9594A7DA85}" type="pres">
      <dgm:prSet presAssocID="{C3DD6421-3909-494A-9D02-900C61A42F61}" presName="tile4" presStyleLbl="node1" presStyleIdx="3" presStyleCnt="4"/>
      <dgm:spPr/>
      <dgm:t>
        <a:bodyPr/>
        <a:lstStyle/>
        <a:p>
          <a:endParaRPr lang="it-IT"/>
        </a:p>
      </dgm:t>
    </dgm:pt>
    <dgm:pt modelId="{281C0A94-90F1-4F83-BE48-A499D6E38DC1}" type="pres">
      <dgm:prSet presAssocID="{C3DD6421-3909-494A-9D02-900C61A42F61}" presName="tile4text" presStyleLbl="node1" presStyleIdx="3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34D59DE7-0122-4482-8FBE-6F433B8FD1EE}" type="pres">
      <dgm:prSet presAssocID="{C3DD6421-3909-494A-9D02-900C61A42F61}" presName="centerTile" presStyleLbl="fgShp" presStyleIdx="0" presStyleCnt="1" custScaleX="212179" custScaleY="82141">
        <dgm:presLayoutVars>
          <dgm:chMax val="0"/>
          <dgm:chPref val="0"/>
        </dgm:presLayoutVars>
      </dgm:prSet>
      <dgm:spPr/>
      <dgm:t>
        <a:bodyPr/>
        <a:lstStyle/>
        <a:p>
          <a:endParaRPr lang="it-IT"/>
        </a:p>
      </dgm:t>
    </dgm:pt>
  </dgm:ptLst>
  <dgm:cxnLst>
    <dgm:cxn modelId="{10CB6BB1-125A-45CF-ACCF-A8C9E9323EC9}" srcId="{7A07D986-6EA2-4CEA-B11A-0D19C6DC597C}" destId="{4E7A178C-7C4A-40C8-986D-FA6FC8BBF14C}" srcOrd="2" destOrd="0" parTransId="{C8D0422E-211F-42EB-AA36-AFFB2D2F0129}" sibTransId="{7BAB2636-7DF1-4380-AAD7-51480CBCC861}"/>
    <dgm:cxn modelId="{6BA755ED-1C6E-4F5F-8B3F-38E171533219}" type="presOf" srcId="{F04C3584-0E97-4078-9664-0376BF5F7C9F}" destId="{281C0A94-90F1-4F83-BE48-A499D6E38DC1}" srcOrd="1" destOrd="0" presId="urn:microsoft.com/office/officeart/2005/8/layout/matrix1"/>
    <dgm:cxn modelId="{40D98A69-F3B3-4CB1-A240-DB77223BDC8F}" type="presOf" srcId="{4E7A178C-7C4A-40C8-986D-FA6FC8BBF14C}" destId="{7658A300-7463-41FE-AB74-A104907F3039}" srcOrd="0" destOrd="0" presId="urn:microsoft.com/office/officeart/2005/8/layout/matrix1"/>
    <dgm:cxn modelId="{D83CE167-7128-4F5E-B015-2EB18A3171E1}" srcId="{7A07D986-6EA2-4CEA-B11A-0D19C6DC597C}" destId="{F04C3584-0E97-4078-9664-0376BF5F7C9F}" srcOrd="3" destOrd="0" parTransId="{56F8DDD7-8809-4D29-91B2-04A280820ED5}" sibTransId="{6B2FE4D6-4941-438B-B6C2-8E5B30A7D7A2}"/>
    <dgm:cxn modelId="{ED904B9B-4826-4085-B376-A5F293E97BEC}" type="presOf" srcId="{266ADDE4-5B6D-4C8C-BA10-87F7C2CA4344}" destId="{345E10DE-6213-4742-9BE6-1D0F6CF2AE9A}" srcOrd="1" destOrd="0" presId="urn:microsoft.com/office/officeart/2005/8/layout/matrix1"/>
    <dgm:cxn modelId="{D8D78145-8A1D-4711-A5BB-C0B492ECAA74}" type="presOf" srcId="{9348FA10-C4BA-47CD-9076-75A03A409396}" destId="{48465195-03B5-46E0-907C-FAE4DAEC53B6}" srcOrd="0" destOrd="0" presId="urn:microsoft.com/office/officeart/2005/8/layout/matrix1"/>
    <dgm:cxn modelId="{67817FEF-F19D-4A46-A2B9-BB0AFE305C81}" srcId="{C3DD6421-3909-494A-9D02-900C61A42F61}" destId="{7A07D986-6EA2-4CEA-B11A-0D19C6DC597C}" srcOrd="0" destOrd="0" parTransId="{D4B9C0D2-6043-45F2-B457-D108CB969313}" sibTransId="{C630E8BB-4656-40AE-9601-E19C3343C631}"/>
    <dgm:cxn modelId="{5646F81B-6B68-4EC9-9FA7-293EB524679C}" srcId="{7A07D986-6EA2-4CEA-B11A-0D19C6DC597C}" destId="{9348FA10-C4BA-47CD-9076-75A03A409396}" srcOrd="1" destOrd="0" parTransId="{9E0216F2-7EE3-48F5-A5C6-49B854261DF7}" sibTransId="{47077C30-78AE-4CD8-A052-3A67C46BF459}"/>
    <dgm:cxn modelId="{2323C0D1-6CF2-4E6F-9F31-7BF680B809FE}" type="presOf" srcId="{7A07D986-6EA2-4CEA-B11A-0D19C6DC597C}" destId="{34D59DE7-0122-4482-8FBE-6F433B8FD1EE}" srcOrd="0" destOrd="0" presId="urn:microsoft.com/office/officeart/2005/8/layout/matrix1"/>
    <dgm:cxn modelId="{A65AFC7D-8320-40A6-B9FC-28C64D76AD31}" srcId="{7A07D986-6EA2-4CEA-B11A-0D19C6DC597C}" destId="{266ADDE4-5B6D-4C8C-BA10-87F7C2CA4344}" srcOrd="0" destOrd="0" parTransId="{A10A97A7-B0B1-45B2-A6F3-7D4F8A8FB9E7}" sibTransId="{026A12D0-E7FD-44E5-AB34-199E71D33BC6}"/>
    <dgm:cxn modelId="{F38D0C91-862F-4A3A-A303-96D9250CC505}" type="presOf" srcId="{9348FA10-C4BA-47CD-9076-75A03A409396}" destId="{D1AD0E90-C564-4E82-B4D8-9F930505A9C0}" srcOrd="1" destOrd="0" presId="urn:microsoft.com/office/officeart/2005/8/layout/matrix1"/>
    <dgm:cxn modelId="{7B1756EB-A932-4CE4-88B0-8FAD9D82A86A}" type="presOf" srcId="{C3DD6421-3909-494A-9D02-900C61A42F61}" destId="{EC9A0C31-873B-43F2-8F48-CE21B5F1A754}" srcOrd="0" destOrd="0" presId="urn:microsoft.com/office/officeart/2005/8/layout/matrix1"/>
    <dgm:cxn modelId="{0FD0794F-26BF-43DF-8277-3C8B36214AC6}" type="presOf" srcId="{F04C3584-0E97-4078-9664-0376BF5F7C9F}" destId="{4DE1AD8B-1CA9-433C-9671-6E9594A7DA85}" srcOrd="0" destOrd="0" presId="urn:microsoft.com/office/officeart/2005/8/layout/matrix1"/>
    <dgm:cxn modelId="{5EC08E5E-A2E1-4297-9536-0DE93A8DCAFB}" type="presOf" srcId="{266ADDE4-5B6D-4C8C-BA10-87F7C2CA4344}" destId="{50704922-FD1F-4918-8675-D3C9BEC7E98C}" srcOrd="0" destOrd="0" presId="urn:microsoft.com/office/officeart/2005/8/layout/matrix1"/>
    <dgm:cxn modelId="{13AC5E25-98D1-49B1-8313-DA8E74E0EE87}" type="presOf" srcId="{4E7A178C-7C4A-40C8-986D-FA6FC8BBF14C}" destId="{DB8686F6-04AB-472E-8D35-4C13FC446D8F}" srcOrd="1" destOrd="0" presId="urn:microsoft.com/office/officeart/2005/8/layout/matrix1"/>
    <dgm:cxn modelId="{E29E0127-0D9A-4C68-B957-18DD5D0116E4}" type="presParOf" srcId="{EC9A0C31-873B-43F2-8F48-CE21B5F1A754}" destId="{EE674F58-6C93-415F-9747-2EAFD8634261}" srcOrd="0" destOrd="0" presId="urn:microsoft.com/office/officeart/2005/8/layout/matrix1"/>
    <dgm:cxn modelId="{EEE95201-E090-44F7-89F1-A5CCCBD53797}" type="presParOf" srcId="{EE674F58-6C93-415F-9747-2EAFD8634261}" destId="{50704922-FD1F-4918-8675-D3C9BEC7E98C}" srcOrd="0" destOrd="0" presId="urn:microsoft.com/office/officeart/2005/8/layout/matrix1"/>
    <dgm:cxn modelId="{FC136C45-8B0D-45F9-84DD-D3E594E51607}" type="presParOf" srcId="{EE674F58-6C93-415F-9747-2EAFD8634261}" destId="{345E10DE-6213-4742-9BE6-1D0F6CF2AE9A}" srcOrd="1" destOrd="0" presId="urn:microsoft.com/office/officeart/2005/8/layout/matrix1"/>
    <dgm:cxn modelId="{7BCDB0D9-A0CE-458A-9625-8F33C96BC089}" type="presParOf" srcId="{EE674F58-6C93-415F-9747-2EAFD8634261}" destId="{48465195-03B5-46E0-907C-FAE4DAEC53B6}" srcOrd="2" destOrd="0" presId="urn:microsoft.com/office/officeart/2005/8/layout/matrix1"/>
    <dgm:cxn modelId="{8E22FE61-BE08-429D-8D95-984688813455}" type="presParOf" srcId="{EE674F58-6C93-415F-9747-2EAFD8634261}" destId="{D1AD0E90-C564-4E82-B4D8-9F930505A9C0}" srcOrd="3" destOrd="0" presId="urn:microsoft.com/office/officeart/2005/8/layout/matrix1"/>
    <dgm:cxn modelId="{A032603B-6C89-48AA-B589-77ABC56A566D}" type="presParOf" srcId="{EE674F58-6C93-415F-9747-2EAFD8634261}" destId="{7658A300-7463-41FE-AB74-A104907F3039}" srcOrd="4" destOrd="0" presId="urn:microsoft.com/office/officeart/2005/8/layout/matrix1"/>
    <dgm:cxn modelId="{D54CA564-21CB-413B-9C0E-F113A1C4A7DD}" type="presParOf" srcId="{EE674F58-6C93-415F-9747-2EAFD8634261}" destId="{DB8686F6-04AB-472E-8D35-4C13FC446D8F}" srcOrd="5" destOrd="0" presId="urn:microsoft.com/office/officeart/2005/8/layout/matrix1"/>
    <dgm:cxn modelId="{4D72B942-E4CC-4BCD-ADC0-B413082CD71E}" type="presParOf" srcId="{EE674F58-6C93-415F-9747-2EAFD8634261}" destId="{4DE1AD8B-1CA9-433C-9671-6E9594A7DA85}" srcOrd="6" destOrd="0" presId="urn:microsoft.com/office/officeart/2005/8/layout/matrix1"/>
    <dgm:cxn modelId="{2925B467-2E37-4438-9936-48ADDE5054CC}" type="presParOf" srcId="{EE674F58-6C93-415F-9747-2EAFD8634261}" destId="{281C0A94-90F1-4F83-BE48-A499D6E38DC1}" srcOrd="7" destOrd="0" presId="urn:microsoft.com/office/officeart/2005/8/layout/matrix1"/>
    <dgm:cxn modelId="{C36716D0-876A-491D-8A06-F88846930BA5}" type="presParOf" srcId="{EC9A0C31-873B-43F2-8F48-CE21B5F1A754}" destId="{34D59DE7-0122-4482-8FBE-6F433B8FD1EE}" srcOrd="1" destOrd="0" presId="urn:microsoft.com/office/officeart/2005/8/layout/matrix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C3DD6421-3909-494A-9D02-900C61A42F61}" type="doc">
      <dgm:prSet loTypeId="urn:microsoft.com/office/officeart/2005/8/layout/matrix1" loCatId="matrix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it-IT"/>
        </a:p>
      </dgm:t>
    </dgm:pt>
    <dgm:pt modelId="{7A07D986-6EA2-4CEA-B11A-0D19C6DC597C}">
      <dgm:prSet phldrT="[Testo]" custT="1">
        <dgm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dgm:style>
      </dgm:prSet>
      <dgm:spPr>
        <a:solidFill>
          <a:schemeClr val="tx2">
            <a:lumMod val="60000"/>
            <a:lumOff val="40000"/>
          </a:schemeClr>
        </a:solidFill>
        <a:ln/>
      </dgm:spPr>
      <dgm:t>
        <a:bodyPr/>
        <a:lstStyle/>
        <a:p>
          <a:r>
            <a:rPr lang="it-IT" sz="2800">
              <a:solidFill>
                <a:schemeClr val="bg1"/>
              </a:solidFill>
            </a:rPr>
            <a:t>Latte e derivati</a:t>
          </a:r>
        </a:p>
      </dgm:t>
    </dgm:pt>
    <dgm:pt modelId="{D4B9C0D2-6043-45F2-B457-D108CB969313}" type="parTrans" cxnId="{67817FEF-F19D-4A46-A2B9-BB0AFE305C81}">
      <dgm:prSet/>
      <dgm:spPr/>
      <dgm:t>
        <a:bodyPr/>
        <a:lstStyle/>
        <a:p>
          <a:endParaRPr lang="it-IT"/>
        </a:p>
      </dgm:t>
    </dgm:pt>
    <dgm:pt modelId="{C630E8BB-4656-40AE-9601-E19C3343C631}" type="sibTrans" cxnId="{67817FEF-F19D-4A46-A2B9-BB0AFE305C81}">
      <dgm:prSet/>
      <dgm:spPr/>
      <dgm:t>
        <a:bodyPr/>
        <a:lstStyle/>
        <a:p>
          <a:endParaRPr lang="it-IT"/>
        </a:p>
      </dgm:t>
    </dgm:pt>
    <dgm:pt modelId="{266ADDE4-5B6D-4C8C-BA10-87F7C2CA4344}">
      <dgm:prSet phldrT="[Testo]">
        <dgm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dgm:style>
      </dgm:prSet>
      <dgm:spPr>
        <a:ln>
          <a:solidFill>
            <a:srgbClr val="7030A0"/>
          </a:solidFill>
        </a:ln>
      </dgm:spPr>
      <dgm:t>
        <a:bodyPr/>
        <a:lstStyle/>
        <a:p>
          <a:r>
            <a:rPr lang="it-IT">
              <a:solidFill>
                <a:schemeClr val="tx1"/>
              </a:solidFill>
            </a:rPr>
            <a:t>Produzione primaria</a:t>
          </a:r>
        </a:p>
      </dgm:t>
    </dgm:pt>
    <dgm:pt modelId="{A10A97A7-B0B1-45B2-A6F3-7D4F8A8FB9E7}" type="parTrans" cxnId="{A65AFC7D-8320-40A6-B9FC-28C64D76AD31}">
      <dgm:prSet/>
      <dgm:spPr/>
      <dgm:t>
        <a:bodyPr/>
        <a:lstStyle/>
        <a:p>
          <a:endParaRPr lang="it-IT"/>
        </a:p>
      </dgm:t>
    </dgm:pt>
    <dgm:pt modelId="{026A12D0-E7FD-44E5-AB34-199E71D33BC6}" type="sibTrans" cxnId="{A65AFC7D-8320-40A6-B9FC-28C64D76AD31}">
      <dgm:prSet/>
      <dgm:spPr/>
      <dgm:t>
        <a:bodyPr/>
        <a:lstStyle/>
        <a:p>
          <a:endParaRPr lang="it-IT"/>
        </a:p>
      </dgm:t>
    </dgm:pt>
    <dgm:pt modelId="{4E7A178C-7C4A-40C8-986D-FA6FC8BBF14C}">
      <dgm:prSet phldrT="[Testo]">
        <dgm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dgm:style>
      </dgm:prSet>
      <dgm:spPr>
        <a:solidFill>
          <a:schemeClr val="accent6">
            <a:lumMod val="40000"/>
            <a:lumOff val="60000"/>
          </a:schemeClr>
        </a:solidFill>
        <a:ln>
          <a:solidFill>
            <a:srgbClr val="7030A0"/>
          </a:solidFill>
        </a:ln>
      </dgm:spPr>
      <dgm:t>
        <a:bodyPr/>
        <a:lstStyle/>
        <a:p>
          <a:r>
            <a:rPr lang="it-IT">
              <a:solidFill>
                <a:schemeClr val="tx1"/>
              </a:solidFill>
            </a:rPr>
            <a:t>Distribuzione</a:t>
          </a:r>
        </a:p>
      </dgm:t>
    </dgm:pt>
    <dgm:pt modelId="{C8D0422E-211F-42EB-AA36-AFFB2D2F0129}" type="parTrans" cxnId="{10CB6BB1-125A-45CF-ACCF-A8C9E9323EC9}">
      <dgm:prSet/>
      <dgm:spPr/>
      <dgm:t>
        <a:bodyPr/>
        <a:lstStyle/>
        <a:p>
          <a:endParaRPr lang="it-IT"/>
        </a:p>
      </dgm:t>
    </dgm:pt>
    <dgm:pt modelId="{7BAB2636-7DF1-4380-AAD7-51480CBCC861}" type="sibTrans" cxnId="{10CB6BB1-125A-45CF-ACCF-A8C9E9323EC9}">
      <dgm:prSet/>
      <dgm:spPr/>
      <dgm:t>
        <a:bodyPr/>
        <a:lstStyle/>
        <a:p>
          <a:endParaRPr lang="it-IT"/>
        </a:p>
      </dgm:t>
    </dgm:pt>
    <dgm:pt modelId="{F04C3584-0E97-4078-9664-0376BF5F7C9F}">
      <dgm:prSet phldrT="[Testo]">
        <dgm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dgm:style>
      </dgm:prSet>
      <dgm:spPr>
        <a:solidFill>
          <a:schemeClr val="accent6">
            <a:lumMod val="40000"/>
            <a:lumOff val="60000"/>
          </a:schemeClr>
        </a:solidFill>
        <a:ln>
          <a:solidFill>
            <a:srgbClr val="7030A0"/>
          </a:solidFill>
        </a:ln>
      </dgm:spPr>
      <dgm:t>
        <a:bodyPr/>
        <a:lstStyle/>
        <a:p>
          <a:r>
            <a:rPr lang="it-IT" smtClean="0">
              <a:solidFill>
                <a:schemeClr val="tx1"/>
              </a:solidFill>
            </a:rPr>
            <a:t>Trasformazione/ </a:t>
          </a:r>
        </a:p>
        <a:p>
          <a:r>
            <a:rPr lang="it-IT" smtClean="0">
              <a:solidFill>
                <a:schemeClr val="tx1"/>
              </a:solidFill>
            </a:rPr>
            <a:t>trattamento</a:t>
          </a:r>
          <a:endParaRPr lang="it-IT">
            <a:solidFill>
              <a:schemeClr val="tx1"/>
            </a:solidFill>
          </a:endParaRPr>
        </a:p>
      </dgm:t>
    </dgm:pt>
    <dgm:pt modelId="{56F8DDD7-8809-4D29-91B2-04A280820ED5}" type="parTrans" cxnId="{D83CE167-7128-4F5E-B015-2EB18A3171E1}">
      <dgm:prSet/>
      <dgm:spPr/>
      <dgm:t>
        <a:bodyPr/>
        <a:lstStyle/>
        <a:p>
          <a:endParaRPr lang="it-IT"/>
        </a:p>
      </dgm:t>
    </dgm:pt>
    <dgm:pt modelId="{6B2FE4D6-4941-438B-B6C2-8E5B30A7D7A2}" type="sibTrans" cxnId="{D83CE167-7128-4F5E-B015-2EB18A3171E1}">
      <dgm:prSet/>
      <dgm:spPr/>
      <dgm:t>
        <a:bodyPr/>
        <a:lstStyle/>
        <a:p>
          <a:endParaRPr lang="it-IT"/>
        </a:p>
      </dgm:t>
    </dgm:pt>
    <dgm:pt modelId="{9348FA10-C4BA-47CD-9076-75A03A409396}">
      <dgm:prSet phldrT="[Testo]">
        <dgm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dgm:style>
      </dgm:prSet>
      <dgm:spPr>
        <a:ln>
          <a:solidFill>
            <a:srgbClr val="7030A0"/>
          </a:solidFill>
        </a:ln>
      </dgm:spPr>
      <dgm:t>
        <a:bodyPr/>
        <a:lstStyle/>
        <a:p>
          <a:r>
            <a:rPr lang="it-IT" dirty="0">
              <a:solidFill>
                <a:schemeClr val="tx1"/>
              </a:solidFill>
            </a:rPr>
            <a:t>Importazioni </a:t>
          </a:r>
        </a:p>
        <a:p>
          <a:r>
            <a:rPr lang="it-IT" dirty="0">
              <a:solidFill>
                <a:schemeClr val="tx1"/>
              </a:solidFill>
            </a:rPr>
            <a:t>e scambi</a:t>
          </a:r>
        </a:p>
      </dgm:t>
    </dgm:pt>
    <dgm:pt modelId="{47077C30-78AE-4CD8-A052-3A67C46BF459}" type="sibTrans" cxnId="{5646F81B-6B68-4EC9-9FA7-293EB524679C}">
      <dgm:prSet/>
      <dgm:spPr/>
      <dgm:t>
        <a:bodyPr/>
        <a:lstStyle/>
        <a:p>
          <a:endParaRPr lang="it-IT"/>
        </a:p>
      </dgm:t>
    </dgm:pt>
    <dgm:pt modelId="{9E0216F2-7EE3-48F5-A5C6-49B854261DF7}" type="parTrans" cxnId="{5646F81B-6B68-4EC9-9FA7-293EB524679C}">
      <dgm:prSet/>
      <dgm:spPr/>
      <dgm:t>
        <a:bodyPr/>
        <a:lstStyle/>
        <a:p>
          <a:endParaRPr lang="it-IT"/>
        </a:p>
      </dgm:t>
    </dgm:pt>
    <dgm:pt modelId="{EC9A0C31-873B-43F2-8F48-CE21B5F1A754}" type="pres">
      <dgm:prSet presAssocID="{C3DD6421-3909-494A-9D02-900C61A42F61}" presName="diagram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it-IT"/>
        </a:p>
      </dgm:t>
    </dgm:pt>
    <dgm:pt modelId="{EE674F58-6C93-415F-9747-2EAFD8634261}" type="pres">
      <dgm:prSet presAssocID="{C3DD6421-3909-494A-9D02-900C61A42F61}" presName="matrix" presStyleCnt="0"/>
      <dgm:spPr/>
    </dgm:pt>
    <dgm:pt modelId="{50704922-FD1F-4918-8675-D3C9BEC7E98C}" type="pres">
      <dgm:prSet presAssocID="{C3DD6421-3909-494A-9D02-900C61A42F61}" presName="tile1" presStyleLbl="node1" presStyleIdx="0" presStyleCnt="4"/>
      <dgm:spPr/>
      <dgm:t>
        <a:bodyPr/>
        <a:lstStyle/>
        <a:p>
          <a:endParaRPr lang="it-IT"/>
        </a:p>
      </dgm:t>
    </dgm:pt>
    <dgm:pt modelId="{345E10DE-6213-4742-9BE6-1D0F6CF2AE9A}" type="pres">
      <dgm:prSet presAssocID="{C3DD6421-3909-494A-9D02-900C61A42F61}" presName="tile1text" presStyleLbl="node1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48465195-03B5-46E0-907C-FAE4DAEC53B6}" type="pres">
      <dgm:prSet presAssocID="{C3DD6421-3909-494A-9D02-900C61A42F61}" presName="tile2" presStyleLbl="node1" presStyleIdx="1" presStyleCnt="4"/>
      <dgm:spPr/>
      <dgm:t>
        <a:bodyPr/>
        <a:lstStyle/>
        <a:p>
          <a:endParaRPr lang="it-IT"/>
        </a:p>
      </dgm:t>
    </dgm:pt>
    <dgm:pt modelId="{D1AD0E90-C564-4E82-B4D8-9F930505A9C0}" type="pres">
      <dgm:prSet presAssocID="{C3DD6421-3909-494A-9D02-900C61A42F61}" presName="tile2text" presStyleLbl="node1" presStyleIdx="1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7658A300-7463-41FE-AB74-A104907F3039}" type="pres">
      <dgm:prSet presAssocID="{C3DD6421-3909-494A-9D02-900C61A42F61}" presName="tile3" presStyleLbl="node1" presStyleIdx="2" presStyleCnt="4"/>
      <dgm:spPr/>
      <dgm:t>
        <a:bodyPr/>
        <a:lstStyle/>
        <a:p>
          <a:endParaRPr lang="it-IT"/>
        </a:p>
      </dgm:t>
    </dgm:pt>
    <dgm:pt modelId="{DB8686F6-04AB-472E-8D35-4C13FC446D8F}" type="pres">
      <dgm:prSet presAssocID="{C3DD6421-3909-494A-9D02-900C61A42F61}" presName="tile3text" presStyleLbl="node1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4DE1AD8B-1CA9-433C-9671-6E9594A7DA85}" type="pres">
      <dgm:prSet presAssocID="{C3DD6421-3909-494A-9D02-900C61A42F61}" presName="tile4" presStyleLbl="node1" presStyleIdx="3" presStyleCnt="4"/>
      <dgm:spPr/>
      <dgm:t>
        <a:bodyPr/>
        <a:lstStyle/>
        <a:p>
          <a:endParaRPr lang="it-IT"/>
        </a:p>
      </dgm:t>
    </dgm:pt>
    <dgm:pt modelId="{281C0A94-90F1-4F83-BE48-A499D6E38DC1}" type="pres">
      <dgm:prSet presAssocID="{C3DD6421-3909-494A-9D02-900C61A42F61}" presName="tile4text" presStyleLbl="node1" presStyleIdx="3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34D59DE7-0122-4482-8FBE-6F433B8FD1EE}" type="pres">
      <dgm:prSet presAssocID="{C3DD6421-3909-494A-9D02-900C61A42F61}" presName="centerTile" presStyleLbl="fgShp" presStyleIdx="0" presStyleCnt="1" custScaleX="212179" custScaleY="82141">
        <dgm:presLayoutVars>
          <dgm:chMax val="0"/>
          <dgm:chPref val="0"/>
        </dgm:presLayoutVars>
      </dgm:prSet>
      <dgm:spPr/>
      <dgm:t>
        <a:bodyPr/>
        <a:lstStyle/>
        <a:p>
          <a:endParaRPr lang="it-IT"/>
        </a:p>
      </dgm:t>
    </dgm:pt>
  </dgm:ptLst>
  <dgm:cxnLst>
    <dgm:cxn modelId="{6B3A2994-86A7-499B-AC5A-76B7CBF2F0EE}" type="presOf" srcId="{4E7A178C-7C4A-40C8-986D-FA6FC8BBF14C}" destId="{DB8686F6-04AB-472E-8D35-4C13FC446D8F}" srcOrd="1" destOrd="0" presId="urn:microsoft.com/office/officeart/2005/8/layout/matrix1"/>
    <dgm:cxn modelId="{10CB6BB1-125A-45CF-ACCF-A8C9E9323EC9}" srcId="{7A07D986-6EA2-4CEA-B11A-0D19C6DC597C}" destId="{4E7A178C-7C4A-40C8-986D-FA6FC8BBF14C}" srcOrd="2" destOrd="0" parTransId="{C8D0422E-211F-42EB-AA36-AFFB2D2F0129}" sibTransId="{7BAB2636-7DF1-4380-AAD7-51480CBCC861}"/>
    <dgm:cxn modelId="{36E30CEF-8402-4B49-8FAA-52C09669F26C}" type="presOf" srcId="{266ADDE4-5B6D-4C8C-BA10-87F7C2CA4344}" destId="{345E10DE-6213-4742-9BE6-1D0F6CF2AE9A}" srcOrd="1" destOrd="0" presId="urn:microsoft.com/office/officeart/2005/8/layout/matrix1"/>
    <dgm:cxn modelId="{F2600A46-CB81-4DE0-B26D-48F9E0267C08}" type="presOf" srcId="{9348FA10-C4BA-47CD-9076-75A03A409396}" destId="{48465195-03B5-46E0-907C-FAE4DAEC53B6}" srcOrd="0" destOrd="0" presId="urn:microsoft.com/office/officeart/2005/8/layout/matrix1"/>
    <dgm:cxn modelId="{D83CE167-7128-4F5E-B015-2EB18A3171E1}" srcId="{7A07D986-6EA2-4CEA-B11A-0D19C6DC597C}" destId="{F04C3584-0E97-4078-9664-0376BF5F7C9F}" srcOrd="3" destOrd="0" parTransId="{56F8DDD7-8809-4D29-91B2-04A280820ED5}" sibTransId="{6B2FE4D6-4941-438B-B6C2-8E5B30A7D7A2}"/>
    <dgm:cxn modelId="{59B5E9D2-948C-4F60-9449-2FBB82A20A49}" type="presOf" srcId="{7A07D986-6EA2-4CEA-B11A-0D19C6DC597C}" destId="{34D59DE7-0122-4482-8FBE-6F433B8FD1EE}" srcOrd="0" destOrd="0" presId="urn:microsoft.com/office/officeart/2005/8/layout/matrix1"/>
    <dgm:cxn modelId="{18D44E77-7F3C-4214-B3A2-2D2F991C4C72}" type="presOf" srcId="{F04C3584-0E97-4078-9664-0376BF5F7C9F}" destId="{281C0A94-90F1-4F83-BE48-A499D6E38DC1}" srcOrd="1" destOrd="0" presId="urn:microsoft.com/office/officeart/2005/8/layout/matrix1"/>
    <dgm:cxn modelId="{67817FEF-F19D-4A46-A2B9-BB0AFE305C81}" srcId="{C3DD6421-3909-494A-9D02-900C61A42F61}" destId="{7A07D986-6EA2-4CEA-B11A-0D19C6DC597C}" srcOrd="0" destOrd="0" parTransId="{D4B9C0D2-6043-45F2-B457-D108CB969313}" sibTransId="{C630E8BB-4656-40AE-9601-E19C3343C631}"/>
    <dgm:cxn modelId="{C657D737-7BC2-4434-9F5E-9BEB8D9BE5F6}" type="presOf" srcId="{266ADDE4-5B6D-4C8C-BA10-87F7C2CA4344}" destId="{50704922-FD1F-4918-8675-D3C9BEC7E98C}" srcOrd="0" destOrd="0" presId="urn:microsoft.com/office/officeart/2005/8/layout/matrix1"/>
    <dgm:cxn modelId="{DD27D47D-5BD2-4DDD-8D89-D8FB7F6F93A5}" type="presOf" srcId="{F04C3584-0E97-4078-9664-0376BF5F7C9F}" destId="{4DE1AD8B-1CA9-433C-9671-6E9594A7DA85}" srcOrd="0" destOrd="0" presId="urn:microsoft.com/office/officeart/2005/8/layout/matrix1"/>
    <dgm:cxn modelId="{5646F81B-6B68-4EC9-9FA7-293EB524679C}" srcId="{7A07D986-6EA2-4CEA-B11A-0D19C6DC597C}" destId="{9348FA10-C4BA-47CD-9076-75A03A409396}" srcOrd="1" destOrd="0" parTransId="{9E0216F2-7EE3-48F5-A5C6-49B854261DF7}" sibTransId="{47077C30-78AE-4CD8-A052-3A67C46BF459}"/>
    <dgm:cxn modelId="{A65AFC7D-8320-40A6-B9FC-28C64D76AD31}" srcId="{7A07D986-6EA2-4CEA-B11A-0D19C6DC597C}" destId="{266ADDE4-5B6D-4C8C-BA10-87F7C2CA4344}" srcOrd="0" destOrd="0" parTransId="{A10A97A7-B0B1-45B2-A6F3-7D4F8A8FB9E7}" sibTransId="{026A12D0-E7FD-44E5-AB34-199E71D33BC6}"/>
    <dgm:cxn modelId="{7EB957B5-3B95-4C0C-B78A-BDC33A9519F4}" type="presOf" srcId="{4E7A178C-7C4A-40C8-986D-FA6FC8BBF14C}" destId="{7658A300-7463-41FE-AB74-A104907F3039}" srcOrd="0" destOrd="0" presId="urn:microsoft.com/office/officeart/2005/8/layout/matrix1"/>
    <dgm:cxn modelId="{1BAF971F-29CB-45FB-AC03-FFEE46611F2A}" type="presOf" srcId="{C3DD6421-3909-494A-9D02-900C61A42F61}" destId="{EC9A0C31-873B-43F2-8F48-CE21B5F1A754}" srcOrd="0" destOrd="0" presId="urn:microsoft.com/office/officeart/2005/8/layout/matrix1"/>
    <dgm:cxn modelId="{520BB316-978C-43B9-B33D-658F81DD439E}" type="presOf" srcId="{9348FA10-C4BA-47CD-9076-75A03A409396}" destId="{D1AD0E90-C564-4E82-B4D8-9F930505A9C0}" srcOrd="1" destOrd="0" presId="urn:microsoft.com/office/officeart/2005/8/layout/matrix1"/>
    <dgm:cxn modelId="{148D7BDD-FF1E-47BC-9E34-243204AD48FF}" type="presParOf" srcId="{EC9A0C31-873B-43F2-8F48-CE21B5F1A754}" destId="{EE674F58-6C93-415F-9747-2EAFD8634261}" srcOrd="0" destOrd="0" presId="urn:microsoft.com/office/officeart/2005/8/layout/matrix1"/>
    <dgm:cxn modelId="{94EDD4A0-E7BD-4DA9-AE14-7CA2B129E7D8}" type="presParOf" srcId="{EE674F58-6C93-415F-9747-2EAFD8634261}" destId="{50704922-FD1F-4918-8675-D3C9BEC7E98C}" srcOrd="0" destOrd="0" presId="urn:microsoft.com/office/officeart/2005/8/layout/matrix1"/>
    <dgm:cxn modelId="{124688DE-979A-41B2-9CC6-12B9CBE33EEB}" type="presParOf" srcId="{EE674F58-6C93-415F-9747-2EAFD8634261}" destId="{345E10DE-6213-4742-9BE6-1D0F6CF2AE9A}" srcOrd="1" destOrd="0" presId="urn:microsoft.com/office/officeart/2005/8/layout/matrix1"/>
    <dgm:cxn modelId="{F37FD6D4-665C-4761-B096-6928748C5817}" type="presParOf" srcId="{EE674F58-6C93-415F-9747-2EAFD8634261}" destId="{48465195-03B5-46E0-907C-FAE4DAEC53B6}" srcOrd="2" destOrd="0" presId="urn:microsoft.com/office/officeart/2005/8/layout/matrix1"/>
    <dgm:cxn modelId="{605F1186-EE35-4F27-AFC6-2DD1041F0B9B}" type="presParOf" srcId="{EE674F58-6C93-415F-9747-2EAFD8634261}" destId="{D1AD0E90-C564-4E82-B4D8-9F930505A9C0}" srcOrd="3" destOrd="0" presId="urn:microsoft.com/office/officeart/2005/8/layout/matrix1"/>
    <dgm:cxn modelId="{75F37873-0462-4DC5-B42A-64D2D61D0153}" type="presParOf" srcId="{EE674F58-6C93-415F-9747-2EAFD8634261}" destId="{7658A300-7463-41FE-AB74-A104907F3039}" srcOrd="4" destOrd="0" presId="urn:microsoft.com/office/officeart/2005/8/layout/matrix1"/>
    <dgm:cxn modelId="{C405CBC7-2FC9-4C76-A857-8D448D410840}" type="presParOf" srcId="{EE674F58-6C93-415F-9747-2EAFD8634261}" destId="{DB8686F6-04AB-472E-8D35-4C13FC446D8F}" srcOrd="5" destOrd="0" presId="urn:microsoft.com/office/officeart/2005/8/layout/matrix1"/>
    <dgm:cxn modelId="{D3DEC172-EA62-4F75-AA2F-C5D55E3D0C4B}" type="presParOf" srcId="{EE674F58-6C93-415F-9747-2EAFD8634261}" destId="{4DE1AD8B-1CA9-433C-9671-6E9594A7DA85}" srcOrd="6" destOrd="0" presId="urn:microsoft.com/office/officeart/2005/8/layout/matrix1"/>
    <dgm:cxn modelId="{BD3B49A7-69A1-481B-A584-2ECBADA51610}" type="presParOf" srcId="{EE674F58-6C93-415F-9747-2EAFD8634261}" destId="{281C0A94-90F1-4F83-BE48-A499D6E38DC1}" srcOrd="7" destOrd="0" presId="urn:microsoft.com/office/officeart/2005/8/layout/matrix1"/>
    <dgm:cxn modelId="{406B46D9-92F4-44E6-B0B7-500C808DEB2B}" type="presParOf" srcId="{EC9A0C31-873B-43F2-8F48-CE21B5F1A754}" destId="{34D59DE7-0122-4482-8FBE-6F433B8FD1EE}" srcOrd="1" destOrd="0" presId="urn:microsoft.com/office/officeart/2005/8/layout/matrix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C3DD6421-3909-494A-9D02-900C61A42F61}" type="doc">
      <dgm:prSet loTypeId="urn:microsoft.com/office/officeart/2005/8/layout/matrix1" loCatId="matrix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it-IT"/>
        </a:p>
      </dgm:t>
    </dgm:pt>
    <dgm:pt modelId="{7A07D986-6EA2-4CEA-B11A-0D19C6DC597C}">
      <dgm:prSet phldrT="[Testo]" custT="1">
        <dgm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dgm:style>
      </dgm:prSet>
      <dgm:spPr>
        <a:solidFill>
          <a:schemeClr val="tx2">
            <a:lumMod val="60000"/>
            <a:lumOff val="40000"/>
          </a:schemeClr>
        </a:solidFill>
        <a:ln/>
      </dgm:spPr>
      <dgm:t>
        <a:bodyPr/>
        <a:lstStyle/>
        <a:p>
          <a:r>
            <a:rPr lang="it-IT" sz="2800">
              <a:solidFill>
                <a:schemeClr val="bg1"/>
              </a:solidFill>
            </a:rPr>
            <a:t>Latte e derivati</a:t>
          </a:r>
        </a:p>
      </dgm:t>
    </dgm:pt>
    <dgm:pt modelId="{D4B9C0D2-6043-45F2-B457-D108CB969313}" type="parTrans" cxnId="{67817FEF-F19D-4A46-A2B9-BB0AFE305C81}">
      <dgm:prSet/>
      <dgm:spPr/>
      <dgm:t>
        <a:bodyPr/>
        <a:lstStyle/>
        <a:p>
          <a:endParaRPr lang="it-IT"/>
        </a:p>
      </dgm:t>
    </dgm:pt>
    <dgm:pt modelId="{C630E8BB-4656-40AE-9601-E19C3343C631}" type="sibTrans" cxnId="{67817FEF-F19D-4A46-A2B9-BB0AFE305C81}">
      <dgm:prSet/>
      <dgm:spPr/>
      <dgm:t>
        <a:bodyPr/>
        <a:lstStyle/>
        <a:p>
          <a:endParaRPr lang="it-IT"/>
        </a:p>
      </dgm:t>
    </dgm:pt>
    <dgm:pt modelId="{266ADDE4-5B6D-4C8C-BA10-87F7C2CA4344}">
      <dgm:prSet phldrT="[Testo]">
        <dgm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dgm:style>
      </dgm:prSet>
      <dgm:spPr>
        <a:ln>
          <a:solidFill>
            <a:srgbClr val="7030A0"/>
          </a:solidFill>
        </a:ln>
      </dgm:spPr>
      <dgm:t>
        <a:bodyPr/>
        <a:lstStyle/>
        <a:p>
          <a:r>
            <a:rPr lang="it-IT">
              <a:solidFill>
                <a:schemeClr val="tx1"/>
              </a:solidFill>
            </a:rPr>
            <a:t>Produzione primaria</a:t>
          </a:r>
        </a:p>
      </dgm:t>
    </dgm:pt>
    <dgm:pt modelId="{A10A97A7-B0B1-45B2-A6F3-7D4F8A8FB9E7}" type="parTrans" cxnId="{A65AFC7D-8320-40A6-B9FC-28C64D76AD31}">
      <dgm:prSet/>
      <dgm:spPr/>
      <dgm:t>
        <a:bodyPr/>
        <a:lstStyle/>
        <a:p>
          <a:endParaRPr lang="it-IT"/>
        </a:p>
      </dgm:t>
    </dgm:pt>
    <dgm:pt modelId="{026A12D0-E7FD-44E5-AB34-199E71D33BC6}" type="sibTrans" cxnId="{A65AFC7D-8320-40A6-B9FC-28C64D76AD31}">
      <dgm:prSet/>
      <dgm:spPr/>
      <dgm:t>
        <a:bodyPr/>
        <a:lstStyle/>
        <a:p>
          <a:endParaRPr lang="it-IT"/>
        </a:p>
      </dgm:t>
    </dgm:pt>
    <dgm:pt modelId="{9348FA10-C4BA-47CD-9076-75A03A409396}">
      <dgm:prSet phldrT="[Testo]">
        <dgm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dgm:style>
      </dgm:prSet>
      <dgm:spPr>
        <a:ln>
          <a:solidFill>
            <a:srgbClr val="7030A0"/>
          </a:solidFill>
        </a:ln>
      </dgm:spPr>
      <dgm:t>
        <a:bodyPr/>
        <a:lstStyle/>
        <a:p>
          <a:r>
            <a:rPr lang="it-IT">
              <a:solidFill>
                <a:schemeClr val="tx1"/>
              </a:solidFill>
            </a:rPr>
            <a:t>Importazioni </a:t>
          </a:r>
        </a:p>
        <a:p>
          <a:r>
            <a:rPr lang="it-IT">
              <a:solidFill>
                <a:schemeClr val="tx1"/>
              </a:solidFill>
            </a:rPr>
            <a:t>e scambi</a:t>
          </a:r>
        </a:p>
      </dgm:t>
    </dgm:pt>
    <dgm:pt modelId="{9E0216F2-7EE3-48F5-A5C6-49B854261DF7}" type="parTrans" cxnId="{5646F81B-6B68-4EC9-9FA7-293EB524679C}">
      <dgm:prSet/>
      <dgm:spPr/>
      <dgm:t>
        <a:bodyPr/>
        <a:lstStyle/>
        <a:p>
          <a:endParaRPr lang="it-IT"/>
        </a:p>
      </dgm:t>
    </dgm:pt>
    <dgm:pt modelId="{47077C30-78AE-4CD8-A052-3A67C46BF459}" type="sibTrans" cxnId="{5646F81B-6B68-4EC9-9FA7-293EB524679C}">
      <dgm:prSet/>
      <dgm:spPr/>
      <dgm:t>
        <a:bodyPr/>
        <a:lstStyle/>
        <a:p>
          <a:endParaRPr lang="it-IT"/>
        </a:p>
      </dgm:t>
    </dgm:pt>
    <dgm:pt modelId="{4E7A178C-7C4A-40C8-986D-FA6FC8BBF14C}">
      <dgm:prSet phldrT="[Testo]">
        <dgm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dgm:style>
      </dgm:prSet>
      <dgm:spPr>
        <a:solidFill>
          <a:schemeClr val="accent6">
            <a:lumMod val="40000"/>
            <a:lumOff val="60000"/>
          </a:schemeClr>
        </a:solidFill>
        <a:ln>
          <a:solidFill>
            <a:srgbClr val="7030A0"/>
          </a:solidFill>
        </a:ln>
      </dgm:spPr>
      <dgm:t>
        <a:bodyPr/>
        <a:lstStyle/>
        <a:p>
          <a:r>
            <a:rPr lang="it-IT">
              <a:solidFill>
                <a:schemeClr val="tx1"/>
              </a:solidFill>
            </a:rPr>
            <a:t>Distribuzione</a:t>
          </a:r>
        </a:p>
      </dgm:t>
    </dgm:pt>
    <dgm:pt modelId="{C8D0422E-211F-42EB-AA36-AFFB2D2F0129}" type="parTrans" cxnId="{10CB6BB1-125A-45CF-ACCF-A8C9E9323EC9}">
      <dgm:prSet/>
      <dgm:spPr/>
      <dgm:t>
        <a:bodyPr/>
        <a:lstStyle/>
        <a:p>
          <a:endParaRPr lang="it-IT"/>
        </a:p>
      </dgm:t>
    </dgm:pt>
    <dgm:pt modelId="{7BAB2636-7DF1-4380-AAD7-51480CBCC861}" type="sibTrans" cxnId="{10CB6BB1-125A-45CF-ACCF-A8C9E9323EC9}">
      <dgm:prSet/>
      <dgm:spPr/>
      <dgm:t>
        <a:bodyPr/>
        <a:lstStyle/>
        <a:p>
          <a:endParaRPr lang="it-IT"/>
        </a:p>
      </dgm:t>
    </dgm:pt>
    <dgm:pt modelId="{F04C3584-0E97-4078-9664-0376BF5F7C9F}">
      <dgm:prSet phldrT="[Testo]">
        <dgm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dgm:style>
      </dgm:prSet>
      <dgm:spPr>
        <a:solidFill>
          <a:schemeClr val="accent6">
            <a:lumMod val="40000"/>
            <a:lumOff val="60000"/>
          </a:schemeClr>
        </a:solidFill>
        <a:ln>
          <a:solidFill>
            <a:srgbClr val="7030A0"/>
          </a:solidFill>
        </a:ln>
      </dgm:spPr>
      <dgm:t>
        <a:bodyPr/>
        <a:lstStyle/>
        <a:p>
          <a:r>
            <a:rPr lang="it-IT" smtClean="0">
              <a:solidFill>
                <a:schemeClr val="tx1"/>
              </a:solidFill>
            </a:rPr>
            <a:t>Trasformazione/ </a:t>
          </a:r>
        </a:p>
        <a:p>
          <a:r>
            <a:rPr lang="it-IT" smtClean="0">
              <a:solidFill>
                <a:schemeClr val="tx1"/>
              </a:solidFill>
            </a:rPr>
            <a:t>trattamento</a:t>
          </a:r>
          <a:endParaRPr lang="it-IT">
            <a:solidFill>
              <a:schemeClr val="tx1"/>
            </a:solidFill>
          </a:endParaRPr>
        </a:p>
      </dgm:t>
    </dgm:pt>
    <dgm:pt modelId="{56F8DDD7-8809-4D29-91B2-04A280820ED5}" type="parTrans" cxnId="{D83CE167-7128-4F5E-B015-2EB18A3171E1}">
      <dgm:prSet/>
      <dgm:spPr/>
      <dgm:t>
        <a:bodyPr/>
        <a:lstStyle/>
        <a:p>
          <a:endParaRPr lang="it-IT"/>
        </a:p>
      </dgm:t>
    </dgm:pt>
    <dgm:pt modelId="{6B2FE4D6-4941-438B-B6C2-8E5B30A7D7A2}" type="sibTrans" cxnId="{D83CE167-7128-4F5E-B015-2EB18A3171E1}">
      <dgm:prSet/>
      <dgm:spPr/>
      <dgm:t>
        <a:bodyPr/>
        <a:lstStyle/>
        <a:p>
          <a:endParaRPr lang="it-IT"/>
        </a:p>
      </dgm:t>
    </dgm:pt>
    <dgm:pt modelId="{EC9A0C31-873B-43F2-8F48-CE21B5F1A754}" type="pres">
      <dgm:prSet presAssocID="{C3DD6421-3909-494A-9D02-900C61A42F61}" presName="diagram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it-IT"/>
        </a:p>
      </dgm:t>
    </dgm:pt>
    <dgm:pt modelId="{EE674F58-6C93-415F-9747-2EAFD8634261}" type="pres">
      <dgm:prSet presAssocID="{C3DD6421-3909-494A-9D02-900C61A42F61}" presName="matrix" presStyleCnt="0"/>
      <dgm:spPr/>
    </dgm:pt>
    <dgm:pt modelId="{50704922-FD1F-4918-8675-D3C9BEC7E98C}" type="pres">
      <dgm:prSet presAssocID="{C3DD6421-3909-494A-9D02-900C61A42F61}" presName="tile1" presStyleLbl="node1" presStyleIdx="0" presStyleCnt="4"/>
      <dgm:spPr/>
      <dgm:t>
        <a:bodyPr/>
        <a:lstStyle/>
        <a:p>
          <a:endParaRPr lang="it-IT"/>
        </a:p>
      </dgm:t>
    </dgm:pt>
    <dgm:pt modelId="{345E10DE-6213-4742-9BE6-1D0F6CF2AE9A}" type="pres">
      <dgm:prSet presAssocID="{C3DD6421-3909-494A-9D02-900C61A42F61}" presName="tile1text" presStyleLbl="node1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48465195-03B5-46E0-907C-FAE4DAEC53B6}" type="pres">
      <dgm:prSet presAssocID="{C3DD6421-3909-494A-9D02-900C61A42F61}" presName="tile2" presStyleLbl="node1" presStyleIdx="1" presStyleCnt="4"/>
      <dgm:spPr/>
      <dgm:t>
        <a:bodyPr/>
        <a:lstStyle/>
        <a:p>
          <a:endParaRPr lang="it-IT"/>
        </a:p>
      </dgm:t>
    </dgm:pt>
    <dgm:pt modelId="{D1AD0E90-C564-4E82-B4D8-9F930505A9C0}" type="pres">
      <dgm:prSet presAssocID="{C3DD6421-3909-494A-9D02-900C61A42F61}" presName="tile2text" presStyleLbl="node1" presStyleIdx="1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7658A300-7463-41FE-AB74-A104907F3039}" type="pres">
      <dgm:prSet presAssocID="{C3DD6421-3909-494A-9D02-900C61A42F61}" presName="tile3" presStyleLbl="node1" presStyleIdx="2" presStyleCnt="4"/>
      <dgm:spPr/>
      <dgm:t>
        <a:bodyPr/>
        <a:lstStyle/>
        <a:p>
          <a:endParaRPr lang="it-IT"/>
        </a:p>
      </dgm:t>
    </dgm:pt>
    <dgm:pt modelId="{DB8686F6-04AB-472E-8D35-4C13FC446D8F}" type="pres">
      <dgm:prSet presAssocID="{C3DD6421-3909-494A-9D02-900C61A42F61}" presName="tile3text" presStyleLbl="node1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4DE1AD8B-1CA9-433C-9671-6E9594A7DA85}" type="pres">
      <dgm:prSet presAssocID="{C3DD6421-3909-494A-9D02-900C61A42F61}" presName="tile4" presStyleLbl="node1" presStyleIdx="3" presStyleCnt="4"/>
      <dgm:spPr/>
      <dgm:t>
        <a:bodyPr/>
        <a:lstStyle/>
        <a:p>
          <a:endParaRPr lang="it-IT"/>
        </a:p>
      </dgm:t>
    </dgm:pt>
    <dgm:pt modelId="{281C0A94-90F1-4F83-BE48-A499D6E38DC1}" type="pres">
      <dgm:prSet presAssocID="{C3DD6421-3909-494A-9D02-900C61A42F61}" presName="tile4text" presStyleLbl="node1" presStyleIdx="3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34D59DE7-0122-4482-8FBE-6F433B8FD1EE}" type="pres">
      <dgm:prSet presAssocID="{C3DD6421-3909-494A-9D02-900C61A42F61}" presName="centerTile" presStyleLbl="fgShp" presStyleIdx="0" presStyleCnt="1" custScaleX="212179" custScaleY="82141">
        <dgm:presLayoutVars>
          <dgm:chMax val="0"/>
          <dgm:chPref val="0"/>
        </dgm:presLayoutVars>
      </dgm:prSet>
      <dgm:spPr/>
      <dgm:t>
        <a:bodyPr/>
        <a:lstStyle/>
        <a:p>
          <a:endParaRPr lang="it-IT"/>
        </a:p>
      </dgm:t>
    </dgm:pt>
  </dgm:ptLst>
  <dgm:cxnLst>
    <dgm:cxn modelId="{10CB6BB1-125A-45CF-ACCF-A8C9E9323EC9}" srcId="{7A07D986-6EA2-4CEA-B11A-0D19C6DC597C}" destId="{4E7A178C-7C4A-40C8-986D-FA6FC8BBF14C}" srcOrd="2" destOrd="0" parTransId="{C8D0422E-211F-42EB-AA36-AFFB2D2F0129}" sibTransId="{7BAB2636-7DF1-4380-AAD7-51480CBCC861}"/>
    <dgm:cxn modelId="{FD17914A-5423-4F28-90C8-584D01F406DB}" type="presOf" srcId="{266ADDE4-5B6D-4C8C-BA10-87F7C2CA4344}" destId="{50704922-FD1F-4918-8675-D3C9BEC7E98C}" srcOrd="0" destOrd="0" presId="urn:microsoft.com/office/officeart/2005/8/layout/matrix1"/>
    <dgm:cxn modelId="{1DE16AC0-2FD0-4FD2-9CDA-14E1499556FD}" type="presOf" srcId="{4E7A178C-7C4A-40C8-986D-FA6FC8BBF14C}" destId="{DB8686F6-04AB-472E-8D35-4C13FC446D8F}" srcOrd="1" destOrd="0" presId="urn:microsoft.com/office/officeart/2005/8/layout/matrix1"/>
    <dgm:cxn modelId="{33C1D497-4B84-4929-A580-87170A881400}" type="presOf" srcId="{9348FA10-C4BA-47CD-9076-75A03A409396}" destId="{48465195-03B5-46E0-907C-FAE4DAEC53B6}" srcOrd="0" destOrd="0" presId="urn:microsoft.com/office/officeart/2005/8/layout/matrix1"/>
    <dgm:cxn modelId="{4095558C-41E9-4584-8A84-85E97840B6A1}" type="presOf" srcId="{F04C3584-0E97-4078-9664-0376BF5F7C9F}" destId="{281C0A94-90F1-4F83-BE48-A499D6E38DC1}" srcOrd="1" destOrd="0" presId="urn:microsoft.com/office/officeart/2005/8/layout/matrix1"/>
    <dgm:cxn modelId="{D83CE167-7128-4F5E-B015-2EB18A3171E1}" srcId="{7A07D986-6EA2-4CEA-B11A-0D19C6DC597C}" destId="{F04C3584-0E97-4078-9664-0376BF5F7C9F}" srcOrd="3" destOrd="0" parTransId="{56F8DDD7-8809-4D29-91B2-04A280820ED5}" sibTransId="{6B2FE4D6-4941-438B-B6C2-8E5B30A7D7A2}"/>
    <dgm:cxn modelId="{7C7BA343-0063-4E18-A260-308CFB186DC5}" type="presOf" srcId="{7A07D986-6EA2-4CEA-B11A-0D19C6DC597C}" destId="{34D59DE7-0122-4482-8FBE-6F433B8FD1EE}" srcOrd="0" destOrd="0" presId="urn:microsoft.com/office/officeart/2005/8/layout/matrix1"/>
    <dgm:cxn modelId="{F5548916-38B6-4277-A063-FC1F2BB1C579}" type="presOf" srcId="{9348FA10-C4BA-47CD-9076-75A03A409396}" destId="{D1AD0E90-C564-4E82-B4D8-9F930505A9C0}" srcOrd="1" destOrd="0" presId="urn:microsoft.com/office/officeart/2005/8/layout/matrix1"/>
    <dgm:cxn modelId="{09F64D77-EF03-494D-8971-08AB69690E71}" type="presOf" srcId="{C3DD6421-3909-494A-9D02-900C61A42F61}" destId="{EC9A0C31-873B-43F2-8F48-CE21B5F1A754}" srcOrd="0" destOrd="0" presId="urn:microsoft.com/office/officeart/2005/8/layout/matrix1"/>
    <dgm:cxn modelId="{8E06BB55-BBFC-4D06-A3A2-3F2EACC48B84}" type="presOf" srcId="{F04C3584-0E97-4078-9664-0376BF5F7C9F}" destId="{4DE1AD8B-1CA9-433C-9671-6E9594A7DA85}" srcOrd="0" destOrd="0" presId="urn:microsoft.com/office/officeart/2005/8/layout/matrix1"/>
    <dgm:cxn modelId="{67817FEF-F19D-4A46-A2B9-BB0AFE305C81}" srcId="{C3DD6421-3909-494A-9D02-900C61A42F61}" destId="{7A07D986-6EA2-4CEA-B11A-0D19C6DC597C}" srcOrd="0" destOrd="0" parTransId="{D4B9C0D2-6043-45F2-B457-D108CB969313}" sibTransId="{C630E8BB-4656-40AE-9601-E19C3343C631}"/>
    <dgm:cxn modelId="{1B1A3C7D-85A5-48A9-88B7-499344735890}" type="presOf" srcId="{266ADDE4-5B6D-4C8C-BA10-87F7C2CA4344}" destId="{345E10DE-6213-4742-9BE6-1D0F6CF2AE9A}" srcOrd="1" destOrd="0" presId="urn:microsoft.com/office/officeart/2005/8/layout/matrix1"/>
    <dgm:cxn modelId="{5646F81B-6B68-4EC9-9FA7-293EB524679C}" srcId="{7A07D986-6EA2-4CEA-B11A-0D19C6DC597C}" destId="{9348FA10-C4BA-47CD-9076-75A03A409396}" srcOrd="1" destOrd="0" parTransId="{9E0216F2-7EE3-48F5-A5C6-49B854261DF7}" sibTransId="{47077C30-78AE-4CD8-A052-3A67C46BF459}"/>
    <dgm:cxn modelId="{A65AFC7D-8320-40A6-B9FC-28C64D76AD31}" srcId="{7A07D986-6EA2-4CEA-B11A-0D19C6DC597C}" destId="{266ADDE4-5B6D-4C8C-BA10-87F7C2CA4344}" srcOrd="0" destOrd="0" parTransId="{A10A97A7-B0B1-45B2-A6F3-7D4F8A8FB9E7}" sibTransId="{026A12D0-E7FD-44E5-AB34-199E71D33BC6}"/>
    <dgm:cxn modelId="{83C2873A-1ADC-4F08-B457-399EACB875C5}" type="presOf" srcId="{4E7A178C-7C4A-40C8-986D-FA6FC8BBF14C}" destId="{7658A300-7463-41FE-AB74-A104907F3039}" srcOrd="0" destOrd="0" presId="urn:microsoft.com/office/officeart/2005/8/layout/matrix1"/>
    <dgm:cxn modelId="{84F82CED-E094-4A98-B88F-4E6C0D884A99}" type="presParOf" srcId="{EC9A0C31-873B-43F2-8F48-CE21B5F1A754}" destId="{EE674F58-6C93-415F-9747-2EAFD8634261}" srcOrd="0" destOrd="0" presId="urn:microsoft.com/office/officeart/2005/8/layout/matrix1"/>
    <dgm:cxn modelId="{7D2D1080-8BFD-41B4-8A2F-36519AEECDE5}" type="presParOf" srcId="{EE674F58-6C93-415F-9747-2EAFD8634261}" destId="{50704922-FD1F-4918-8675-D3C9BEC7E98C}" srcOrd="0" destOrd="0" presId="urn:microsoft.com/office/officeart/2005/8/layout/matrix1"/>
    <dgm:cxn modelId="{9935CEF8-B490-4CA7-8481-EB8899ABACC9}" type="presParOf" srcId="{EE674F58-6C93-415F-9747-2EAFD8634261}" destId="{345E10DE-6213-4742-9BE6-1D0F6CF2AE9A}" srcOrd="1" destOrd="0" presId="urn:microsoft.com/office/officeart/2005/8/layout/matrix1"/>
    <dgm:cxn modelId="{B62CC696-894E-42A3-B06B-94312F7809AE}" type="presParOf" srcId="{EE674F58-6C93-415F-9747-2EAFD8634261}" destId="{48465195-03B5-46E0-907C-FAE4DAEC53B6}" srcOrd="2" destOrd="0" presId="urn:microsoft.com/office/officeart/2005/8/layout/matrix1"/>
    <dgm:cxn modelId="{417A2671-2F25-4EA8-B1F0-E18375880A98}" type="presParOf" srcId="{EE674F58-6C93-415F-9747-2EAFD8634261}" destId="{D1AD0E90-C564-4E82-B4D8-9F930505A9C0}" srcOrd="3" destOrd="0" presId="urn:microsoft.com/office/officeart/2005/8/layout/matrix1"/>
    <dgm:cxn modelId="{B6F66E66-E75C-4333-8E1E-B46B88ECCE18}" type="presParOf" srcId="{EE674F58-6C93-415F-9747-2EAFD8634261}" destId="{7658A300-7463-41FE-AB74-A104907F3039}" srcOrd="4" destOrd="0" presId="urn:microsoft.com/office/officeart/2005/8/layout/matrix1"/>
    <dgm:cxn modelId="{7FDE1729-BBC5-45DA-BB7D-79553B117CB2}" type="presParOf" srcId="{EE674F58-6C93-415F-9747-2EAFD8634261}" destId="{DB8686F6-04AB-472E-8D35-4C13FC446D8F}" srcOrd="5" destOrd="0" presId="urn:microsoft.com/office/officeart/2005/8/layout/matrix1"/>
    <dgm:cxn modelId="{4E4E02FC-5FA8-4D0D-90BA-1F2C43CF3FBB}" type="presParOf" srcId="{EE674F58-6C93-415F-9747-2EAFD8634261}" destId="{4DE1AD8B-1CA9-433C-9671-6E9594A7DA85}" srcOrd="6" destOrd="0" presId="urn:microsoft.com/office/officeart/2005/8/layout/matrix1"/>
    <dgm:cxn modelId="{8B408836-1834-4D93-8C30-F8BB1F616F1E}" type="presParOf" srcId="{EE674F58-6C93-415F-9747-2EAFD8634261}" destId="{281C0A94-90F1-4F83-BE48-A499D6E38DC1}" srcOrd="7" destOrd="0" presId="urn:microsoft.com/office/officeart/2005/8/layout/matrix1"/>
    <dgm:cxn modelId="{9E7345A9-9922-44C3-AD53-723EA69B1B48}" type="presParOf" srcId="{EC9A0C31-873B-43F2-8F48-CE21B5F1A754}" destId="{34D59DE7-0122-4482-8FBE-6F433B8FD1EE}" srcOrd="1" destOrd="0" presId="urn:microsoft.com/office/officeart/2005/8/layout/matrix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0704922-FD1F-4918-8675-D3C9BEC7E98C}">
      <dsp:nvSpPr>
        <dsp:cNvPr id="0" name=""/>
        <dsp:cNvSpPr/>
      </dsp:nvSpPr>
      <dsp:spPr>
        <a:xfrm rot="16200000">
          <a:off x="546100" y="-546100"/>
          <a:ext cx="1365250" cy="2457450"/>
        </a:xfrm>
        <a:prstGeom prst="round1Rect">
          <a:avLst/>
        </a:prstGeom>
        <a:solidFill>
          <a:srgbClr val="FFD581"/>
        </a:solidFill>
        <a:ln w="6350" cap="flat" cmpd="sng" algn="ctr">
          <a:solidFill>
            <a:srgbClr val="7030A0"/>
          </a:solidFill>
          <a:prstDash val="solid"/>
          <a:miter lim="800000"/>
        </a:ln>
        <a:effectLst/>
      </dsp:spPr>
      <dsp:style>
        <a:lnRef idx="1">
          <a:schemeClr val="accent4"/>
        </a:lnRef>
        <a:fillRef idx="2">
          <a:schemeClr val="accent4"/>
        </a:fillRef>
        <a:effectRef idx="1">
          <a:schemeClr val="accent4"/>
        </a:effectRef>
        <a:fontRef idx="minor">
          <a:schemeClr val="dk1"/>
        </a:fontRef>
      </dsp:style>
      <dsp:txBody>
        <a:bodyPr spcFirstLastPara="0" vert="horz" wrap="square" lIns="149352" tIns="149352" rIns="149352" bIns="149352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2100" kern="1200">
              <a:solidFill>
                <a:schemeClr val="tx1"/>
              </a:solidFill>
            </a:rPr>
            <a:t>Produzione primaria</a:t>
          </a:r>
        </a:p>
      </dsp:txBody>
      <dsp:txXfrm rot="5400000">
        <a:off x="0" y="0"/>
        <a:ext cx="2457450" cy="1023937"/>
      </dsp:txXfrm>
    </dsp:sp>
    <dsp:sp modelId="{48465195-03B5-46E0-907C-FAE4DAEC53B6}">
      <dsp:nvSpPr>
        <dsp:cNvPr id="0" name=""/>
        <dsp:cNvSpPr/>
      </dsp:nvSpPr>
      <dsp:spPr>
        <a:xfrm>
          <a:off x="2457450" y="0"/>
          <a:ext cx="2457450" cy="1365250"/>
        </a:xfrm>
        <a:prstGeom prst="round1Rect">
          <a:avLst/>
        </a:prstGeom>
        <a:gradFill rotWithShape="1">
          <a:gsLst>
            <a:gs pos="0">
              <a:schemeClr val="accent5">
                <a:lumMod val="110000"/>
                <a:satMod val="105000"/>
                <a:tint val="67000"/>
              </a:schemeClr>
            </a:gs>
            <a:gs pos="50000">
              <a:schemeClr val="accent5">
                <a:lumMod val="105000"/>
                <a:satMod val="103000"/>
                <a:tint val="73000"/>
              </a:schemeClr>
            </a:gs>
            <a:gs pos="100000">
              <a:schemeClr val="accent5">
                <a:lumMod val="105000"/>
                <a:satMod val="109000"/>
                <a:tint val="81000"/>
              </a:schemeClr>
            </a:gs>
          </a:gsLst>
          <a:lin ang="5400000" scaled="0"/>
        </a:gradFill>
        <a:ln w="6350" cap="flat" cmpd="sng" algn="ctr">
          <a:solidFill>
            <a:srgbClr val="7030A0"/>
          </a:solidFill>
          <a:prstDash val="solid"/>
          <a:miter lim="800000"/>
        </a:ln>
        <a:effectLst/>
      </dsp:spPr>
      <dsp:style>
        <a:lnRef idx="1">
          <a:schemeClr val="accent5"/>
        </a:lnRef>
        <a:fillRef idx="2">
          <a:schemeClr val="accent5"/>
        </a:fillRef>
        <a:effectRef idx="1">
          <a:schemeClr val="accent5"/>
        </a:effectRef>
        <a:fontRef idx="minor">
          <a:schemeClr val="dk1"/>
        </a:fontRef>
      </dsp:style>
      <dsp:txBody>
        <a:bodyPr spcFirstLastPara="0" vert="horz" wrap="square" lIns="149352" tIns="149352" rIns="149352" bIns="149352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2100" kern="1200">
              <a:solidFill>
                <a:schemeClr val="tx1"/>
              </a:solidFill>
            </a:rPr>
            <a:t>Importazioni </a:t>
          </a:r>
        </a:p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2100" kern="1200">
              <a:solidFill>
                <a:schemeClr val="tx1"/>
              </a:solidFill>
            </a:rPr>
            <a:t>e scambi</a:t>
          </a:r>
        </a:p>
      </dsp:txBody>
      <dsp:txXfrm>
        <a:off x="2457450" y="0"/>
        <a:ext cx="2457450" cy="1023937"/>
      </dsp:txXfrm>
    </dsp:sp>
    <dsp:sp modelId="{7658A300-7463-41FE-AB74-A104907F3039}">
      <dsp:nvSpPr>
        <dsp:cNvPr id="0" name=""/>
        <dsp:cNvSpPr/>
      </dsp:nvSpPr>
      <dsp:spPr>
        <a:xfrm rot="10800000">
          <a:off x="0" y="1365250"/>
          <a:ext cx="2457450" cy="1365250"/>
        </a:xfrm>
        <a:prstGeom prst="round1Rect">
          <a:avLst/>
        </a:prstGeom>
        <a:solidFill>
          <a:srgbClr val="C5E0B4"/>
        </a:solidFill>
        <a:ln w="6350" cap="flat" cmpd="sng" algn="ctr">
          <a:solidFill>
            <a:srgbClr val="7030A0"/>
          </a:solidFill>
          <a:prstDash val="solid"/>
          <a:miter lim="800000"/>
        </a:ln>
        <a:effectLst/>
      </dsp:spPr>
      <dsp:style>
        <a:lnRef idx="1">
          <a:schemeClr val="accent2"/>
        </a:lnRef>
        <a:fillRef idx="2">
          <a:schemeClr val="accent2"/>
        </a:fillRef>
        <a:effectRef idx="1">
          <a:schemeClr val="accent2"/>
        </a:effectRef>
        <a:fontRef idx="minor">
          <a:schemeClr val="dk1"/>
        </a:fontRef>
      </dsp:style>
      <dsp:txBody>
        <a:bodyPr spcFirstLastPara="0" vert="horz" wrap="square" lIns="149352" tIns="149352" rIns="149352" bIns="149352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2100" kern="1200">
              <a:solidFill>
                <a:schemeClr val="tx1"/>
              </a:solidFill>
            </a:rPr>
            <a:t>Distribuzione</a:t>
          </a:r>
        </a:p>
      </dsp:txBody>
      <dsp:txXfrm rot="10800000">
        <a:off x="0" y="1706562"/>
        <a:ext cx="2457450" cy="1023937"/>
      </dsp:txXfrm>
    </dsp:sp>
    <dsp:sp modelId="{4DE1AD8B-1CA9-433C-9671-6E9594A7DA85}">
      <dsp:nvSpPr>
        <dsp:cNvPr id="0" name=""/>
        <dsp:cNvSpPr/>
      </dsp:nvSpPr>
      <dsp:spPr>
        <a:xfrm rot="5400000">
          <a:off x="3003550" y="819150"/>
          <a:ext cx="1365250" cy="2457450"/>
        </a:xfrm>
        <a:prstGeom prst="round1Rect">
          <a:avLst/>
        </a:prstGeom>
        <a:solidFill>
          <a:schemeClr val="accent6">
            <a:lumMod val="40000"/>
            <a:lumOff val="60000"/>
          </a:schemeClr>
        </a:solidFill>
        <a:ln w="6350" cap="flat" cmpd="sng" algn="ctr">
          <a:solidFill>
            <a:srgbClr val="7030A0"/>
          </a:solidFill>
          <a:prstDash val="solid"/>
          <a:miter lim="800000"/>
        </a:ln>
        <a:effectLst/>
      </dsp:spPr>
      <dsp:style>
        <a:lnRef idx="1">
          <a:schemeClr val="accent6"/>
        </a:lnRef>
        <a:fillRef idx="2">
          <a:schemeClr val="accent6"/>
        </a:fillRef>
        <a:effectRef idx="1">
          <a:schemeClr val="accent6"/>
        </a:effectRef>
        <a:fontRef idx="minor">
          <a:schemeClr val="dk1"/>
        </a:fontRef>
      </dsp:style>
      <dsp:txBody>
        <a:bodyPr spcFirstLastPara="0" vert="horz" wrap="square" lIns="149352" tIns="149352" rIns="149352" bIns="149352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2100" kern="1200" dirty="0" smtClean="0">
              <a:solidFill>
                <a:schemeClr val="tx1"/>
              </a:solidFill>
            </a:rPr>
            <a:t>Trasformazione/ </a:t>
          </a:r>
        </a:p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2100" kern="1200" dirty="0" smtClean="0">
              <a:solidFill>
                <a:schemeClr val="tx1"/>
              </a:solidFill>
            </a:rPr>
            <a:t>trattamento</a:t>
          </a:r>
          <a:endParaRPr lang="it-IT" sz="2100" kern="1200" dirty="0">
            <a:solidFill>
              <a:schemeClr val="tx1"/>
            </a:solidFill>
          </a:endParaRPr>
        </a:p>
      </dsp:txBody>
      <dsp:txXfrm rot="-5400000">
        <a:off x="2457450" y="1706562"/>
        <a:ext cx="2457450" cy="1023937"/>
      </dsp:txXfrm>
    </dsp:sp>
    <dsp:sp modelId="{34D59DE7-0122-4482-8FBE-6F433B8FD1EE}">
      <dsp:nvSpPr>
        <dsp:cNvPr id="0" name=""/>
        <dsp:cNvSpPr/>
      </dsp:nvSpPr>
      <dsp:spPr>
        <a:xfrm>
          <a:off x="893192" y="1084892"/>
          <a:ext cx="3128515" cy="560715"/>
        </a:xfrm>
        <a:prstGeom prst="roundRect">
          <a:avLst/>
        </a:prstGeom>
        <a:solidFill>
          <a:schemeClr val="tx2">
            <a:lumMod val="60000"/>
            <a:lumOff val="40000"/>
          </a:schemeClr>
        </a:solidFill>
        <a:ln w="19050" cap="flat" cmpd="sng" algn="ctr">
          <a:solidFill>
            <a:schemeClr val="lt1"/>
          </a:solidFill>
          <a:prstDash val="solid"/>
          <a:miter lim="800000"/>
        </a:ln>
        <a:effectLst/>
      </dsp:spPr>
      <dsp:style>
        <a:lnRef idx="3">
          <a:schemeClr val="lt1"/>
        </a:lnRef>
        <a:fillRef idx="1">
          <a:schemeClr val="accent4"/>
        </a:fillRef>
        <a:effectRef idx="1">
          <a:schemeClr val="accent4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2800" kern="1200">
              <a:solidFill>
                <a:schemeClr val="bg1"/>
              </a:solidFill>
            </a:rPr>
            <a:t>Latte e derivati</a:t>
          </a:r>
        </a:p>
      </dsp:txBody>
      <dsp:txXfrm>
        <a:off x="920564" y="1112264"/>
        <a:ext cx="3073771" cy="505971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0704922-FD1F-4918-8675-D3C9BEC7E98C}">
      <dsp:nvSpPr>
        <dsp:cNvPr id="0" name=""/>
        <dsp:cNvSpPr/>
      </dsp:nvSpPr>
      <dsp:spPr>
        <a:xfrm rot="16200000">
          <a:off x="546100" y="-546100"/>
          <a:ext cx="1365250" cy="2457450"/>
        </a:xfrm>
        <a:prstGeom prst="round1Rect">
          <a:avLst/>
        </a:prstGeom>
        <a:gradFill rotWithShape="1">
          <a:gsLst>
            <a:gs pos="0">
              <a:schemeClr val="accent4">
                <a:lumMod val="110000"/>
                <a:satMod val="105000"/>
                <a:tint val="67000"/>
              </a:schemeClr>
            </a:gs>
            <a:gs pos="50000">
              <a:schemeClr val="accent4">
                <a:lumMod val="105000"/>
                <a:satMod val="103000"/>
                <a:tint val="73000"/>
              </a:schemeClr>
            </a:gs>
            <a:gs pos="100000">
              <a:schemeClr val="accent4">
                <a:lumMod val="105000"/>
                <a:satMod val="109000"/>
                <a:tint val="81000"/>
              </a:schemeClr>
            </a:gs>
          </a:gsLst>
          <a:lin ang="5400000" scaled="0"/>
        </a:gradFill>
        <a:ln w="6350" cap="flat" cmpd="sng" algn="ctr">
          <a:solidFill>
            <a:srgbClr val="7030A0"/>
          </a:solidFill>
          <a:prstDash val="solid"/>
          <a:miter lim="800000"/>
        </a:ln>
        <a:effectLst/>
      </dsp:spPr>
      <dsp:style>
        <a:lnRef idx="1">
          <a:schemeClr val="accent4"/>
        </a:lnRef>
        <a:fillRef idx="2">
          <a:schemeClr val="accent4"/>
        </a:fillRef>
        <a:effectRef idx="1">
          <a:schemeClr val="accent4"/>
        </a:effectRef>
        <a:fontRef idx="minor">
          <a:schemeClr val="dk1"/>
        </a:fontRef>
      </dsp:style>
      <dsp:txBody>
        <a:bodyPr spcFirstLastPara="0" vert="horz" wrap="square" lIns="149352" tIns="149352" rIns="149352" bIns="149352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2100" kern="1200">
              <a:solidFill>
                <a:schemeClr val="tx1"/>
              </a:solidFill>
            </a:rPr>
            <a:t>Produzione primaria</a:t>
          </a:r>
        </a:p>
      </dsp:txBody>
      <dsp:txXfrm rot="5400000">
        <a:off x="0" y="0"/>
        <a:ext cx="2457450" cy="1023937"/>
      </dsp:txXfrm>
    </dsp:sp>
    <dsp:sp modelId="{48465195-03B5-46E0-907C-FAE4DAEC53B6}">
      <dsp:nvSpPr>
        <dsp:cNvPr id="0" name=""/>
        <dsp:cNvSpPr/>
      </dsp:nvSpPr>
      <dsp:spPr>
        <a:xfrm>
          <a:off x="2457450" y="0"/>
          <a:ext cx="2457450" cy="1365250"/>
        </a:xfrm>
        <a:prstGeom prst="round1Rect">
          <a:avLst/>
        </a:prstGeom>
        <a:gradFill rotWithShape="1">
          <a:gsLst>
            <a:gs pos="0">
              <a:schemeClr val="accent5">
                <a:lumMod val="110000"/>
                <a:satMod val="105000"/>
                <a:tint val="67000"/>
              </a:schemeClr>
            </a:gs>
            <a:gs pos="50000">
              <a:schemeClr val="accent5">
                <a:lumMod val="105000"/>
                <a:satMod val="103000"/>
                <a:tint val="73000"/>
              </a:schemeClr>
            </a:gs>
            <a:gs pos="100000">
              <a:schemeClr val="accent5">
                <a:lumMod val="105000"/>
                <a:satMod val="109000"/>
                <a:tint val="81000"/>
              </a:schemeClr>
            </a:gs>
          </a:gsLst>
          <a:lin ang="5400000" scaled="0"/>
        </a:gradFill>
        <a:ln w="6350" cap="flat" cmpd="sng" algn="ctr">
          <a:solidFill>
            <a:srgbClr val="7030A0"/>
          </a:solidFill>
          <a:prstDash val="solid"/>
          <a:miter lim="800000"/>
        </a:ln>
        <a:effectLst/>
      </dsp:spPr>
      <dsp:style>
        <a:lnRef idx="1">
          <a:schemeClr val="accent5"/>
        </a:lnRef>
        <a:fillRef idx="2">
          <a:schemeClr val="accent5"/>
        </a:fillRef>
        <a:effectRef idx="1">
          <a:schemeClr val="accent5"/>
        </a:effectRef>
        <a:fontRef idx="minor">
          <a:schemeClr val="dk1"/>
        </a:fontRef>
      </dsp:style>
      <dsp:txBody>
        <a:bodyPr spcFirstLastPara="0" vert="horz" wrap="square" lIns="149352" tIns="149352" rIns="149352" bIns="149352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2100" kern="1200">
              <a:solidFill>
                <a:schemeClr val="tx1"/>
              </a:solidFill>
            </a:rPr>
            <a:t>Importazioni </a:t>
          </a:r>
        </a:p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2100" kern="1200">
              <a:solidFill>
                <a:schemeClr val="tx1"/>
              </a:solidFill>
            </a:rPr>
            <a:t>e scambi</a:t>
          </a:r>
        </a:p>
      </dsp:txBody>
      <dsp:txXfrm>
        <a:off x="2457450" y="0"/>
        <a:ext cx="2457450" cy="1023937"/>
      </dsp:txXfrm>
    </dsp:sp>
    <dsp:sp modelId="{7658A300-7463-41FE-AB74-A104907F3039}">
      <dsp:nvSpPr>
        <dsp:cNvPr id="0" name=""/>
        <dsp:cNvSpPr/>
      </dsp:nvSpPr>
      <dsp:spPr>
        <a:xfrm rot="10800000">
          <a:off x="0" y="1365250"/>
          <a:ext cx="2457450" cy="1365250"/>
        </a:xfrm>
        <a:prstGeom prst="round1Rect">
          <a:avLst/>
        </a:prstGeom>
        <a:solidFill>
          <a:schemeClr val="accent6">
            <a:lumMod val="40000"/>
            <a:lumOff val="60000"/>
          </a:schemeClr>
        </a:solidFill>
        <a:ln w="6350" cap="flat" cmpd="sng" algn="ctr">
          <a:solidFill>
            <a:srgbClr val="7030A0"/>
          </a:solidFill>
          <a:prstDash val="solid"/>
          <a:miter lim="800000"/>
        </a:ln>
        <a:effectLst/>
      </dsp:spPr>
      <dsp:style>
        <a:lnRef idx="1">
          <a:schemeClr val="accent2"/>
        </a:lnRef>
        <a:fillRef idx="2">
          <a:schemeClr val="accent2"/>
        </a:fillRef>
        <a:effectRef idx="1">
          <a:schemeClr val="accent2"/>
        </a:effectRef>
        <a:fontRef idx="minor">
          <a:schemeClr val="dk1"/>
        </a:fontRef>
      </dsp:style>
      <dsp:txBody>
        <a:bodyPr spcFirstLastPara="0" vert="horz" wrap="square" lIns="149352" tIns="149352" rIns="149352" bIns="149352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2100" kern="1200">
              <a:solidFill>
                <a:schemeClr val="tx1"/>
              </a:solidFill>
            </a:rPr>
            <a:t>Distribuzione</a:t>
          </a:r>
        </a:p>
      </dsp:txBody>
      <dsp:txXfrm rot="10800000">
        <a:off x="0" y="1706562"/>
        <a:ext cx="2457450" cy="1023937"/>
      </dsp:txXfrm>
    </dsp:sp>
    <dsp:sp modelId="{4DE1AD8B-1CA9-433C-9671-6E9594A7DA85}">
      <dsp:nvSpPr>
        <dsp:cNvPr id="0" name=""/>
        <dsp:cNvSpPr/>
      </dsp:nvSpPr>
      <dsp:spPr>
        <a:xfrm rot="5400000">
          <a:off x="3003550" y="819150"/>
          <a:ext cx="1365250" cy="2457450"/>
        </a:xfrm>
        <a:prstGeom prst="round1Rect">
          <a:avLst/>
        </a:prstGeom>
        <a:solidFill>
          <a:schemeClr val="accent6">
            <a:lumMod val="40000"/>
            <a:lumOff val="60000"/>
          </a:schemeClr>
        </a:solidFill>
        <a:ln w="6350" cap="flat" cmpd="sng" algn="ctr">
          <a:solidFill>
            <a:srgbClr val="7030A0"/>
          </a:solidFill>
          <a:prstDash val="solid"/>
          <a:miter lim="800000"/>
        </a:ln>
        <a:effectLst/>
      </dsp:spPr>
      <dsp:style>
        <a:lnRef idx="1">
          <a:schemeClr val="accent6"/>
        </a:lnRef>
        <a:fillRef idx="2">
          <a:schemeClr val="accent6"/>
        </a:fillRef>
        <a:effectRef idx="1">
          <a:schemeClr val="accent6"/>
        </a:effectRef>
        <a:fontRef idx="minor">
          <a:schemeClr val="dk1"/>
        </a:fontRef>
      </dsp:style>
      <dsp:txBody>
        <a:bodyPr spcFirstLastPara="0" vert="horz" wrap="square" lIns="149352" tIns="149352" rIns="149352" bIns="149352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2100" kern="1200" smtClean="0">
              <a:solidFill>
                <a:schemeClr val="tx1"/>
              </a:solidFill>
            </a:rPr>
            <a:t>Trasformazione/ </a:t>
          </a:r>
        </a:p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2100" kern="1200" smtClean="0">
              <a:solidFill>
                <a:schemeClr val="tx1"/>
              </a:solidFill>
            </a:rPr>
            <a:t>trattamento</a:t>
          </a:r>
          <a:endParaRPr lang="it-IT" sz="2100" kern="1200">
            <a:solidFill>
              <a:schemeClr val="tx1"/>
            </a:solidFill>
          </a:endParaRPr>
        </a:p>
      </dsp:txBody>
      <dsp:txXfrm rot="-5400000">
        <a:off x="2457450" y="1706562"/>
        <a:ext cx="2457450" cy="1023937"/>
      </dsp:txXfrm>
    </dsp:sp>
    <dsp:sp modelId="{34D59DE7-0122-4482-8FBE-6F433B8FD1EE}">
      <dsp:nvSpPr>
        <dsp:cNvPr id="0" name=""/>
        <dsp:cNvSpPr/>
      </dsp:nvSpPr>
      <dsp:spPr>
        <a:xfrm>
          <a:off x="893192" y="1084892"/>
          <a:ext cx="3128515" cy="560715"/>
        </a:xfrm>
        <a:prstGeom prst="roundRect">
          <a:avLst/>
        </a:prstGeom>
        <a:solidFill>
          <a:schemeClr val="tx2">
            <a:lumMod val="60000"/>
            <a:lumOff val="40000"/>
          </a:schemeClr>
        </a:solidFill>
        <a:ln w="19050" cap="flat" cmpd="sng" algn="ctr">
          <a:solidFill>
            <a:schemeClr val="lt1"/>
          </a:solidFill>
          <a:prstDash val="solid"/>
          <a:miter lim="800000"/>
        </a:ln>
        <a:effectLst/>
      </dsp:spPr>
      <dsp:style>
        <a:lnRef idx="3">
          <a:schemeClr val="lt1"/>
        </a:lnRef>
        <a:fillRef idx="1">
          <a:schemeClr val="accent4"/>
        </a:fillRef>
        <a:effectRef idx="1">
          <a:schemeClr val="accent4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2800" kern="1200">
              <a:solidFill>
                <a:schemeClr val="bg1"/>
              </a:solidFill>
            </a:rPr>
            <a:t>Latte e derivati</a:t>
          </a:r>
        </a:p>
      </dsp:txBody>
      <dsp:txXfrm>
        <a:off x="920564" y="1112264"/>
        <a:ext cx="3073771" cy="505971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0704922-FD1F-4918-8675-D3C9BEC7E98C}">
      <dsp:nvSpPr>
        <dsp:cNvPr id="0" name=""/>
        <dsp:cNvSpPr/>
      </dsp:nvSpPr>
      <dsp:spPr>
        <a:xfrm rot="16200000">
          <a:off x="546100" y="-546100"/>
          <a:ext cx="1365250" cy="2457450"/>
        </a:xfrm>
        <a:prstGeom prst="round1Rect">
          <a:avLst/>
        </a:prstGeom>
        <a:gradFill rotWithShape="1">
          <a:gsLst>
            <a:gs pos="0">
              <a:schemeClr val="accent4">
                <a:lumMod val="110000"/>
                <a:satMod val="105000"/>
                <a:tint val="67000"/>
              </a:schemeClr>
            </a:gs>
            <a:gs pos="50000">
              <a:schemeClr val="accent4">
                <a:lumMod val="105000"/>
                <a:satMod val="103000"/>
                <a:tint val="73000"/>
              </a:schemeClr>
            </a:gs>
            <a:gs pos="100000">
              <a:schemeClr val="accent4">
                <a:lumMod val="105000"/>
                <a:satMod val="109000"/>
                <a:tint val="81000"/>
              </a:schemeClr>
            </a:gs>
          </a:gsLst>
          <a:lin ang="5400000" scaled="0"/>
        </a:gradFill>
        <a:ln w="6350" cap="flat" cmpd="sng" algn="ctr">
          <a:solidFill>
            <a:srgbClr val="7030A0"/>
          </a:solidFill>
          <a:prstDash val="solid"/>
          <a:miter lim="800000"/>
        </a:ln>
        <a:effectLst/>
      </dsp:spPr>
      <dsp:style>
        <a:lnRef idx="1">
          <a:schemeClr val="accent4"/>
        </a:lnRef>
        <a:fillRef idx="2">
          <a:schemeClr val="accent4"/>
        </a:fillRef>
        <a:effectRef idx="1">
          <a:schemeClr val="accent4"/>
        </a:effectRef>
        <a:fontRef idx="minor">
          <a:schemeClr val="dk1"/>
        </a:fontRef>
      </dsp:style>
      <dsp:txBody>
        <a:bodyPr spcFirstLastPara="0" vert="horz" wrap="square" lIns="149352" tIns="149352" rIns="149352" bIns="149352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2100" kern="1200">
              <a:solidFill>
                <a:schemeClr val="tx1"/>
              </a:solidFill>
            </a:rPr>
            <a:t>Produzione primaria</a:t>
          </a:r>
        </a:p>
      </dsp:txBody>
      <dsp:txXfrm rot="5400000">
        <a:off x="0" y="0"/>
        <a:ext cx="2457450" cy="1023937"/>
      </dsp:txXfrm>
    </dsp:sp>
    <dsp:sp modelId="{48465195-03B5-46E0-907C-FAE4DAEC53B6}">
      <dsp:nvSpPr>
        <dsp:cNvPr id="0" name=""/>
        <dsp:cNvSpPr/>
      </dsp:nvSpPr>
      <dsp:spPr>
        <a:xfrm>
          <a:off x="2457450" y="0"/>
          <a:ext cx="2457450" cy="1365250"/>
        </a:xfrm>
        <a:prstGeom prst="round1Rect">
          <a:avLst/>
        </a:prstGeom>
        <a:gradFill rotWithShape="1">
          <a:gsLst>
            <a:gs pos="0">
              <a:schemeClr val="accent5">
                <a:lumMod val="110000"/>
                <a:satMod val="105000"/>
                <a:tint val="67000"/>
              </a:schemeClr>
            </a:gs>
            <a:gs pos="50000">
              <a:schemeClr val="accent5">
                <a:lumMod val="105000"/>
                <a:satMod val="103000"/>
                <a:tint val="73000"/>
              </a:schemeClr>
            </a:gs>
            <a:gs pos="100000">
              <a:schemeClr val="accent5">
                <a:lumMod val="105000"/>
                <a:satMod val="109000"/>
                <a:tint val="81000"/>
              </a:schemeClr>
            </a:gs>
          </a:gsLst>
          <a:lin ang="5400000" scaled="0"/>
        </a:gradFill>
        <a:ln w="6350" cap="flat" cmpd="sng" algn="ctr">
          <a:solidFill>
            <a:srgbClr val="7030A0"/>
          </a:solidFill>
          <a:prstDash val="solid"/>
          <a:miter lim="800000"/>
        </a:ln>
        <a:effectLst/>
      </dsp:spPr>
      <dsp:style>
        <a:lnRef idx="1">
          <a:schemeClr val="accent5"/>
        </a:lnRef>
        <a:fillRef idx="2">
          <a:schemeClr val="accent5"/>
        </a:fillRef>
        <a:effectRef idx="1">
          <a:schemeClr val="accent5"/>
        </a:effectRef>
        <a:fontRef idx="minor">
          <a:schemeClr val="dk1"/>
        </a:fontRef>
      </dsp:style>
      <dsp:txBody>
        <a:bodyPr spcFirstLastPara="0" vert="horz" wrap="square" lIns="149352" tIns="149352" rIns="149352" bIns="149352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2100" kern="1200" dirty="0">
              <a:solidFill>
                <a:schemeClr val="tx1"/>
              </a:solidFill>
            </a:rPr>
            <a:t>Importazioni </a:t>
          </a:r>
        </a:p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2100" kern="1200" dirty="0">
              <a:solidFill>
                <a:schemeClr val="tx1"/>
              </a:solidFill>
            </a:rPr>
            <a:t>e scambi</a:t>
          </a:r>
        </a:p>
      </dsp:txBody>
      <dsp:txXfrm>
        <a:off x="2457450" y="0"/>
        <a:ext cx="2457450" cy="1023937"/>
      </dsp:txXfrm>
    </dsp:sp>
    <dsp:sp modelId="{7658A300-7463-41FE-AB74-A104907F3039}">
      <dsp:nvSpPr>
        <dsp:cNvPr id="0" name=""/>
        <dsp:cNvSpPr/>
      </dsp:nvSpPr>
      <dsp:spPr>
        <a:xfrm rot="10800000">
          <a:off x="0" y="1365250"/>
          <a:ext cx="2457450" cy="1365250"/>
        </a:xfrm>
        <a:prstGeom prst="round1Rect">
          <a:avLst/>
        </a:prstGeom>
        <a:solidFill>
          <a:schemeClr val="accent6">
            <a:lumMod val="40000"/>
            <a:lumOff val="60000"/>
          </a:schemeClr>
        </a:solidFill>
        <a:ln w="6350" cap="flat" cmpd="sng" algn="ctr">
          <a:solidFill>
            <a:srgbClr val="7030A0"/>
          </a:solidFill>
          <a:prstDash val="solid"/>
          <a:miter lim="800000"/>
        </a:ln>
        <a:effectLst/>
      </dsp:spPr>
      <dsp:style>
        <a:lnRef idx="1">
          <a:schemeClr val="accent2"/>
        </a:lnRef>
        <a:fillRef idx="2">
          <a:schemeClr val="accent2"/>
        </a:fillRef>
        <a:effectRef idx="1">
          <a:schemeClr val="accent2"/>
        </a:effectRef>
        <a:fontRef idx="minor">
          <a:schemeClr val="dk1"/>
        </a:fontRef>
      </dsp:style>
      <dsp:txBody>
        <a:bodyPr spcFirstLastPara="0" vert="horz" wrap="square" lIns="149352" tIns="149352" rIns="149352" bIns="149352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2100" kern="1200">
              <a:solidFill>
                <a:schemeClr val="tx1"/>
              </a:solidFill>
            </a:rPr>
            <a:t>Distribuzione</a:t>
          </a:r>
        </a:p>
      </dsp:txBody>
      <dsp:txXfrm rot="10800000">
        <a:off x="0" y="1706562"/>
        <a:ext cx="2457450" cy="1023937"/>
      </dsp:txXfrm>
    </dsp:sp>
    <dsp:sp modelId="{4DE1AD8B-1CA9-433C-9671-6E9594A7DA85}">
      <dsp:nvSpPr>
        <dsp:cNvPr id="0" name=""/>
        <dsp:cNvSpPr/>
      </dsp:nvSpPr>
      <dsp:spPr>
        <a:xfrm rot="5400000">
          <a:off x="3003550" y="819150"/>
          <a:ext cx="1365250" cy="2457450"/>
        </a:xfrm>
        <a:prstGeom prst="round1Rect">
          <a:avLst/>
        </a:prstGeom>
        <a:solidFill>
          <a:schemeClr val="accent6">
            <a:lumMod val="40000"/>
            <a:lumOff val="60000"/>
          </a:schemeClr>
        </a:solidFill>
        <a:ln w="6350" cap="flat" cmpd="sng" algn="ctr">
          <a:solidFill>
            <a:srgbClr val="7030A0"/>
          </a:solidFill>
          <a:prstDash val="solid"/>
          <a:miter lim="800000"/>
        </a:ln>
        <a:effectLst/>
      </dsp:spPr>
      <dsp:style>
        <a:lnRef idx="1">
          <a:schemeClr val="accent6"/>
        </a:lnRef>
        <a:fillRef idx="2">
          <a:schemeClr val="accent6"/>
        </a:fillRef>
        <a:effectRef idx="1">
          <a:schemeClr val="accent6"/>
        </a:effectRef>
        <a:fontRef idx="minor">
          <a:schemeClr val="dk1"/>
        </a:fontRef>
      </dsp:style>
      <dsp:txBody>
        <a:bodyPr spcFirstLastPara="0" vert="horz" wrap="square" lIns="149352" tIns="149352" rIns="149352" bIns="149352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2100" kern="1200" smtClean="0">
              <a:solidFill>
                <a:schemeClr val="tx1"/>
              </a:solidFill>
            </a:rPr>
            <a:t>Trasformazione/ </a:t>
          </a:r>
        </a:p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2100" kern="1200" smtClean="0">
              <a:solidFill>
                <a:schemeClr val="tx1"/>
              </a:solidFill>
            </a:rPr>
            <a:t>trattamento</a:t>
          </a:r>
          <a:endParaRPr lang="it-IT" sz="2100" kern="1200">
            <a:solidFill>
              <a:schemeClr val="tx1"/>
            </a:solidFill>
          </a:endParaRPr>
        </a:p>
      </dsp:txBody>
      <dsp:txXfrm rot="-5400000">
        <a:off x="2457450" y="1706562"/>
        <a:ext cx="2457450" cy="1023937"/>
      </dsp:txXfrm>
    </dsp:sp>
    <dsp:sp modelId="{34D59DE7-0122-4482-8FBE-6F433B8FD1EE}">
      <dsp:nvSpPr>
        <dsp:cNvPr id="0" name=""/>
        <dsp:cNvSpPr/>
      </dsp:nvSpPr>
      <dsp:spPr>
        <a:xfrm>
          <a:off x="893192" y="1084892"/>
          <a:ext cx="3128515" cy="560715"/>
        </a:xfrm>
        <a:prstGeom prst="roundRect">
          <a:avLst/>
        </a:prstGeom>
        <a:solidFill>
          <a:schemeClr val="tx2">
            <a:lumMod val="60000"/>
            <a:lumOff val="40000"/>
          </a:schemeClr>
        </a:solidFill>
        <a:ln w="19050" cap="flat" cmpd="sng" algn="ctr">
          <a:solidFill>
            <a:schemeClr val="lt1"/>
          </a:solidFill>
          <a:prstDash val="solid"/>
          <a:miter lim="800000"/>
        </a:ln>
        <a:effectLst/>
      </dsp:spPr>
      <dsp:style>
        <a:lnRef idx="3">
          <a:schemeClr val="lt1"/>
        </a:lnRef>
        <a:fillRef idx="1">
          <a:schemeClr val="accent4"/>
        </a:fillRef>
        <a:effectRef idx="1">
          <a:schemeClr val="accent4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2800" kern="1200">
              <a:solidFill>
                <a:schemeClr val="bg1"/>
              </a:solidFill>
            </a:rPr>
            <a:t>Latte e derivati</a:t>
          </a:r>
        </a:p>
      </dsp:txBody>
      <dsp:txXfrm>
        <a:off x="920564" y="1112264"/>
        <a:ext cx="3073771" cy="505971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0704922-FD1F-4918-8675-D3C9BEC7E98C}">
      <dsp:nvSpPr>
        <dsp:cNvPr id="0" name=""/>
        <dsp:cNvSpPr/>
      </dsp:nvSpPr>
      <dsp:spPr>
        <a:xfrm rot="16200000">
          <a:off x="546100" y="-546100"/>
          <a:ext cx="1365250" cy="2457450"/>
        </a:xfrm>
        <a:prstGeom prst="round1Rect">
          <a:avLst/>
        </a:prstGeom>
        <a:gradFill rotWithShape="1">
          <a:gsLst>
            <a:gs pos="0">
              <a:schemeClr val="accent4">
                <a:lumMod val="110000"/>
                <a:satMod val="105000"/>
                <a:tint val="67000"/>
              </a:schemeClr>
            </a:gs>
            <a:gs pos="50000">
              <a:schemeClr val="accent4">
                <a:lumMod val="105000"/>
                <a:satMod val="103000"/>
                <a:tint val="73000"/>
              </a:schemeClr>
            </a:gs>
            <a:gs pos="100000">
              <a:schemeClr val="accent4">
                <a:lumMod val="105000"/>
                <a:satMod val="109000"/>
                <a:tint val="81000"/>
              </a:schemeClr>
            </a:gs>
          </a:gsLst>
          <a:lin ang="5400000" scaled="0"/>
        </a:gradFill>
        <a:ln w="6350" cap="flat" cmpd="sng" algn="ctr">
          <a:solidFill>
            <a:srgbClr val="7030A0"/>
          </a:solidFill>
          <a:prstDash val="solid"/>
          <a:miter lim="800000"/>
        </a:ln>
        <a:effectLst/>
      </dsp:spPr>
      <dsp:style>
        <a:lnRef idx="1">
          <a:schemeClr val="accent4"/>
        </a:lnRef>
        <a:fillRef idx="2">
          <a:schemeClr val="accent4"/>
        </a:fillRef>
        <a:effectRef idx="1">
          <a:schemeClr val="accent4"/>
        </a:effectRef>
        <a:fontRef idx="minor">
          <a:schemeClr val="dk1"/>
        </a:fontRef>
      </dsp:style>
      <dsp:txBody>
        <a:bodyPr spcFirstLastPara="0" vert="horz" wrap="square" lIns="149352" tIns="149352" rIns="149352" bIns="149352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2100" kern="1200">
              <a:solidFill>
                <a:schemeClr val="tx1"/>
              </a:solidFill>
            </a:rPr>
            <a:t>Produzione primaria</a:t>
          </a:r>
        </a:p>
      </dsp:txBody>
      <dsp:txXfrm rot="5400000">
        <a:off x="0" y="0"/>
        <a:ext cx="2457450" cy="1023937"/>
      </dsp:txXfrm>
    </dsp:sp>
    <dsp:sp modelId="{48465195-03B5-46E0-907C-FAE4DAEC53B6}">
      <dsp:nvSpPr>
        <dsp:cNvPr id="0" name=""/>
        <dsp:cNvSpPr/>
      </dsp:nvSpPr>
      <dsp:spPr>
        <a:xfrm>
          <a:off x="2457450" y="0"/>
          <a:ext cx="2457450" cy="1365250"/>
        </a:xfrm>
        <a:prstGeom prst="round1Rect">
          <a:avLst/>
        </a:prstGeom>
        <a:gradFill rotWithShape="1">
          <a:gsLst>
            <a:gs pos="0">
              <a:schemeClr val="accent5">
                <a:lumMod val="110000"/>
                <a:satMod val="105000"/>
                <a:tint val="67000"/>
              </a:schemeClr>
            </a:gs>
            <a:gs pos="50000">
              <a:schemeClr val="accent5">
                <a:lumMod val="105000"/>
                <a:satMod val="103000"/>
                <a:tint val="73000"/>
              </a:schemeClr>
            </a:gs>
            <a:gs pos="100000">
              <a:schemeClr val="accent5">
                <a:lumMod val="105000"/>
                <a:satMod val="109000"/>
                <a:tint val="81000"/>
              </a:schemeClr>
            </a:gs>
          </a:gsLst>
          <a:lin ang="5400000" scaled="0"/>
        </a:gradFill>
        <a:ln w="6350" cap="flat" cmpd="sng" algn="ctr">
          <a:solidFill>
            <a:srgbClr val="7030A0"/>
          </a:solidFill>
          <a:prstDash val="solid"/>
          <a:miter lim="800000"/>
        </a:ln>
        <a:effectLst/>
      </dsp:spPr>
      <dsp:style>
        <a:lnRef idx="1">
          <a:schemeClr val="accent5"/>
        </a:lnRef>
        <a:fillRef idx="2">
          <a:schemeClr val="accent5"/>
        </a:fillRef>
        <a:effectRef idx="1">
          <a:schemeClr val="accent5"/>
        </a:effectRef>
        <a:fontRef idx="minor">
          <a:schemeClr val="dk1"/>
        </a:fontRef>
      </dsp:style>
      <dsp:txBody>
        <a:bodyPr spcFirstLastPara="0" vert="horz" wrap="square" lIns="149352" tIns="149352" rIns="149352" bIns="149352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2100" kern="1200">
              <a:solidFill>
                <a:schemeClr val="tx1"/>
              </a:solidFill>
            </a:rPr>
            <a:t>Importazioni </a:t>
          </a:r>
        </a:p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2100" kern="1200">
              <a:solidFill>
                <a:schemeClr val="tx1"/>
              </a:solidFill>
            </a:rPr>
            <a:t>e scambi</a:t>
          </a:r>
        </a:p>
      </dsp:txBody>
      <dsp:txXfrm>
        <a:off x="2457450" y="0"/>
        <a:ext cx="2457450" cy="1023937"/>
      </dsp:txXfrm>
    </dsp:sp>
    <dsp:sp modelId="{7658A300-7463-41FE-AB74-A104907F3039}">
      <dsp:nvSpPr>
        <dsp:cNvPr id="0" name=""/>
        <dsp:cNvSpPr/>
      </dsp:nvSpPr>
      <dsp:spPr>
        <a:xfrm rot="10800000">
          <a:off x="0" y="1365250"/>
          <a:ext cx="2457450" cy="1365250"/>
        </a:xfrm>
        <a:prstGeom prst="round1Rect">
          <a:avLst/>
        </a:prstGeom>
        <a:solidFill>
          <a:schemeClr val="accent6">
            <a:lumMod val="40000"/>
            <a:lumOff val="60000"/>
          </a:schemeClr>
        </a:solidFill>
        <a:ln w="6350" cap="flat" cmpd="sng" algn="ctr">
          <a:solidFill>
            <a:srgbClr val="7030A0"/>
          </a:solidFill>
          <a:prstDash val="solid"/>
          <a:miter lim="800000"/>
        </a:ln>
        <a:effectLst/>
      </dsp:spPr>
      <dsp:style>
        <a:lnRef idx="1">
          <a:schemeClr val="accent2"/>
        </a:lnRef>
        <a:fillRef idx="2">
          <a:schemeClr val="accent2"/>
        </a:fillRef>
        <a:effectRef idx="1">
          <a:schemeClr val="accent2"/>
        </a:effectRef>
        <a:fontRef idx="minor">
          <a:schemeClr val="dk1"/>
        </a:fontRef>
      </dsp:style>
      <dsp:txBody>
        <a:bodyPr spcFirstLastPara="0" vert="horz" wrap="square" lIns="149352" tIns="149352" rIns="149352" bIns="149352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2100" kern="1200">
              <a:solidFill>
                <a:schemeClr val="tx1"/>
              </a:solidFill>
            </a:rPr>
            <a:t>Distribuzione</a:t>
          </a:r>
        </a:p>
      </dsp:txBody>
      <dsp:txXfrm rot="10800000">
        <a:off x="0" y="1706562"/>
        <a:ext cx="2457450" cy="1023937"/>
      </dsp:txXfrm>
    </dsp:sp>
    <dsp:sp modelId="{4DE1AD8B-1CA9-433C-9671-6E9594A7DA85}">
      <dsp:nvSpPr>
        <dsp:cNvPr id="0" name=""/>
        <dsp:cNvSpPr/>
      </dsp:nvSpPr>
      <dsp:spPr>
        <a:xfrm rot="5400000">
          <a:off x="3003550" y="819150"/>
          <a:ext cx="1365250" cy="2457450"/>
        </a:xfrm>
        <a:prstGeom prst="round1Rect">
          <a:avLst/>
        </a:prstGeom>
        <a:solidFill>
          <a:schemeClr val="accent6">
            <a:lumMod val="40000"/>
            <a:lumOff val="60000"/>
          </a:schemeClr>
        </a:solidFill>
        <a:ln w="6350" cap="flat" cmpd="sng" algn="ctr">
          <a:solidFill>
            <a:srgbClr val="7030A0"/>
          </a:solidFill>
          <a:prstDash val="solid"/>
          <a:miter lim="800000"/>
        </a:ln>
        <a:effectLst/>
      </dsp:spPr>
      <dsp:style>
        <a:lnRef idx="1">
          <a:schemeClr val="accent6"/>
        </a:lnRef>
        <a:fillRef idx="2">
          <a:schemeClr val="accent6"/>
        </a:fillRef>
        <a:effectRef idx="1">
          <a:schemeClr val="accent6"/>
        </a:effectRef>
        <a:fontRef idx="minor">
          <a:schemeClr val="dk1"/>
        </a:fontRef>
      </dsp:style>
      <dsp:txBody>
        <a:bodyPr spcFirstLastPara="0" vert="horz" wrap="square" lIns="149352" tIns="149352" rIns="149352" bIns="149352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2100" kern="1200" smtClean="0">
              <a:solidFill>
                <a:schemeClr val="tx1"/>
              </a:solidFill>
            </a:rPr>
            <a:t>Trasformazione/ </a:t>
          </a:r>
        </a:p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2100" kern="1200" smtClean="0">
              <a:solidFill>
                <a:schemeClr val="tx1"/>
              </a:solidFill>
            </a:rPr>
            <a:t>trattamento</a:t>
          </a:r>
          <a:endParaRPr lang="it-IT" sz="2100" kern="1200">
            <a:solidFill>
              <a:schemeClr val="tx1"/>
            </a:solidFill>
          </a:endParaRPr>
        </a:p>
      </dsp:txBody>
      <dsp:txXfrm rot="-5400000">
        <a:off x="2457450" y="1706562"/>
        <a:ext cx="2457450" cy="1023937"/>
      </dsp:txXfrm>
    </dsp:sp>
    <dsp:sp modelId="{34D59DE7-0122-4482-8FBE-6F433B8FD1EE}">
      <dsp:nvSpPr>
        <dsp:cNvPr id="0" name=""/>
        <dsp:cNvSpPr/>
      </dsp:nvSpPr>
      <dsp:spPr>
        <a:xfrm>
          <a:off x="893192" y="1084892"/>
          <a:ext cx="3128515" cy="560715"/>
        </a:xfrm>
        <a:prstGeom prst="roundRect">
          <a:avLst/>
        </a:prstGeom>
        <a:solidFill>
          <a:schemeClr val="tx2">
            <a:lumMod val="60000"/>
            <a:lumOff val="40000"/>
          </a:schemeClr>
        </a:solidFill>
        <a:ln w="19050" cap="flat" cmpd="sng" algn="ctr">
          <a:solidFill>
            <a:schemeClr val="lt1"/>
          </a:solidFill>
          <a:prstDash val="solid"/>
          <a:miter lim="800000"/>
        </a:ln>
        <a:effectLst/>
      </dsp:spPr>
      <dsp:style>
        <a:lnRef idx="3">
          <a:schemeClr val="lt1"/>
        </a:lnRef>
        <a:fillRef idx="1">
          <a:schemeClr val="accent4"/>
        </a:fillRef>
        <a:effectRef idx="1">
          <a:schemeClr val="accent4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2800" kern="1200">
              <a:solidFill>
                <a:schemeClr val="bg1"/>
              </a:solidFill>
            </a:rPr>
            <a:t>Latte e derivati</a:t>
          </a:r>
        </a:p>
      </dsp:txBody>
      <dsp:txXfrm>
        <a:off x="920564" y="1112264"/>
        <a:ext cx="3073771" cy="50597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matrix1">
  <dgm:title val=""/>
  <dgm:desc val=""/>
  <dgm:catLst>
    <dgm:cat type="matrix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clrData>
  <dgm:layoutNode name="diagram">
    <dgm:varLst>
      <dgm:chMax val="1"/>
      <dgm:dir/>
      <dgm:animLvl val="ctr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ctrX" for="ch" forName="matrix" refType="w" fact="0.5"/>
      <dgm:constr type="ctrY" for="ch" forName="matrix" refType="h" fact="0.5"/>
      <dgm:constr type="w" for="ch" forName="matrix" refType="w"/>
      <dgm:constr type="h" for="ch" forName="matrix" refType="h"/>
      <dgm:constr type="ctrX" for="ch" forName="centerTile" refType="w" fact="0.5"/>
      <dgm:constr type="ctrY" for="ch" forName="centerTile" refType="h" fact="0.5"/>
      <dgm:constr type="w" for="ch" forName="centerTile" refType="w" fact="0.3"/>
      <dgm:constr type="h" for="ch" forName="centerTile" refType="h" fact="0.25"/>
      <dgm:constr type="primFontSz" for="des" ptType="node" op="equ" val="65"/>
    </dgm:constrLst>
    <dgm:ruleLst/>
    <dgm:choose name="Name0">
      <dgm:if name="Name1" axis="ch" ptType="node" func="cnt" op="gte" val="1">
        <dgm:layoutNode name="matrix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l" for="ch" forName="tile1"/>
            <dgm:constr type="t" for="ch" forName="tile1"/>
            <dgm:constr type="r" for="ch" forName="tile1" refType="w" fact="0.5"/>
            <dgm:constr type="b" for="ch" forName="tile1" refType="h" fact="0.5"/>
            <dgm:constr type="l" for="ch" forName="tile1text" refType="l" refFor="ch" refForName="tile1"/>
            <dgm:constr type="t" for="ch" forName="tile1text" refType="t" refFor="ch" refForName="tile1"/>
            <dgm:constr type="w" for="ch" forName="tile1text" refType="w" refFor="ch" refForName="tile1"/>
            <dgm:constr type="h" for="ch" forName="tile1text" refType="h" refFor="ch" refForName="tile1" fact="0.75"/>
            <dgm:constr type="r" for="ch" forName="tile2" refType="w"/>
            <dgm:constr type="t" for="ch" forName="tile2"/>
            <dgm:constr type="l" for="ch" forName="tile2" refType="w" fact="0.5"/>
            <dgm:constr type="b" for="ch" forName="tile2" refType="h" fact="0.5"/>
            <dgm:constr type="r" for="ch" forName="tile2text" refType="r" refFor="ch" refForName="tile2"/>
            <dgm:constr type="t" for="ch" forName="tile2text" refType="t" refFor="ch" refForName="tile2"/>
            <dgm:constr type="w" for="ch" forName="tile2text" refType="w" refFor="ch" refForName="tile2"/>
            <dgm:constr type="h" for="ch" forName="tile2text" refType="h" refFor="ch" refForName="tile2" fact="0.75"/>
            <dgm:constr type="l" for="ch" forName="tile3"/>
            <dgm:constr type="b" for="ch" forName="tile3" refType="h"/>
            <dgm:constr type="r" for="ch" forName="tile3" refType="w" fact="0.5"/>
            <dgm:constr type="t" for="ch" forName="tile3" refType="h" fact="0.5"/>
            <dgm:constr type="l" for="ch" forName="tile3text" refType="l" refFor="ch" refForName="tile3"/>
            <dgm:constr type="b" for="ch" forName="tile3text" refType="b" refFor="ch" refForName="tile3"/>
            <dgm:constr type="w" for="ch" forName="tile3text" refType="w" refFor="ch" refForName="tile3"/>
            <dgm:constr type="h" for="ch" forName="tile3text" refType="h" refFor="ch" refForName="tile3" fact="0.75"/>
            <dgm:constr type="r" for="ch" forName="tile4" refType="w"/>
            <dgm:constr type="b" for="ch" forName="tile4" refType="h"/>
            <dgm:constr type="l" for="ch" forName="tile4" refType="w" fact="0.5"/>
            <dgm:constr type="t" for="ch" forName="tile4" refType="h" fact="0.5"/>
            <dgm:constr type="r" for="ch" forName="tile4text" refType="r" refFor="ch" refForName="tile4"/>
            <dgm:constr type="b" for="ch" forName="tile4text" refType="b" refFor="ch" refForName="tile4"/>
            <dgm:constr type="w" for="ch" forName="tile4text" refType="w" refFor="ch" refForName="tile4"/>
            <dgm:constr type="h" for="ch" forName="tile4text" refType="h" refFor="ch" refForName="tile4" fact="0.75"/>
          </dgm:constrLst>
          <dgm:ruleLst/>
          <dgm:layoutNode name="tile1" styleLbl="node1">
            <dgm:alg type="sp"/>
            <dgm:shape xmlns:r="http://schemas.openxmlformats.org/officeDocument/2006/relationships" rot="270" type="round1Rect" r:blip="">
              <dgm:adjLst/>
            </dgm:shape>
            <dgm:choose name="Name2">
              <dgm:if name="Name3" func="var" arg="dir" op="equ" val="norm">
                <dgm:presOf axis="ch ch desOrSelf" ptType="node node node" st="1 1 1" cnt="1 1 0"/>
              </dgm:if>
              <dgm:else name="Name4">
                <dgm:presOf axis="ch ch desOrSelf" ptType="node node node" st="1 2 1" cnt="1 1 0"/>
              </dgm:else>
            </dgm:choose>
            <dgm:constrLst/>
            <dgm:ruleLst/>
          </dgm:layoutNode>
          <dgm:layoutNode name="tile1text" styleLbl="node1">
            <dgm:varLst>
              <dgm:chMax val="0"/>
              <dgm:chPref val="0"/>
              <dgm:bulletEnabled val="1"/>
            </dgm:varLst>
            <dgm:choose name="Name5">
              <dgm:if name="Name6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7">
                <dgm:alg type="tx"/>
              </dgm:else>
            </dgm:choose>
            <dgm:shape xmlns:r="http://schemas.openxmlformats.org/officeDocument/2006/relationships" rot="270" type="rect" r:blip="" hideGeom="1">
              <dgm:adjLst>
                <dgm:adj idx="1" val="0.2"/>
              </dgm:adjLst>
            </dgm:shape>
            <dgm:choose name="Name8">
              <dgm:if name="Name9" func="var" arg="dir" op="equ" val="norm">
                <dgm:presOf axis="ch ch desOrSelf" ptType="node node node" st="1 1 1" cnt="1 1 0"/>
              </dgm:if>
              <dgm:else name="Name10">
                <dgm:presOf axis="ch ch desOrSelf" ptType="node node node" st="1 2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2" styleLbl="node1">
            <dgm:alg type="sp"/>
            <dgm:shape xmlns:r="http://schemas.openxmlformats.org/officeDocument/2006/relationships" type="round1Rect" r:blip="">
              <dgm:adjLst/>
            </dgm:shape>
            <dgm:choose name="Name11">
              <dgm:if name="Name12" func="var" arg="dir" op="equ" val="norm">
                <dgm:presOf axis="ch ch desOrSelf" ptType="node node node" st="1 2 1" cnt="1 1 0"/>
              </dgm:if>
              <dgm:else name="Name13">
                <dgm:presOf axis="ch ch desOrSelf" ptType="node node node" st="1 1 1" cnt="1 1 0"/>
              </dgm:else>
            </dgm:choose>
            <dgm:constrLst/>
            <dgm:ruleLst/>
          </dgm:layoutNode>
          <dgm:layoutNode name="tile2text" styleLbl="node1">
            <dgm:varLst>
              <dgm:chMax val="0"/>
              <dgm:chPref val="0"/>
              <dgm:bulletEnabled val="1"/>
            </dgm:varLst>
            <dgm:choose name="Name14">
              <dgm:if name="Name15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16">
                <dgm:alg type="tx"/>
              </dgm:else>
            </dgm:choose>
            <dgm:shape xmlns:r="http://schemas.openxmlformats.org/officeDocument/2006/relationships" type="rect" r:blip="" hideGeom="1">
              <dgm:adjLst/>
            </dgm:shape>
            <dgm:choose name="Name17">
              <dgm:if name="Name18" func="var" arg="dir" op="equ" val="norm">
                <dgm:presOf axis="ch ch desOrSelf" ptType="node node node" st="1 2 1" cnt="1 1 0"/>
              </dgm:if>
              <dgm:else name="Name19">
                <dgm:presOf axis="ch ch desOrSelf" ptType="node node node" st="1 1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3" styleLbl="node1">
            <dgm:alg type="sp"/>
            <dgm:shape xmlns:r="http://schemas.openxmlformats.org/officeDocument/2006/relationships" rot="180" type="round1Rect" r:blip="">
              <dgm:adjLst/>
            </dgm:shape>
            <dgm:choose name="Name20">
              <dgm:if name="Name21" func="var" arg="dir" op="equ" val="norm">
                <dgm:presOf axis="ch ch desOrSelf" ptType="node node node" st="1 3 1" cnt="1 1 0"/>
              </dgm:if>
              <dgm:else name="Name22">
                <dgm:presOf axis="ch ch desOrSelf" ptType="node node node" st="1 4 1" cnt="1 1 0"/>
              </dgm:else>
            </dgm:choose>
            <dgm:constrLst/>
            <dgm:ruleLst/>
          </dgm:layoutNode>
          <dgm:layoutNode name="tile3text" styleLbl="node1">
            <dgm:varLst>
              <dgm:chMax val="0"/>
              <dgm:chPref val="0"/>
              <dgm:bulletEnabled val="1"/>
            </dgm:varLst>
            <dgm:choose name="Name23">
              <dgm:if name="Name24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25">
                <dgm:alg type="tx"/>
              </dgm:else>
            </dgm:choose>
            <dgm:shape xmlns:r="http://schemas.openxmlformats.org/officeDocument/2006/relationships" rot="180" type="rect" r:blip="" hideGeom="1">
              <dgm:adjLst/>
            </dgm:shape>
            <dgm:choose name="Name26">
              <dgm:if name="Name27" func="var" arg="dir" op="equ" val="norm">
                <dgm:presOf axis="ch ch desOrSelf" ptType="node node node" st="1 3 1" cnt="1 1 0"/>
              </dgm:if>
              <dgm:else name="Name28">
                <dgm:presOf axis="ch ch desOrSelf" ptType="node node node" st="1 4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4" styleLbl="node1">
            <dgm:alg type="sp"/>
            <dgm:shape xmlns:r="http://schemas.openxmlformats.org/officeDocument/2006/relationships" rot="90" type="round1Rect" r:blip="">
              <dgm:adjLst/>
            </dgm:shape>
            <dgm:choose name="Name29">
              <dgm:if name="Name30" func="var" arg="dir" op="equ" val="norm">
                <dgm:presOf axis="ch ch desOrSelf" ptType="node node node" st="1 4 1" cnt="1 1 0"/>
              </dgm:if>
              <dgm:else name="Name31">
                <dgm:presOf axis="ch ch desOrSelf" ptType="node node node" st="1 3 1" cnt="1 1 0"/>
              </dgm:else>
            </dgm:choose>
            <dgm:constrLst/>
            <dgm:ruleLst/>
          </dgm:layoutNode>
          <dgm:layoutNode name="tile4text" styleLbl="node1">
            <dgm:varLst>
              <dgm:chMax val="0"/>
              <dgm:chPref val="0"/>
              <dgm:bulletEnabled val="1"/>
            </dgm:varLst>
            <dgm:choose name="Name32">
              <dgm:if name="Name33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34">
                <dgm:alg type="tx"/>
              </dgm:else>
            </dgm:choose>
            <dgm:shape xmlns:r="http://schemas.openxmlformats.org/officeDocument/2006/relationships" rot="90" type="rect" r:blip="" hideGeom="1">
              <dgm:adjLst/>
            </dgm:shape>
            <dgm:choose name="Name35">
              <dgm:if name="Name36" func="var" arg="dir" op="equ" val="norm">
                <dgm:presOf axis="ch ch desOrSelf" ptType="node node node" st="1 4 1" cnt="1 1 0"/>
              </dgm:if>
              <dgm:else name="Name37">
                <dgm:presOf axis="ch ch desOrSelf" ptType="node node node" st="1 3 1" cnt="1 1 0"/>
              </dgm:else>
            </dgm:choose>
            <dgm:constrLst/>
            <dgm:ruleLst>
              <dgm:rule type="primFontSz" val="5" fact="NaN" max="NaN"/>
            </dgm:ruleLst>
          </dgm:layoutNode>
        </dgm:layoutNode>
        <dgm:layoutNode name="centerTile" styleLbl="fgShp">
          <dgm:varLst>
            <dgm:chMax val="0"/>
            <dgm:chPref val="0"/>
          </dgm:varLst>
          <dgm:alg type="tx"/>
          <dgm:shape xmlns:r="http://schemas.openxmlformats.org/officeDocument/2006/relationships" type="roundRect" r:blip="">
            <dgm:adjLst/>
          </dgm:shape>
          <dgm:presOf axis="ch" ptType="node" cnt="1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38"/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matrix1">
  <dgm:title val=""/>
  <dgm:desc val=""/>
  <dgm:catLst>
    <dgm:cat type="matrix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clrData>
  <dgm:layoutNode name="diagram">
    <dgm:varLst>
      <dgm:chMax val="1"/>
      <dgm:dir/>
      <dgm:animLvl val="ctr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ctrX" for="ch" forName="matrix" refType="w" fact="0.5"/>
      <dgm:constr type="ctrY" for="ch" forName="matrix" refType="h" fact="0.5"/>
      <dgm:constr type="w" for="ch" forName="matrix" refType="w"/>
      <dgm:constr type="h" for="ch" forName="matrix" refType="h"/>
      <dgm:constr type="ctrX" for="ch" forName="centerTile" refType="w" fact="0.5"/>
      <dgm:constr type="ctrY" for="ch" forName="centerTile" refType="h" fact="0.5"/>
      <dgm:constr type="w" for="ch" forName="centerTile" refType="w" fact="0.3"/>
      <dgm:constr type="h" for="ch" forName="centerTile" refType="h" fact="0.25"/>
      <dgm:constr type="primFontSz" for="des" ptType="node" op="equ" val="65"/>
    </dgm:constrLst>
    <dgm:ruleLst/>
    <dgm:choose name="Name0">
      <dgm:if name="Name1" axis="ch" ptType="node" func="cnt" op="gte" val="1">
        <dgm:layoutNode name="matrix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l" for="ch" forName="tile1"/>
            <dgm:constr type="t" for="ch" forName="tile1"/>
            <dgm:constr type="r" for="ch" forName="tile1" refType="w" fact="0.5"/>
            <dgm:constr type="b" for="ch" forName="tile1" refType="h" fact="0.5"/>
            <dgm:constr type="l" for="ch" forName="tile1text" refType="l" refFor="ch" refForName="tile1"/>
            <dgm:constr type="t" for="ch" forName="tile1text" refType="t" refFor="ch" refForName="tile1"/>
            <dgm:constr type="w" for="ch" forName="tile1text" refType="w" refFor="ch" refForName="tile1"/>
            <dgm:constr type="h" for="ch" forName="tile1text" refType="h" refFor="ch" refForName="tile1" fact="0.75"/>
            <dgm:constr type="r" for="ch" forName="tile2" refType="w"/>
            <dgm:constr type="t" for="ch" forName="tile2"/>
            <dgm:constr type="l" for="ch" forName="tile2" refType="w" fact="0.5"/>
            <dgm:constr type="b" for="ch" forName="tile2" refType="h" fact="0.5"/>
            <dgm:constr type="r" for="ch" forName="tile2text" refType="r" refFor="ch" refForName="tile2"/>
            <dgm:constr type="t" for="ch" forName="tile2text" refType="t" refFor="ch" refForName="tile2"/>
            <dgm:constr type="w" for="ch" forName="tile2text" refType="w" refFor="ch" refForName="tile2"/>
            <dgm:constr type="h" for="ch" forName="tile2text" refType="h" refFor="ch" refForName="tile2" fact="0.75"/>
            <dgm:constr type="l" for="ch" forName="tile3"/>
            <dgm:constr type="b" for="ch" forName="tile3" refType="h"/>
            <dgm:constr type="r" for="ch" forName="tile3" refType="w" fact="0.5"/>
            <dgm:constr type="t" for="ch" forName="tile3" refType="h" fact="0.5"/>
            <dgm:constr type="l" for="ch" forName="tile3text" refType="l" refFor="ch" refForName="tile3"/>
            <dgm:constr type="b" for="ch" forName="tile3text" refType="b" refFor="ch" refForName="tile3"/>
            <dgm:constr type="w" for="ch" forName="tile3text" refType="w" refFor="ch" refForName="tile3"/>
            <dgm:constr type="h" for="ch" forName="tile3text" refType="h" refFor="ch" refForName="tile3" fact="0.75"/>
            <dgm:constr type="r" for="ch" forName="tile4" refType="w"/>
            <dgm:constr type="b" for="ch" forName="tile4" refType="h"/>
            <dgm:constr type="l" for="ch" forName="tile4" refType="w" fact="0.5"/>
            <dgm:constr type="t" for="ch" forName="tile4" refType="h" fact="0.5"/>
            <dgm:constr type="r" for="ch" forName="tile4text" refType="r" refFor="ch" refForName="tile4"/>
            <dgm:constr type="b" for="ch" forName="tile4text" refType="b" refFor="ch" refForName="tile4"/>
            <dgm:constr type="w" for="ch" forName="tile4text" refType="w" refFor="ch" refForName="tile4"/>
            <dgm:constr type="h" for="ch" forName="tile4text" refType="h" refFor="ch" refForName="tile4" fact="0.75"/>
          </dgm:constrLst>
          <dgm:ruleLst/>
          <dgm:layoutNode name="tile1" styleLbl="node1">
            <dgm:alg type="sp"/>
            <dgm:shape xmlns:r="http://schemas.openxmlformats.org/officeDocument/2006/relationships" rot="270" type="round1Rect" r:blip="">
              <dgm:adjLst/>
            </dgm:shape>
            <dgm:choose name="Name2">
              <dgm:if name="Name3" func="var" arg="dir" op="equ" val="norm">
                <dgm:presOf axis="ch ch desOrSelf" ptType="node node node" st="1 1 1" cnt="1 1 0"/>
              </dgm:if>
              <dgm:else name="Name4">
                <dgm:presOf axis="ch ch desOrSelf" ptType="node node node" st="1 2 1" cnt="1 1 0"/>
              </dgm:else>
            </dgm:choose>
            <dgm:constrLst/>
            <dgm:ruleLst/>
          </dgm:layoutNode>
          <dgm:layoutNode name="tile1text" styleLbl="node1">
            <dgm:varLst>
              <dgm:chMax val="0"/>
              <dgm:chPref val="0"/>
              <dgm:bulletEnabled val="1"/>
            </dgm:varLst>
            <dgm:choose name="Name5">
              <dgm:if name="Name6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7">
                <dgm:alg type="tx"/>
              </dgm:else>
            </dgm:choose>
            <dgm:shape xmlns:r="http://schemas.openxmlformats.org/officeDocument/2006/relationships" rot="270" type="rect" r:blip="" hideGeom="1">
              <dgm:adjLst>
                <dgm:adj idx="1" val="0.2"/>
              </dgm:adjLst>
            </dgm:shape>
            <dgm:choose name="Name8">
              <dgm:if name="Name9" func="var" arg="dir" op="equ" val="norm">
                <dgm:presOf axis="ch ch desOrSelf" ptType="node node node" st="1 1 1" cnt="1 1 0"/>
              </dgm:if>
              <dgm:else name="Name10">
                <dgm:presOf axis="ch ch desOrSelf" ptType="node node node" st="1 2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2" styleLbl="node1">
            <dgm:alg type="sp"/>
            <dgm:shape xmlns:r="http://schemas.openxmlformats.org/officeDocument/2006/relationships" type="round1Rect" r:blip="">
              <dgm:adjLst/>
            </dgm:shape>
            <dgm:choose name="Name11">
              <dgm:if name="Name12" func="var" arg="dir" op="equ" val="norm">
                <dgm:presOf axis="ch ch desOrSelf" ptType="node node node" st="1 2 1" cnt="1 1 0"/>
              </dgm:if>
              <dgm:else name="Name13">
                <dgm:presOf axis="ch ch desOrSelf" ptType="node node node" st="1 1 1" cnt="1 1 0"/>
              </dgm:else>
            </dgm:choose>
            <dgm:constrLst/>
            <dgm:ruleLst/>
          </dgm:layoutNode>
          <dgm:layoutNode name="tile2text" styleLbl="node1">
            <dgm:varLst>
              <dgm:chMax val="0"/>
              <dgm:chPref val="0"/>
              <dgm:bulletEnabled val="1"/>
            </dgm:varLst>
            <dgm:choose name="Name14">
              <dgm:if name="Name15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16">
                <dgm:alg type="tx"/>
              </dgm:else>
            </dgm:choose>
            <dgm:shape xmlns:r="http://schemas.openxmlformats.org/officeDocument/2006/relationships" type="rect" r:blip="" hideGeom="1">
              <dgm:adjLst/>
            </dgm:shape>
            <dgm:choose name="Name17">
              <dgm:if name="Name18" func="var" arg="dir" op="equ" val="norm">
                <dgm:presOf axis="ch ch desOrSelf" ptType="node node node" st="1 2 1" cnt="1 1 0"/>
              </dgm:if>
              <dgm:else name="Name19">
                <dgm:presOf axis="ch ch desOrSelf" ptType="node node node" st="1 1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3" styleLbl="node1">
            <dgm:alg type="sp"/>
            <dgm:shape xmlns:r="http://schemas.openxmlformats.org/officeDocument/2006/relationships" rot="180" type="round1Rect" r:blip="">
              <dgm:adjLst/>
            </dgm:shape>
            <dgm:choose name="Name20">
              <dgm:if name="Name21" func="var" arg="dir" op="equ" val="norm">
                <dgm:presOf axis="ch ch desOrSelf" ptType="node node node" st="1 3 1" cnt="1 1 0"/>
              </dgm:if>
              <dgm:else name="Name22">
                <dgm:presOf axis="ch ch desOrSelf" ptType="node node node" st="1 4 1" cnt="1 1 0"/>
              </dgm:else>
            </dgm:choose>
            <dgm:constrLst/>
            <dgm:ruleLst/>
          </dgm:layoutNode>
          <dgm:layoutNode name="tile3text" styleLbl="node1">
            <dgm:varLst>
              <dgm:chMax val="0"/>
              <dgm:chPref val="0"/>
              <dgm:bulletEnabled val="1"/>
            </dgm:varLst>
            <dgm:choose name="Name23">
              <dgm:if name="Name24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25">
                <dgm:alg type="tx"/>
              </dgm:else>
            </dgm:choose>
            <dgm:shape xmlns:r="http://schemas.openxmlformats.org/officeDocument/2006/relationships" rot="180" type="rect" r:blip="" hideGeom="1">
              <dgm:adjLst/>
            </dgm:shape>
            <dgm:choose name="Name26">
              <dgm:if name="Name27" func="var" arg="dir" op="equ" val="norm">
                <dgm:presOf axis="ch ch desOrSelf" ptType="node node node" st="1 3 1" cnt="1 1 0"/>
              </dgm:if>
              <dgm:else name="Name28">
                <dgm:presOf axis="ch ch desOrSelf" ptType="node node node" st="1 4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4" styleLbl="node1">
            <dgm:alg type="sp"/>
            <dgm:shape xmlns:r="http://schemas.openxmlformats.org/officeDocument/2006/relationships" rot="90" type="round1Rect" r:blip="">
              <dgm:adjLst/>
            </dgm:shape>
            <dgm:choose name="Name29">
              <dgm:if name="Name30" func="var" arg="dir" op="equ" val="norm">
                <dgm:presOf axis="ch ch desOrSelf" ptType="node node node" st="1 4 1" cnt="1 1 0"/>
              </dgm:if>
              <dgm:else name="Name31">
                <dgm:presOf axis="ch ch desOrSelf" ptType="node node node" st="1 3 1" cnt="1 1 0"/>
              </dgm:else>
            </dgm:choose>
            <dgm:constrLst/>
            <dgm:ruleLst/>
          </dgm:layoutNode>
          <dgm:layoutNode name="tile4text" styleLbl="node1">
            <dgm:varLst>
              <dgm:chMax val="0"/>
              <dgm:chPref val="0"/>
              <dgm:bulletEnabled val="1"/>
            </dgm:varLst>
            <dgm:choose name="Name32">
              <dgm:if name="Name33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34">
                <dgm:alg type="tx"/>
              </dgm:else>
            </dgm:choose>
            <dgm:shape xmlns:r="http://schemas.openxmlformats.org/officeDocument/2006/relationships" rot="90" type="rect" r:blip="" hideGeom="1">
              <dgm:adjLst/>
            </dgm:shape>
            <dgm:choose name="Name35">
              <dgm:if name="Name36" func="var" arg="dir" op="equ" val="norm">
                <dgm:presOf axis="ch ch desOrSelf" ptType="node node node" st="1 4 1" cnt="1 1 0"/>
              </dgm:if>
              <dgm:else name="Name37">
                <dgm:presOf axis="ch ch desOrSelf" ptType="node node node" st="1 3 1" cnt="1 1 0"/>
              </dgm:else>
            </dgm:choose>
            <dgm:constrLst/>
            <dgm:ruleLst>
              <dgm:rule type="primFontSz" val="5" fact="NaN" max="NaN"/>
            </dgm:ruleLst>
          </dgm:layoutNode>
        </dgm:layoutNode>
        <dgm:layoutNode name="centerTile" styleLbl="fgShp">
          <dgm:varLst>
            <dgm:chMax val="0"/>
            <dgm:chPref val="0"/>
          </dgm:varLst>
          <dgm:alg type="tx"/>
          <dgm:shape xmlns:r="http://schemas.openxmlformats.org/officeDocument/2006/relationships" type="roundRect" r:blip="">
            <dgm:adjLst/>
          </dgm:shape>
          <dgm:presOf axis="ch" ptType="node" cnt="1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38"/>
    </dgm:choos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matrix1">
  <dgm:title val=""/>
  <dgm:desc val=""/>
  <dgm:catLst>
    <dgm:cat type="matrix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clrData>
  <dgm:layoutNode name="diagram">
    <dgm:varLst>
      <dgm:chMax val="1"/>
      <dgm:dir/>
      <dgm:animLvl val="ctr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ctrX" for="ch" forName="matrix" refType="w" fact="0.5"/>
      <dgm:constr type="ctrY" for="ch" forName="matrix" refType="h" fact="0.5"/>
      <dgm:constr type="w" for="ch" forName="matrix" refType="w"/>
      <dgm:constr type="h" for="ch" forName="matrix" refType="h"/>
      <dgm:constr type="ctrX" for="ch" forName="centerTile" refType="w" fact="0.5"/>
      <dgm:constr type="ctrY" for="ch" forName="centerTile" refType="h" fact="0.5"/>
      <dgm:constr type="w" for="ch" forName="centerTile" refType="w" fact="0.3"/>
      <dgm:constr type="h" for="ch" forName="centerTile" refType="h" fact="0.25"/>
      <dgm:constr type="primFontSz" for="des" ptType="node" op="equ" val="65"/>
    </dgm:constrLst>
    <dgm:ruleLst/>
    <dgm:choose name="Name0">
      <dgm:if name="Name1" axis="ch" ptType="node" func="cnt" op="gte" val="1">
        <dgm:layoutNode name="matrix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l" for="ch" forName="tile1"/>
            <dgm:constr type="t" for="ch" forName="tile1"/>
            <dgm:constr type="r" for="ch" forName="tile1" refType="w" fact="0.5"/>
            <dgm:constr type="b" for="ch" forName="tile1" refType="h" fact="0.5"/>
            <dgm:constr type="l" for="ch" forName="tile1text" refType="l" refFor="ch" refForName="tile1"/>
            <dgm:constr type="t" for="ch" forName="tile1text" refType="t" refFor="ch" refForName="tile1"/>
            <dgm:constr type="w" for="ch" forName="tile1text" refType="w" refFor="ch" refForName="tile1"/>
            <dgm:constr type="h" for="ch" forName="tile1text" refType="h" refFor="ch" refForName="tile1" fact="0.75"/>
            <dgm:constr type="r" for="ch" forName="tile2" refType="w"/>
            <dgm:constr type="t" for="ch" forName="tile2"/>
            <dgm:constr type="l" for="ch" forName="tile2" refType="w" fact="0.5"/>
            <dgm:constr type="b" for="ch" forName="tile2" refType="h" fact="0.5"/>
            <dgm:constr type="r" for="ch" forName="tile2text" refType="r" refFor="ch" refForName="tile2"/>
            <dgm:constr type="t" for="ch" forName="tile2text" refType="t" refFor="ch" refForName="tile2"/>
            <dgm:constr type="w" for="ch" forName="tile2text" refType="w" refFor="ch" refForName="tile2"/>
            <dgm:constr type="h" for="ch" forName="tile2text" refType="h" refFor="ch" refForName="tile2" fact="0.75"/>
            <dgm:constr type="l" for="ch" forName="tile3"/>
            <dgm:constr type="b" for="ch" forName="tile3" refType="h"/>
            <dgm:constr type="r" for="ch" forName="tile3" refType="w" fact="0.5"/>
            <dgm:constr type="t" for="ch" forName="tile3" refType="h" fact="0.5"/>
            <dgm:constr type="l" for="ch" forName="tile3text" refType="l" refFor="ch" refForName="tile3"/>
            <dgm:constr type="b" for="ch" forName="tile3text" refType="b" refFor="ch" refForName="tile3"/>
            <dgm:constr type="w" for="ch" forName="tile3text" refType="w" refFor="ch" refForName="tile3"/>
            <dgm:constr type="h" for="ch" forName="tile3text" refType="h" refFor="ch" refForName="tile3" fact="0.75"/>
            <dgm:constr type="r" for="ch" forName="tile4" refType="w"/>
            <dgm:constr type="b" for="ch" forName="tile4" refType="h"/>
            <dgm:constr type="l" for="ch" forName="tile4" refType="w" fact="0.5"/>
            <dgm:constr type="t" for="ch" forName="tile4" refType="h" fact="0.5"/>
            <dgm:constr type="r" for="ch" forName="tile4text" refType="r" refFor="ch" refForName="tile4"/>
            <dgm:constr type="b" for="ch" forName="tile4text" refType="b" refFor="ch" refForName="tile4"/>
            <dgm:constr type="w" for="ch" forName="tile4text" refType="w" refFor="ch" refForName="tile4"/>
            <dgm:constr type="h" for="ch" forName="tile4text" refType="h" refFor="ch" refForName="tile4" fact="0.75"/>
          </dgm:constrLst>
          <dgm:ruleLst/>
          <dgm:layoutNode name="tile1" styleLbl="node1">
            <dgm:alg type="sp"/>
            <dgm:shape xmlns:r="http://schemas.openxmlformats.org/officeDocument/2006/relationships" rot="270" type="round1Rect" r:blip="">
              <dgm:adjLst/>
            </dgm:shape>
            <dgm:choose name="Name2">
              <dgm:if name="Name3" func="var" arg="dir" op="equ" val="norm">
                <dgm:presOf axis="ch ch desOrSelf" ptType="node node node" st="1 1 1" cnt="1 1 0"/>
              </dgm:if>
              <dgm:else name="Name4">
                <dgm:presOf axis="ch ch desOrSelf" ptType="node node node" st="1 2 1" cnt="1 1 0"/>
              </dgm:else>
            </dgm:choose>
            <dgm:constrLst/>
            <dgm:ruleLst/>
          </dgm:layoutNode>
          <dgm:layoutNode name="tile1text" styleLbl="node1">
            <dgm:varLst>
              <dgm:chMax val="0"/>
              <dgm:chPref val="0"/>
              <dgm:bulletEnabled val="1"/>
            </dgm:varLst>
            <dgm:choose name="Name5">
              <dgm:if name="Name6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7">
                <dgm:alg type="tx"/>
              </dgm:else>
            </dgm:choose>
            <dgm:shape xmlns:r="http://schemas.openxmlformats.org/officeDocument/2006/relationships" rot="270" type="rect" r:blip="" hideGeom="1">
              <dgm:adjLst>
                <dgm:adj idx="1" val="0.2"/>
              </dgm:adjLst>
            </dgm:shape>
            <dgm:choose name="Name8">
              <dgm:if name="Name9" func="var" arg="dir" op="equ" val="norm">
                <dgm:presOf axis="ch ch desOrSelf" ptType="node node node" st="1 1 1" cnt="1 1 0"/>
              </dgm:if>
              <dgm:else name="Name10">
                <dgm:presOf axis="ch ch desOrSelf" ptType="node node node" st="1 2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2" styleLbl="node1">
            <dgm:alg type="sp"/>
            <dgm:shape xmlns:r="http://schemas.openxmlformats.org/officeDocument/2006/relationships" type="round1Rect" r:blip="">
              <dgm:adjLst/>
            </dgm:shape>
            <dgm:choose name="Name11">
              <dgm:if name="Name12" func="var" arg="dir" op="equ" val="norm">
                <dgm:presOf axis="ch ch desOrSelf" ptType="node node node" st="1 2 1" cnt="1 1 0"/>
              </dgm:if>
              <dgm:else name="Name13">
                <dgm:presOf axis="ch ch desOrSelf" ptType="node node node" st="1 1 1" cnt="1 1 0"/>
              </dgm:else>
            </dgm:choose>
            <dgm:constrLst/>
            <dgm:ruleLst/>
          </dgm:layoutNode>
          <dgm:layoutNode name="tile2text" styleLbl="node1">
            <dgm:varLst>
              <dgm:chMax val="0"/>
              <dgm:chPref val="0"/>
              <dgm:bulletEnabled val="1"/>
            </dgm:varLst>
            <dgm:choose name="Name14">
              <dgm:if name="Name15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16">
                <dgm:alg type="tx"/>
              </dgm:else>
            </dgm:choose>
            <dgm:shape xmlns:r="http://schemas.openxmlformats.org/officeDocument/2006/relationships" type="rect" r:blip="" hideGeom="1">
              <dgm:adjLst/>
            </dgm:shape>
            <dgm:choose name="Name17">
              <dgm:if name="Name18" func="var" arg="dir" op="equ" val="norm">
                <dgm:presOf axis="ch ch desOrSelf" ptType="node node node" st="1 2 1" cnt="1 1 0"/>
              </dgm:if>
              <dgm:else name="Name19">
                <dgm:presOf axis="ch ch desOrSelf" ptType="node node node" st="1 1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3" styleLbl="node1">
            <dgm:alg type="sp"/>
            <dgm:shape xmlns:r="http://schemas.openxmlformats.org/officeDocument/2006/relationships" rot="180" type="round1Rect" r:blip="">
              <dgm:adjLst/>
            </dgm:shape>
            <dgm:choose name="Name20">
              <dgm:if name="Name21" func="var" arg="dir" op="equ" val="norm">
                <dgm:presOf axis="ch ch desOrSelf" ptType="node node node" st="1 3 1" cnt="1 1 0"/>
              </dgm:if>
              <dgm:else name="Name22">
                <dgm:presOf axis="ch ch desOrSelf" ptType="node node node" st="1 4 1" cnt="1 1 0"/>
              </dgm:else>
            </dgm:choose>
            <dgm:constrLst/>
            <dgm:ruleLst/>
          </dgm:layoutNode>
          <dgm:layoutNode name="tile3text" styleLbl="node1">
            <dgm:varLst>
              <dgm:chMax val="0"/>
              <dgm:chPref val="0"/>
              <dgm:bulletEnabled val="1"/>
            </dgm:varLst>
            <dgm:choose name="Name23">
              <dgm:if name="Name24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25">
                <dgm:alg type="tx"/>
              </dgm:else>
            </dgm:choose>
            <dgm:shape xmlns:r="http://schemas.openxmlformats.org/officeDocument/2006/relationships" rot="180" type="rect" r:blip="" hideGeom="1">
              <dgm:adjLst/>
            </dgm:shape>
            <dgm:choose name="Name26">
              <dgm:if name="Name27" func="var" arg="dir" op="equ" val="norm">
                <dgm:presOf axis="ch ch desOrSelf" ptType="node node node" st="1 3 1" cnt="1 1 0"/>
              </dgm:if>
              <dgm:else name="Name28">
                <dgm:presOf axis="ch ch desOrSelf" ptType="node node node" st="1 4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4" styleLbl="node1">
            <dgm:alg type="sp"/>
            <dgm:shape xmlns:r="http://schemas.openxmlformats.org/officeDocument/2006/relationships" rot="90" type="round1Rect" r:blip="">
              <dgm:adjLst/>
            </dgm:shape>
            <dgm:choose name="Name29">
              <dgm:if name="Name30" func="var" arg="dir" op="equ" val="norm">
                <dgm:presOf axis="ch ch desOrSelf" ptType="node node node" st="1 4 1" cnt="1 1 0"/>
              </dgm:if>
              <dgm:else name="Name31">
                <dgm:presOf axis="ch ch desOrSelf" ptType="node node node" st="1 3 1" cnt="1 1 0"/>
              </dgm:else>
            </dgm:choose>
            <dgm:constrLst/>
            <dgm:ruleLst/>
          </dgm:layoutNode>
          <dgm:layoutNode name="tile4text" styleLbl="node1">
            <dgm:varLst>
              <dgm:chMax val="0"/>
              <dgm:chPref val="0"/>
              <dgm:bulletEnabled val="1"/>
            </dgm:varLst>
            <dgm:choose name="Name32">
              <dgm:if name="Name33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34">
                <dgm:alg type="tx"/>
              </dgm:else>
            </dgm:choose>
            <dgm:shape xmlns:r="http://schemas.openxmlformats.org/officeDocument/2006/relationships" rot="90" type="rect" r:blip="" hideGeom="1">
              <dgm:adjLst/>
            </dgm:shape>
            <dgm:choose name="Name35">
              <dgm:if name="Name36" func="var" arg="dir" op="equ" val="norm">
                <dgm:presOf axis="ch ch desOrSelf" ptType="node node node" st="1 4 1" cnt="1 1 0"/>
              </dgm:if>
              <dgm:else name="Name37">
                <dgm:presOf axis="ch ch desOrSelf" ptType="node node node" st="1 3 1" cnt="1 1 0"/>
              </dgm:else>
            </dgm:choose>
            <dgm:constrLst/>
            <dgm:ruleLst>
              <dgm:rule type="primFontSz" val="5" fact="NaN" max="NaN"/>
            </dgm:ruleLst>
          </dgm:layoutNode>
        </dgm:layoutNode>
        <dgm:layoutNode name="centerTile" styleLbl="fgShp">
          <dgm:varLst>
            <dgm:chMax val="0"/>
            <dgm:chPref val="0"/>
          </dgm:varLst>
          <dgm:alg type="tx"/>
          <dgm:shape xmlns:r="http://schemas.openxmlformats.org/officeDocument/2006/relationships" type="roundRect" r:blip="">
            <dgm:adjLst/>
          </dgm:shape>
          <dgm:presOf axis="ch" ptType="node" cnt="1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38"/>
    </dgm:choos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matrix1">
  <dgm:title val=""/>
  <dgm:desc val=""/>
  <dgm:catLst>
    <dgm:cat type="matrix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clrData>
  <dgm:layoutNode name="diagram">
    <dgm:varLst>
      <dgm:chMax val="1"/>
      <dgm:dir/>
      <dgm:animLvl val="ctr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ctrX" for="ch" forName="matrix" refType="w" fact="0.5"/>
      <dgm:constr type="ctrY" for="ch" forName="matrix" refType="h" fact="0.5"/>
      <dgm:constr type="w" for="ch" forName="matrix" refType="w"/>
      <dgm:constr type="h" for="ch" forName="matrix" refType="h"/>
      <dgm:constr type="ctrX" for="ch" forName="centerTile" refType="w" fact="0.5"/>
      <dgm:constr type="ctrY" for="ch" forName="centerTile" refType="h" fact="0.5"/>
      <dgm:constr type="w" for="ch" forName="centerTile" refType="w" fact="0.3"/>
      <dgm:constr type="h" for="ch" forName="centerTile" refType="h" fact="0.25"/>
      <dgm:constr type="primFontSz" for="des" ptType="node" op="equ" val="65"/>
    </dgm:constrLst>
    <dgm:ruleLst/>
    <dgm:choose name="Name0">
      <dgm:if name="Name1" axis="ch" ptType="node" func="cnt" op="gte" val="1">
        <dgm:layoutNode name="matrix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l" for="ch" forName="tile1"/>
            <dgm:constr type="t" for="ch" forName="tile1"/>
            <dgm:constr type="r" for="ch" forName="tile1" refType="w" fact="0.5"/>
            <dgm:constr type="b" for="ch" forName="tile1" refType="h" fact="0.5"/>
            <dgm:constr type="l" for="ch" forName="tile1text" refType="l" refFor="ch" refForName="tile1"/>
            <dgm:constr type="t" for="ch" forName="tile1text" refType="t" refFor="ch" refForName="tile1"/>
            <dgm:constr type="w" for="ch" forName="tile1text" refType="w" refFor="ch" refForName="tile1"/>
            <dgm:constr type="h" for="ch" forName="tile1text" refType="h" refFor="ch" refForName="tile1" fact="0.75"/>
            <dgm:constr type="r" for="ch" forName="tile2" refType="w"/>
            <dgm:constr type="t" for="ch" forName="tile2"/>
            <dgm:constr type="l" for="ch" forName="tile2" refType="w" fact="0.5"/>
            <dgm:constr type="b" for="ch" forName="tile2" refType="h" fact="0.5"/>
            <dgm:constr type="r" for="ch" forName="tile2text" refType="r" refFor="ch" refForName="tile2"/>
            <dgm:constr type="t" for="ch" forName="tile2text" refType="t" refFor="ch" refForName="tile2"/>
            <dgm:constr type="w" for="ch" forName="tile2text" refType="w" refFor="ch" refForName="tile2"/>
            <dgm:constr type="h" for="ch" forName="tile2text" refType="h" refFor="ch" refForName="tile2" fact="0.75"/>
            <dgm:constr type="l" for="ch" forName="tile3"/>
            <dgm:constr type="b" for="ch" forName="tile3" refType="h"/>
            <dgm:constr type="r" for="ch" forName="tile3" refType="w" fact="0.5"/>
            <dgm:constr type="t" for="ch" forName="tile3" refType="h" fact="0.5"/>
            <dgm:constr type="l" for="ch" forName="tile3text" refType="l" refFor="ch" refForName="tile3"/>
            <dgm:constr type="b" for="ch" forName="tile3text" refType="b" refFor="ch" refForName="tile3"/>
            <dgm:constr type="w" for="ch" forName="tile3text" refType="w" refFor="ch" refForName="tile3"/>
            <dgm:constr type="h" for="ch" forName="tile3text" refType="h" refFor="ch" refForName="tile3" fact="0.75"/>
            <dgm:constr type="r" for="ch" forName="tile4" refType="w"/>
            <dgm:constr type="b" for="ch" forName="tile4" refType="h"/>
            <dgm:constr type="l" for="ch" forName="tile4" refType="w" fact="0.5"/>
            <dgm:constr type="t" for="ch" forName="tile4" refType="h" fact="0.5"/>
            <dgm:constr type="r" for="ch" forName="tile4text" refType="r" refFor="ch" refForName="tile4"/>
            <dgm:constr type="b" for="ch" forName="tile4text" refType="b" refFor="ch" refForName="tile4"/>
            <dgm:constr type="w" for="ch" forName="tile4text" refType="w" refFor="ch" refForName="tile4"/>
            <dgm:constr type="h" for="ch" forName="tile4text" refType="h" refFor="ch" refForName="tile4" fact="0.75"/>
          </dgm:constrLst>
          <dgm:ruleLst/>
          <dgm:layoutNode name="tile1" styleLbl="node1">
            <dgm:alg type="sp"/>
            <dgm:shape xmlns:r="http://schemas.openxmlformats.org/officeDocument/2006/relationships" rot="270" type="round1Rect" r:blip="">
              <dgm:adjLst/>
            </dgm:shape>
            <dgm:choose name="Name2">
              <dgm:if name="Name3" func="var" arg="dir" op="equ" val="norm">
                <dgm:presOf axis="ch ch desOrSelf" ptType="node node node" st="1 1 1" cnt="1 1 0"/>
              </dgm:if>
              <dgm:else name="Name4">
                <dgm:presOf axis="ch ch desOrSelf" ptType="node node node" st="1 2 1" cnt="1 1 0"/>
              </dgm:else>
            </dgm:choose>
            <dgm:constrLst/>
            <dgm:ruleLst/>
          </dgm:layoutNode>
          <dgm:layoutNode name="tile1text" styleLbl="node1">
            <dgm:varLst>
              <dgm:chMax val="0"/>
              <dgm:chPref val="0"/>
              <dgm:bulletEnabled val="1"/>
            </dgm:varLst>
            <dgm:choose name="Name5">
              <dgm:if name="Name6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7">
                <dgm:alg type="tx"/>
              </dgm:else>
            </dgm:choose>
            <dgm:shape xmlns:r="http://schemas.openxmlformats.org/officeDocument/2006/relationships" rot="270" type="rect" r:blip="" hideGeom="1">
              <dgm:adjLst>
                <dgm:adj idx="1" val="0.2"/>
              </dgm:adjLst>
            </dgm:shape>
            <dgm:choose name="Name8">
              <dgm:if name="Name9" func="var" arg="dir" op="equ" val="norm">
                <dgm:presOf axis="ch ch desOrSelf" ptType="node node node" st="1 1 1" cnt="1 1 0"/>
              </dgm:if>
              <dgm:else name="Name10">
                <dgm:presOf axis="ch ch desOrSelf" ptType="node node node" st="1 2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2" styleLbl="node1">
            <dgm:alg type="sp"/>
            <dgm:shape xmlns:r="http://schemas.openxmlformats.org/officeDocument/2006/relationships" type="round1Rect" r:blip="">
              <dgm:adjLst/>
            </dgm:shape>
            <dgm:choose name="Name11">
              <dgm:if name="Name12" func="var" arg="dir" op="equ" val="norm">
                <dgm:presOf axis="ch ch desOrSelf" ptType="node node node" st="1 2 1" cnt="1 1 0"/>
              </dgm:if>
              <dgm:else name="Name13">
                <dgm:presOf axis="ch ch desOrSelf" ptType="node node node" st="1 1 1" cnt="1 1 0"/>
              </dgm:else>
            </dgm:choose>
            <dgm:constrLst/>
            <dgm:ruleLst/>
          </dgm:layoutNode>
          <dgm:layoutNode name="tile2text" styleLbl="node1">
            <dgm:varLst>
              <dgm:chMax val="0"/>
              <dgm:chPref val="0"/>
              <dgm:bulletEnabled val="1"/>
            </dgm:varLst>
            <dgm:choose name="Name14">
              <dgm:if name="Name15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16">
                <dgm:alg type="tx"/>
              </dgm:else>
            </dgm:choose>
            <dgm:shape xmlns:r="http://schemas.openxmlformats.org/officeDocument/2006/relationships" type="rect" r:blip="" hideGeom="1">
              <dgm:adjLst/>
            </dgm:shape>
            <dgm:choose name="Name17">
              <dgm:if name="Name18" func="var" arg="dir" op="equ" val="norm">
                <dgm:presOf axis="ch ch desOrSelf" ptType="node node node" st="1 2 1" cnt="1 1 0"/>
              </dgm:if>
              <dgm:else name="Name19">
                <dgm:presOf axis="ch ch desOrSelf" ptType="node node node" st="1 1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3" styleLbl="node1">
            <dgm:alg type="sp"/>
            <dgm:shape xmlns:r="http://schemas.openxmlformats.org/officeDocument/2006/relationships" rot="180" type="round1Rect" r:blip="">
              <dgm:adjLst/>
            </dgm:shape>
            <dgm:choose name="Name20">
              <dgm:if name="Name21" func="var" arg="dir" op="equ" val="norm">
                <dgm:presOf axis="ch ch desOrSelf" ptType="node node node" st="1 3 1" cnt="1 1 0"/>
              </dgm:if>
              <dgm:else name="Name22">
                <dgm:presOf axis="ch ch desOrSelf" ptType="node node node" st="1 4 1" cnt="1 1 0"/>
              </dgm:else>
            </dgm:choose>
            <dgm:constrLst/>
            <dgm:ruleLst/>
          </dgm:layoutNode>
          <dgm:layoutNode name="tile3text" styleLbl="node1">
            <dgm:varLst>
              <dgm:chMax val="0"/>
              <dgm:chPref val="0"/>
              <dgm:bulletEnabled val="1"/>
            </dgm:varLst>
            <dgm:choose name="Name23">
              <dgm:if name="Name24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25">
                <dgm:alg type="tx"/>
              </dgm:else>
            </dgm:choose>
            <dgm:shape xmlns:r="http://schemas.openxmlformats.org/officeDocument/2006/relationships" rot="180" type="rect" r:blip="" hideGeom="1">
              <dgm:adjLst/>
            </dgm:shape>
            <dgm:choose name="Name26">
              <dgm:if name="Name27" func="var" arg="dir" op="equ" val="norm">
                <dgm:presOf axis="ch ch desOrSelf" ptType="node node node" st="1 3 1" cnt="1 1 0"/>
              </dgm:if>
              <dgm:else name="Name28">
                <dgm:presOf axis="ch ch desOrSelf" ptType="node node node" st="1 4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4" styleLbl="node1">
            <dgm:alg type="sp"/>
            <dgm:shape xmlns:r="http://schemas.openxmlformats.org/officeDocument/2006/relationships" rot="90" type="round1Rect" r:blip="">
              <dgm:adjLst/>
            </dgm:shape>
            <dgm:choose name="Name29">
              <dgm:if name="Name30" func="var" arg="dir" op="equ" val="norm">
                <dgm:presOf axis="ch ch desOrSelf" ptType="node node node" st="1 4 1" cnt="1 1 0"/>
              </dgm:if>
              <dgm:else name="Name31">
                <dgm:presOf axis="ch ch desOrSelf" ptType="node node node" st="1 3 1" cnt="1 1 0"/>
              </dgm:else>
            </dgm:choose>
            <dgm:constrLst/>
            <dgm:ruleLst/>
          </dgm:layoutNode>
          <dgm:layoutNode name="tile4text" styleLbl="node1">
            <dgm:varLst>
              <dgm:chMax val="0"/>
              <dgm:chPref val="0"/>
              <dgm:bulletEnabled val="1"/>
            </dgm:varLst>
            <dgm:choose name="Name32">
              <dgm:if name="Name33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34">
                <dgm:alg type="tx"/>
              </dgm:else>
            </dgm:choose>
            <dgm:shape xmlns:r="http://schemas.openxmlformats.org/officeDocument/2006/relationships" rot="90" type="rect" r:blip="" hideGeom="1">
              <dgm:adjLst/>
            </dgm:shape>
            <dgm:choose name="Name35">
              <dgm:if name="Name36" func="var" arg="dir" op="equ" val="norm">
                <dgm:presOf axis="ch ch desOrSelf" ptType="node node node" st="1 4 1" cnt="1 1 0"/>
              </dgm:if>
              <dgm:else name="Name37">
                <dgm:presOf axis="ch ch desOrSelf" ptType="node node node" st="1 3 1" cnt="1 1 0"/>
              </dgm:else>
            </dgm:choose>
            <dgm:constrLst/>
            <dgm:ruleLst>
              <dgm:rule type="primFontSz" val="5" fact="NaN" max="NaN"/>
            </dgm:ruleLst>
          </dgm:layoutNode>
        </dgm:layoutNode>
        <dgm:layoutNode name="centerTile" styleLbl="fgShp">
          <dgm:varLst>
            <dgm:chMax val="0"/>
            <dgm:chPref val="0"/>
          </dgm:varLst>
          <dgm:alg type="tx"/>
          <dgm:shape xmlns:r="http://schemas.openxmlformats.org/officeDocument/2006/relationships" type="roundRect" r:blip="">
            <dgm:adjLst/>
          </dgm:shape>
          <dgm:presOf axis="ch" ptType="node" cnt="1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38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4813F3-7505-43D4-A991-7956E9B03AD0}" type="datetimeFigureOut">
              <a:rPr lang="it-IT" smtClean="0"/>
              <a:t>25/06/2018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862F13D-951B-40F6-A663-6CD1352CD92D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16134210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A68AE6-C196-4ABD-AD19-4D6BCED08167}" type="slidenum">
              <a:rPr lang="it-IT" smtClean="0">
                <a:solidFill>
                  <a:prstClr val="black"/>
                </a:solidFill>
              </a:rPr>
              <a:pPr/>
              <a:t>2</a:t>
            </a:fld>
            <a:endParaRPr lang="it-IT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084585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A68AE6-C196-4ABD-AD19-4D6BCED08167}" type="slidenum">
              <a:rPr lang="it-IT" smtClean="0">
                <a:solidFill>
                  <a:prstClr val="black"/>
                </a:solidFill>
              </a:rPr>
              <a:pPr/>
              <a:t>12</a:t>
            </a:fld>
            <a:endParaRPr lang="it-IT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820752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A68AE6-C196-4ABD-AD19-4D6BCED08167}" type="slidenum">
              <a:rPr lang="it-IT" smtClean="0">
                <a:solidFill>
                  <a:prstClr val="black"/>
                </a:solidFill>
              </a:rPr>
              <a:pPr/>
              <a:t>13</a:t>
            </a:fld>
            <a:endParaRPr lang="it-IT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676357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A68AE6-C196-4ABD-AD19-4D6BCED08167}" type="slidenum">
              <a:rPr lang="it-IT" smtClean="0">
                <a:solidFill>
                  <a:prstClr val="black"/>
                </a:solidFill>
              </a:rPr>
              <a:pPr/>
              <a:t>14</a:t>
            </a:fld>
            <a:endParaRPr lang="it-IT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094857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A68AE6-C196-4ABD-AD19-4D6BCED08167}" type="slidenum">
              <a:rPr lang="it-IT" smtClean="0">
                <a:solidFill>
                  <a:prstClr val="black"/>
                </a:solidFill>
              </a:rPr>
              <a:pPr/>
              <a:t>15</a:t>
            </a:fld>
            <a:endParaRPr lang="it-IT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759312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A68AE6-C196-4ABD-AD19-4D6BCED08167}" type="slidenum">
              <a:rPr lang="it-IT" smtClean="0">
                <a:solidFill>
                  <a:prstClr val="black"/>
                </a:solidFill>
              </a:rPr>
              <a:pPr/>
              <a:t>16</a:t>
            </a:fld>
            <a:endParaRPr lang="it-IT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450044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A68AE6-C196-4ABD-AD19-4D6BCED08167}" type="slidenum">
              <a:rPr lang="it-IT" smtClean="0">
                <a:solidFill>
                  <a:prstClr val="black"/>
                </a:solidFill>
              </a:rPr>
              <a:pPr/>
              <a:t>17</a:t>
            </a:fld>
            <a:endParaRPr lang="it-IT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694335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A68AE6-C196-4ABD-AD19-4D6BCED08167}" type="slidenum">
              <a:rPr lang="it-IT" smtClean="0">
                <a:solidFill>
                  <a:prstClr val="black"/>
                </a:solidFill>
              </a:rPr>
              <a:pPr/>
              <a:t>19</a:t>
            </a:fld>
            <a:endParaRPr lang="it-IT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025899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A68AE6-C196-4ABD-AD19-4D6BCED08167}" type="slidenum">
              <a:rPr lang="it-IT" smtClean="0">
                <a:solidFill>
                  <a:prstClr val="black"/>
                </a:solidFill>
              </a:rPr>
              <a:pPr/>
              <a:t>23</a:t>
            </a:fld>
            <a:endParaRPr lang="it-IT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740431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A68AE6-C196-4ABD-AD19-4D6BCED08167}" type="slidenum">
              <a:rPr lang="it-IT" smtClean="0">
                <a:solidFill>
                  <a:prstClr val="black"/>
                </a:solidFill>
              </a:rPr>
              <a:pPr/>
              <a:t>25</a:t>
            </a:fld>
            <a:endParaRPr lang="it-IT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1752497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A68AE6-C196-4ABD-AD19-4D6BCED08167}" type="slidenum">
              <a:rPr lang="it-IT" smtClean="0">
                <a:solidFill>
                  <a:prstClr val="black"/>
                </a:solidFill>
              </a:rPr>
              <a:pPr/>
              <a:t>26</a:t>
            </a:fld>
            <a:endParaRPr lang="it-IT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575714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A68AE6-C196-4ABD-AD19-4D6BCED08167}" type="slidenum">
              <a:rPr lang="it-IT" smtClean="0">
                <a:solidFill>
                  <a:prstClr val="black"/>
                </a:solidFill>
              </a:rPr>
              <a:pPr/>
              <a:t>3</a:t>
            </a:fld>
            <a:endParaRPr lang="it-IT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29530638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A68AE6-C196-4ABD-AD19-4D6BCED08167}" type="slidenum">
              <a:rPr lang="it-IT" smtClean="0">
                <a:solidFill>
                  <a:prstClr val="black"/>
                </a:solidFill>
              </a:rPr>
              <a:pPr/>
              <a:t>27</a:t>
            </a:fld>
            <a:endParaRPr lang="it-IT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5839543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A68AE6-C196-4ABD-AD19-4D6BCED08167}" type="slidenum">
              <a:rPr lang="it-IT" smtClean="0">
                <a:solidFill>
                  <a:prstClr val="black"/>
                </a:solidFill>
              </a:rPr>
              <a:pPr/>
              <a:t>28</a:t>
            </a:fld>
            <a:endParaRPr lang="it-IT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801149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A68AE6-C196-4ABD-AD19-4D6BCED08167}" type="slidenum">
              <a:rPr lang="it-IT" smtClean="0">
                <a:solidFill>
                  <a:prstClr val="black"/>
                </a:solidFill>
              </a:rPr>
              <a:pPr/>
              <a:t>4</a:t>
            </a:fld>
            <a:endParaRPr lang="it-IT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768291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A68AE6-C196-4ABD-AD19-4D6BCED08167}" type="slidenum">
              <a:rPr lang="it-IT" smtClean="0">
                <a:solidFill>
                  <a:prstClr val="black"/>
                </a:solidFill>
              </a:rPr>
              <a:pPr/>
              <a:t>5</a:t>
            </a:fld>
            <a:endParaRPr lang="it-IT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789607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A68AE6-C196-4ABD-AD19-4D6BCED08167}" type="slidenum">
              <a:rPr lang="it-IT" smtClean="0">
                <a:solidFill>
                  <a:prstClr val="black"/>
                </a:solidFill>
              </a:rPr>
              <a:pPr/>
              <a:t>6</a:t>
            </a:fld>
            <a:endParaRPr lang="it-IT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060371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A68AE6-C196-4ABD-AD19-4D6BCED08167}" type="slidenum">
              <a:rPr lang="it-IT" smtClean="0">
                <a:solidFill>
                  <a:prstClr val="black"/>
                </a:solidFill>
              </a:rPr>
              <a:pPr/>
              <a:t>7</a:t>
            </a:fld>
            <a:endParaRPr lang="it-IT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592889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A68AE6-C196-4ABD-AD19-4D6BCED08167}" type="slidenum">
              <a:rPr lang="it-IT" smtClean="0">
                <a:solidFill>
                  <a:prstClr val="black"/>
                </a:solidFill>
              </a:rPr>
              <a:pPr/>
              <a:t>9</a:t>
            </a:fld>
            <a:endParaRPr lang="it-IT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84286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A68AE6-C196-4ABD-AD19-4D6BCED08167}" type="slidenum">
              <a:rPr lang="it-IT" smtClean="0">
                <a:solidFill>
                  <a:prstClr val="black"/>
                </a:solidFill>
              </a:rPr>
              <a:pPr/>
              <a:t>10</a:t>
            </a:fld>
            <a:endParaRPr lang="it-IT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778525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A68AE6-C196-4ABD-AD19-4D6BCED08167}" type="slidenum">
              <a:rPr lang="it-IT" smtClean="0">
                <a:solidFill>
                  <a:prstClr val="black"/>
                </a:solidFill>
              </a:rPr>
              <a:pPr/>
              <a:t>11</a:t>
            </a:fld>
            <a:endParaRPr lang="it-IT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487037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C9B02E-CA45-4FF9-92EC-B8F8D8B57EE1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25/06/2018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13A95D-A684-44E0-AA6B-B95627141FE3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546072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C9B02E-CA45-4FF9-92EC-B8F8D8B57EE1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25/06/2018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13A95D-A684-44E0-AA6B-B95627141FE3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004214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C9B02E-CA45-4FF9-92EC-B8F8D8B57EE1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25/06/2018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13A95D-A684-44E0-AA6B-B95627141FE3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45504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C9B02E-CA45-4FF9-92EC-B8F8D8B57EE1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25/06/2018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13A95D-A684-44E0-AA6B-B95627141FE3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999852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C9B02E-CA45-4FF9-92EC-B8F8D8B57EE1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25/06/2018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13A95D-A684-44E0-AA6B-B95627141FE3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80084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C9B02E-CA45-4FF9-92EC-B8F8D8B57EE1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25/06/2018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13A95D-A684-44E0-AA6B-B95627141FE3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7281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C9B02E-CA45-4FF9-92EC-B8F8D8B57EE1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25/06/2018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13A95D-A684-44E0-AA6B-B95627141FE3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98090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C9B02E-CA45-4FF9-92EC-B8F8D8B57EE1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25/06/2018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13A95D-A684-44E0-AA6B-B95627141FE3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486183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C9B02E-CA45-4FF9-92EC-B8F8D8B57EE1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25/06/2018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13A95D-A684-44E0-AA6B-B95627141FE3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39655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C9B02E-CA45-4FF9-92EC-B8F8D8B57EE1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25/06/2018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13A95D-A684-44E0-AA6B-B95627141FE3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569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C9B02E-CA45-4FF9-92EC-B8F8D8B57EE1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25/06/2018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13A95D-A684-44E0-AA6B-B95627141FE3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57676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2C9B02E-CA45-4FF9-92EC-B8F8D8B57EE1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25/06/2018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13A95D-A684-44E0-AA6B-B95627141FE3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22313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4" Type="http://schemas.openxmlformats.org/officeDocument/2006/relationships/chart" Target="../charts/char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3474" y="409315"/>
            <a:ext cx="7620000" cy="5162550"/>
          </a:xfrm>
          <a:prstGeom prst="rect">
            <a:avLst/>
          </a:prstGeom>
        </p:spPr>
      </p:pic>
      <p:sp>
        <p:nvSpPr>
          <p:cNvPr id="3" name="Rettangolo 2"/>
          <p:cNvSpPr/>
          <p:nvPr/>
        </p:nvSpPr>
        <p:spPr>
          <a:xfrm>
            <a:off x="2797480" y="5825361"/>
            <a:ext cx="6096000" cy="827278"/>
          </a:xfrm>
          <a:prstGeom prst="rect">
            <a:avLst/>
          </a:prstGeom>
        </p:spPr>
        <p:txBody>
          <a:bodyPr>
            <a:spAutoFit/>
          </a:bodyPr>
          <a:lstStyle/>
          <a:p>
            <a:pPr marR="38100" indent="443230" algn="ctr">
              <a:lnSpc>
                <a:spcPct val="99000"/>
              </a:lnSpc>
              <a:spcAft>
                <a:spcPts val="0"/>
              </a:spcAft>
            </a:pPr>
            <a:r>
              <a:rPr lang="it-IT" sz="2400" b="1" i="1" dirty="0" smtClean="0">
                <a:solidFill>
                  <a:schemeClr val="accent4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Latte e derivati</a:t>
            </a:r>
            <a:endParaRPr lang="it-IT" sz="2400" dirty="0">
              <a:solidFill>
                <a:schemeClr val="accent4">
                  <a:lumMod val="20000"/>
                  <a:lumOff val="80000"/>
                </a:schemeClr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/>
            <a:r>
              <a:rPr lang="it-IT" sz="2400" i="1" dirty="0">
                <a:solidFill>
                  <a:schemeClr val="accent4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Attività del controllo ufficiale 2017</a:t>
            </a:r>
            <a:endParaRPr lang="it-IT" sz="2400" dirty="0">
              <a:solidFill>
                <a:schemeClr val="accent4">
                  <a:lumMod val="20000"/>
                  <a:lumOff val="8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6337055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arrotondato 1"/>
          <p:cNvSpPr/>
          <p:nvPr/>
        </p:nvSpPr>
        <p:spPr>
          <a:xfrm>
            <a:off x="421831" y="2201333"/>
            <a:ext cx="2338302" cy="1236134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0"/>
            <a:r>
              <a:rPr lang="it-IT" sz="2000">
                <a:solidFill>
                  <a:prstClr val="black"/>
                </a:solidFill>
              </a:rPr>
              <a:t>Piano nazionale di controllo della tubercolosi bovina e bufalina</a:t>
            </a:r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 rotWithShape="1">
          <a:blip r:embed="rId3"/>
          <a:srcRect l="20489" t="39111" r="21022" b="19777"/>
          <a:stretch/>
        </p:blipFill>
        <p:spPr>
          <a:xfrm>
            <a:off x="3246119" y="1098127"/>
            <a:ext cx="8320463" cy="46786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64352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10000">
        <p14:prism dir="d" isContent="1"/>
      </p:transition>
    </mc:Choice>
    <mc:Fallback xmlns="">
      <p:transition spd="slow" advClick="0" advTm="10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" name="Diagramma 12"/>
          <p:cNvGraphicFramePr/>
          <p:nvPr>
            <p:extLst>
              <p:ext uri="{D42A27DB-BD31-4B8C-83A1-F6EECF244321}">
                <p14:modId xmlns:p14="http://schemas.microsoft.com/office/powerpoint/2010/main" val="2397268029"/>
              </p:ext>
            </p:extLst>
          </p:nvPr>
        </p:nvGraphicFramePr>
        <p:xfrm>
          <a:off x="3638550" y="2063750"/>
          <a:ext cx="4914900" cy="27305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" name="Freccia in giù 2"/>
          <p:cNvSpPr/>
          <p:nvPr/>
        </p:nvSpPr>
        <p:spPr>
          <a:xfrm>
            <a:off x="6653566" y="362925"/>
            <a:ext cx="1647434" cy="1481115"/>
          </a:xfrm>
          <a:prstGeom prst="down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8488421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000">
        <p14:prism dir="u" isContent="1"/>
      </p:transition>
    </mc:Choice>
    <mc:Fallback xmlns="">
      <p:transition spd="slow" advClick="0" advTm="2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ergamena 1 2"/>
          <p:cNvSpPr/>
          <p:nvPr/>
        </p:nvSpPr>
        <p:spPr>
          <a:xfrm>
            <a:off x="9565370" y="805034"/>
            <a:ext cx="2198136" cy="4885948"/>
          </a:xfrm>
          <a:prstGeom prst="verticalScroll">
            <a:avLst/>
          </a:prstGeom>
          <a:solidFill>
            <a:srgbClr val="FFF2CC"/>
          </a:solidFill>
          <a:ln>
            <a:solidFill>
              <a:srgbClr val="7D5BA8"/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it-IT" sz="2000">
                <a:solidFill>
                  <a:srgbClr val="7030A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Importazione</a:t>
            </a:r>
          </a:p>
          <a:p>
            <a:pPr algn="ctr"/>
            <a:r>
              <a:rPr lang="it-IT" sz="2000">
                <a:solidFill>
                  <a:srgbClr val="7030A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Prodotti alimentari</a:t>
            </a:r>
          </a:p>
        </p:txBody>
      </p:sp>
      <p:sp>
        <p:nvSpPr>
          <p:cNvPr id="5" name="Rettangolo 4"/>
          <p:cNvSpPr/>
          <p:nvPr/>
        </p:nvSpPr>
        <p:spPr>
          <a:xfrm>
            <a:off x="314690" y="1321761"/>
            <a:ext cx="9250680" cy="45735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R="38100" indent="443230" algn="just">
              <a:lnSpc>
                <a:spcPct val="104000"/>
              </a:lnSpc>
              <a:spcAft>
                <a:spcPts val="0"/>
              </a:spcAft>
            </a:pPr>
            <a:r>
              <a:rPr lang="it-IT" sz="2000" dirty="0">
                <a:solidFill>
                  <a:srgbClr val="FFFF00"/>
                </a:solidFill>
                <a:latin typeface="Segoe Script" panose="020B0504020000000003" pitchFamily="34" charset="0"/>
                <a:ea typeface="Times New Roman" panose="02020603050405020304" pitchFamily="18" charset="0"/>
              </a:rPr>
              <a:t>Le partite di latte e derivati presentate per l’importazione attraverso i PIF italiani sono state 7: 1 dalla Nuova Zelanda (formaggio fresco, Kg 400), 1 dall’Australia (latte in polvere, Kg 25), 2 da Israele (lattosio, 2400 Kg), 1 dall’Iran (colostro ovino 42,4 Kg), 1 dall’India (latte e crema di latte, 117 Kg) e 1 dall’Indonesia (formaggio in polvere, Kg 690). Di tali partite solo 4 sono state ammesse all’importazione mentre le partite provenienti da Iran, India e Indonesia sono state respinte in quanto Paesi non autorizzati a spedire tali prodotti in UE.</a:t>
            </a:r>
          </a:p>
          <a:p>
            <a:pPr marR="38100" indent="443230" algn="just">
              <a:lnSpc>
                <a:spcPct val="104000"/>
              </a:lnSpc>
              <a:spcAft>
                <a:spcPts val="0"/>
              </a:spcAft>
            </a:pPr>
            <a:r>
              <a:rPr lang="it-IT" sz="2000" dirty="0">
                <a:solidFill>
                  <a:srgbClr val="FFFF00"/>
                </a:solidFill>
                <a:latin typeface="Segoe Script" panose="020B0504020000000003" pitchFamily="34" charset="0"/>
                <a:ea typeface="Times New Roman" panose="02020603050405020304" pitchFamily="18" charset="0"/>
              </a:rPr>
              <a:t>Tutte le partite sono state sottoposte a controllo documentale e su tutte le partite ammesse al mercato UE è stata condotta l’ispezione veterinaria (controllo fisico), mentre non sono stati effettuati esami di laboratorio. </a:t>
            </a:r>
          </a:p>
          <a:p>
            <a:pPr marR="38100" indent="443230">
              <a:lnSpc>
                <a:spcPct val="104000"/>
              </a:lnSpc>
              <a:spcAft>
                <a:spcPts val="25"/>
              </a:spcAft>
            </a:pPr>
            <a:r>
              <a:rPr lang="it-IT" sz="2000" i="1" dirty="0">
                <a:solidFill>
                  <a:srgbClr val="FFFF00"/>
                </a:solidFill>
                <a:latin typeface="Segoe Script" panose="020B0504020000000003" pitchFamily="34" charset="0"/>
                <a:ea typeface="Times New Roman" panose="02020603050405020304" pitchFamily="18" charset="0"/>
              </a:rPr>
              <a:t> </a:t>
            </a:r>
            <a:endParaRPr lang="it-IT" sz="2000" dirty="0">
              <a:solidFill>
                <a:srgbClr val="FFFF00"/>
              </a:solidFill>
              <a:effectLst/>
              <a:latin typeface="Segoe Script" panose="020B0504020000000003" pitchFamily="34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082441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0000">
        <p14:prism isContent="1"/>
      </p:transition>
    </mc:Choice>
    <mc:Fallback xmlns="">
      <p:transition spd="slow" advClick="0" advTm="10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/>
          <p:cNvSpPr/>
          <p:nvPr/>
        </p:nvSpPr>
        <p:spPr>
          <a:xfrm>
            <a:off x="276829" y="1684116"/>
            <a:ext cx="6292769" cy="3477875"/>
          </a:xfrm>
          <a:prstGeom prst="rect">
            <a:avLst/>
          </a:prstGeom>
          <a:solidFill>
            <a:srgbClr val="FFF2CC"/>
          </a:solidFill>
          <a:ln w="19050">
            <a:solidFill>
              <a:srgbClr val="7D5BA8"/>
            </a:solidFill>
          </a:ln>
          <a:scene3d>
            <a:camera prst="perspectiveRight"/>
            <a:lightRig rig="threePt" dir="t"/>
          </a:scene3d>
        </p:spPr>
        <p:txBody>
          <a:bodyPr wrap="square">
            <a:spAutoFit/>
          </a:bodyPr>
          <a:lstStyle/>
          <a:p>
            <a:r>
              <a:rPr lang="it-IT" sz="2000" dirty="0"/>
              <a:t>Nel corso del 2017 sono state introdotte in Italia da Paesi UE 553.677 partite di latte e prodotti derivati dal latte per un totale di 2.738.230 tonnellate. </a:t>
            </a:r>
          </a:p>
          <a:p>
            <a:r>
              <a:rPr lang="it-IT" sz="2000" dirty="0"/>
              <a:t>Di tali partite, 1.152 sono state sottoposte a controlli documentali/fisici e 549 a controllo di laboratorio. </a:t>
            </a:r>
          </a:p>
          <a:p>
            <a:r>
              <a:rPr lang="it-IT" sz="2000" dirty="0"/>
              <a:t>E’ stata riscontra 1 sola irregolarità per la presenza di E. Coli O26 per la quale si è proceduto alla distruzione della partita.</a:t>
            </a:r>
          </a:p>
          <a:p>
            <a:r>
              <a:rPr lang="it-IT" sz="2000" dirty="0"/>
              <a:t>Nei grafici seguenti sono illustrati i flussi commerciali con quantità (ton) e provenienze UE di latte e derivati del latte nel 2017</a:t>
            </a:r>
            <a:r>
              <a:rPr lang="it-IT" sz="2000" dirty="0" smtClean="0"/>
              <a:t>.</a:t>
            </a:r>
            <a:endParaRPr lang="it-IT" sz="2000" dirty="0"/>
          </a:p>
        </p:txBody>
      </p:sp>
      <p:sp>
        <p:nvSpPr>
          <p:cNvPr id="6" name="Pergamena 2 5"/>
          <p:cNvSpPr/>
          <p:nvPr/>
        </p:nvSpPr>
        <p:spPr>
          <a:xfrm>
            <a:off x="1670755" y="5779910"/>
            <a:ext cx="4639733" cy="1078089"/>
          </a:xfrm>
          <a:prstGeom prst="horizontalScroll">
            <a:avLst/>
          </a:prstGeom>
          <a:solidFill>
            <a:srgbClr val="FFF2CC"/>
          </a:solidFill>
          <a:ln>
            <a:solidFill>
              <a:srgbClr val="7D5BA8"/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it-IT" sz="2000">
                <a:solidFill>
                  <a:srgbClr val="7030A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Scambi intracomunitari</a:t>
            </a:r>
          </a:p>
        </p:txBody>
      </p:sp>
      <p:graphicFrame>
        <p:nvGraphicFramePr>
          <p:cNvPr id="7" name="Grafico 6"/>
          <p:cNvGraphicFramePr/>
          <p:nvPr>
            <p:extLst>
              <p:ext uri="{D42A27DB-BD31-4B8C-83A1-F6EECF244321}">
                <p14:modId xmlns:p14="http://schemas.microsoft.com/office/powerpoint/2010/main" val="2165371571"/>
              </p:ext>
            </p:extLst>
          </p:nvPr>
        </p:nvGraphicFramePr>
        <p:xfrm>
          <a:off x="6569598" y="74391"/>
          <a:ext cx="5045710" cy="32194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8" name="Grafico 7"/>
          <p:cNvGraphicFramePr/>
          <p:nvPr>
            <p:extLst>
              <p:ext uri="{D42A27DB-BD31-4B8C-83A1-F6EECF244321}">
                <p14:modId xmlns:p14="http://schemas.microsoft.com/office/powerpoint/2010/main" val="2855243724"/>
              </p:ext>
            </p:extLst>
          </p:nvPr>
        </p:nvGraphicFramePr>
        <p:xfrm>
          <a:off x="6993255" y="3505200"/>
          <a:ext cx="4985385" cy="30861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40660662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0000">
        <p14:prism isContent="1"/>
      </p:transition>
    </mc:Choice>
    <mc:Fallback xmlns="">
      <p:transition spd="slow" advClick="0" advTm="10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" name="Diagramma 12"/>
          <p:cNvGraphicFramePr/>
          <p:nvPr>
            <p:extLst>
              <p:ext uri="{D42A27DB-BD31-4B8C-83A1-F6EECF244321}">
                <p14:modId xmlns:p14="http://schemas.microsoft.com/office/powerpoint/2010/main" val="134585600"/>
              </p:ext>
            </p:extLst>
          </p:nvPr>
        </p:nvGraphicFramePr>
        <p:xfrm>
          <a:off x="3638550" y="2063750"/>
          <a:ext cx="4914900" cy="27305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" name="Freccia in giù 2"/>
          <p:cNvSpPr/>
          <p:nvPr/>
        </p:nvSpPr>
        <p:spPr>
          <a:xfrm rot="10800000">
            <a:off x="5272283" y="4950165"/>
            <a:ext cx="1647434" cy="1481115"/>
          </a:xfrm>
          <a:prstGeom prst="down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2788010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2000">
        <p14:prism dir="r" isContent="1"/>
      </p:transition>
    </mc:Choice>
    <mc:Fallback xmlns="">
      <p:transition spd="slow" advClick="0" advTm="2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tro 2 1"/>
          <p:cNvSpPr/>
          <p:nvPr/>
        </p:nvSpPr>
        <p:spPr>
          <a:xfrm rot="19611937">
            <a:off x="-125090" y="2458812"/>
            <a:ext cx="5263879" cy="1108253"/>
          </a:xfrm>
          <a:prstGeom prst="ribbon">
            <a:avLst>
              <a:gd name="adj1" fmla="val 16667"/>
              <a:gd name="adj2" fmla="val 65487"/>
            </a:avLst>
          </a:prstGeom>
          <a:solidFill>
            <a:schemeClr val="accent4">
              <a:lumMod val="20000"/>
              <a:lumOff val="80000"/>
            </a:schemeClr>
          </a:solidFill>
          <a:ln>
            <a:solidFill>
              <a:srgbClr val="7030A0"/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it-IT" sz="1600" dirty="0">
                <a:solidFill>
                  <a:prstClr val="black"/>
                </a:solidFill>
                <a:latin typeface="Vivaldi" panose="030206020505060908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Alimenti di origine animale </a:t>
            </a:r>
          </a:p>
          <a:p>
            <a:pPr algn="ctr"/>
            <a:r>
              <a:rPr lang="it-IT" sz="1600" dirty="0">
                <a:solidFill>
                  <a:prstClr val="black"/>
                </a:solidFill>
                <a:latin typeface="Vivaldi" panose="030206020505060908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Ispezioni e audit delle autorità regionali e locali </a:t>
            </a:r>
          </a:p>
          <a:p>
            <a:pPr algn="ctr"/>
            <a:r>
              <a:rPr lang="it-IT" sz="1600" dirty="0">
                <a:solidFill>
                  <a:prstClr val="black"/>
                </a:solidFill>
                <a:latin typeface="Vivaldi" panose="030206020505060908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sugli stabilimenti riconosciuti</a:t>
            </a:r>
          </a:p>
        </p:txBody>
      </p:sp>
      <p:pic>
        <p:nvPicPr>
          <p:cNvPr id="6" name="Immagine 5"/>
          <p:cNvPicPr>
            <a:picLocks noChangeAspect="1"/>
          </p:cNvPicPr>
          <p:nvPr/>
        </p:nvPicPr>
        <p:blipFill rotWithShape="1">
          <a:blip r:embed="rId3"/>
          <a:srcRect l="22978" t="17334" r="18711" b="6667"/>
          <a:stretch/>
        </p:blipFill>
        <p:spPr>
          <a:xfrm>
            <a:off x="5013700" y="110397"/>
            <a:ext cx="6339840" cy="6610443"/>
          </a:xfrm>
          <a:prstGeom prst="rect">
            <a:avLst/>
          </a:prstGeom>
        </p:spPr>
      </p:pic>
      <p:sp>
        <p:nvSpPr>
          <p:cNvPr id="7" name="CasellaDiTesto 6"/>
          <p:cNvSpPr txBox="1"/>
          <p:nvPr/>
        </p:nvSpPr>
        <p:spPr>
          <a:xfrm>
            <a:off x="1028569" y="5546148"/>
            <a:ext cx="185179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dirty="0" smtClean="0">
                <a:solidFill>
                  <a:srgbClr val="FFFF00"/>
                </a:solidFill>
                <a:latin typeface="Algerian" panose="04020705040A02060702" pitchFamily="82" charset="0"/>
              </a:rPr>
              <a:t>Ispezioni</a:t>
            </a:r>
            <a:endParaRPr lang="it-IT" sz="2400" dirty="0">
              <a:solidFill>
                <a:srgbClr val="FFFF00"/>
              </a:solidFill>
              <a:latin typeface="Algerian" panose="04020705040A02060702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7856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0000">
        <p14:prism dir="u" isContent="1"/>
      </p:transition>
    </mc:Choice>
    <mc:Fallback xmlns="">
      <p:transition spd="slow" advClick="0" advTm="10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tro 2 1"/>
          <p:cNvSpPr/>
          <p:nvPr/>
        </p:nvSpPr>
        <p:spPr>
          <a:xfrm rot="19611937">
            <a:off x="-125090" y="2458812"/>
            <a:ext cx="5263879" cy="1108253"/>
          </a:xfrm>
          <a:prstGeom prst="ribbon">
            <a:avLst>
              <a:gd name="adj1" fmla="val 16667"/>
              <a:gd name="adj2" fmla="val 65487"/>
            </a:avLst>
          </a:prstGeom>
          <a:solidFill>
            <a:schemeClr val="accent4">
              <a:lumMod val="20000"/>
              <a:lumOff val="80000"/>
            </a:schemeClr>
          </a:solidFill>
          <a:ln>
            <a:solidFill>
              <a:srgbClr val="7030A0"/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it-IT" sz="1600" dirty="0">
                <a:solidFill>
                  <a:prstClr val="black"/>
                </a:solidFill>
                <a:latin typeface="Vivaldi" panose="030206020505060908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Alimenti di origine animale </a:t>
            </a:r>
          </a:p>
          <a:p>
            <a:pPr algn="ctr"/>
            <a:r>
              <a:rPr lang="it-IT" sz="1600" dirty="0">
                <a:solidFill>
                  <a:prstClr val="black"/>
                </a:solidFill>
                <a:latin typeface="Vivaldi" panose="030206020505060908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Ispezioni e audit delle autorità regionali e locali </a:t>
            </a:r>
          </a:p>
          <a:p>
            <a:pPr algn="ctr"/>
            <a:r>
              <a:rPr lang="it-IT" sz="1600" dirty="0">
                <a:solidFill>
                  <a:prstClr val="black"/>
                </a:solidFill>
                <a:latin typeface="Vivaldi" panose="030206020505060908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sugli stabilimenti riconosciuti</a:t>
            </a:r>
          </a:p>
        </p:txBody>
      </p:sp>
      <p:sp>
        <p:nvSpPr>
          <p:cNvPr id="7" name="CasellaDiTesto 6"/>
          <p:cNvSpPr txBox="1"/>
          <p:nvPr/>
        </p:nvSpPr>
        <p:spPr>
          <a:xfrm>
            <a:off x="1028569" y="5546148"/>
            <a:ext cx="185179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dirty="0" smtClean="0">
                <a:solidFill>
                  <a:srgbClr val="FFFF00"/>
                </a:solidFill>
                <a:latin typeface="Algerian" panose="04020705040A02060702" pitchFamily="82" charset="0"/>
              </a:rPr>
              <a:t>AUDIT</a:t>
            </a:r>
            <a:endParaRPr lang="it-IT" sz="2400" dirty="0">
              <a:solidFill>
                <a:srgbClr val="FFFF00"/>
              </a:solidFill>
              <a:latin typeface="Algerian" panose="04020705040A02060702" pitchFamily="82" charset="0"/>
            </a:endParaRPr>
          </a:p>
        </p:txBody>
      </p:sp>
      <p:pic>
        <p:nvPicPr>
          <p:cNvPr id="3" name="Immagine 2"/>
          <p:cNvPicPr>
            <a:picLocks noChangeAspect="1"/>
          </p:cNvPicPr>
          <p:nvPr/>
        </p:nvPicPr>
        <p:blipFill rotWithShape="1">
          <a:blip r:embed="rId3"/>
          <a:srcRect l="24578" t="16667" r="23689" b="8667"/>
          <a:stretch/>
        </p:blipFill>
        <p:spPr>
          <a:xfrm>
            <a:off x="5501640" y="1"/>
            <a:ext cx="5675539" cy="6553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05241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0000">
        <p14:prism dir="u" isContent="1"/>
      </p:transition>
    </mc:Choice>
    <mc:Fallback xmlns="">
      <p:transition spd="slow" advClick="0" advTm="10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laio 1"/>
          <p:cNvSpPr/>
          <p:nvPr/>
        </p:nvSpPr>
        <p:spPr>
          <a:xfrm>
            <a:off x="243840" y="275399"/>
            <a:ext cx="6727864" cy="1797473"/>
          </a:xfrm>
          <a:prstGeom prst="bevel">
            <a:avLst>
              <a:gd name="adj" fmla="val 16896"/>
            </a:avLst>
          </a:prstGeom>
          <a:solidFill>
            <a:schemeClr val="accent4">
              <a:lumMod val="20000"/>
              <a:lumOff val="80000"/>
            </a:schemeClr>
          </a:soli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0"/>
            <a:r>
              <a:rPr lang="it-IT" dirty="0">
                <a:solidFill>
                  <a:srgbClr val="000000"/>
                </a:solidFill>
                <a:latin typeface="Broadway" panose="04040905080B02020502" pitchFamily="82" charset="0"/>
              </a:rPr>
              <a:t>Controlli ufficiali sulla qualità merceologica </a:t>
            </a:r>
          </a:p>
          <a:p>
            <a:pPr algn="ctr" defTabSz="0"/>
            <a:r>
              <a:rPr lang="it-IT" dirty="0">
                <a:solidFill>
                  <a:srgbClr val="000000"/>
                </a:solidFill>
                <a:latin typeface="Broadway" panose="04040905080B02020502" pitchFamily="82" charset="0"/>
              </a:rPr>
              <a:t>di alimenti e bevande </a:t>
            </a:r>
            <a:r>
              <a:rPr lang="it-IT" dirty="0" smtClean="0">
                <a:solidFill>
                  <a:srgbClr val="000000"/>
                </a:solidFill>
                <a:latin typeface="Broadway" panose="04040905080B02020502" pitchFamily="82" charset="0"/>
              </a:rPr>
              <a:t>generici, da agricoltura biologica, </a:t>
            </a:r>
            <a:r>
              <a:rPr lang="it-IT" dirty="0">
                <a:solidFill>
                  <a:srgbClr val="000000"/>
                </a:solidFill>
                <a:latin typeface="Broadway" panose="04040905080B02020502" pitchFamily="82" charset="0"/>
              </a:rPr>
              <a:t>produzioni DOP,  IGP e </a:t>
            </a:r>
            <a:r>
              <a:rPr lang="it-IT" dirty="0" smtClean="0">
                <a:solidFill>
                  <a:srgbClr val="000000"/>
                </a:solidFill>
                <a:latin typeface="Broadway" panose="04040905080B02020502" pitchFamily="82" charset="0"/>
              </a:rPr>
              <a:t>STG </a:t>
            </a:r>
            <a:endParaRPr lang="it-IT" dirty="0">
              <a:solidFill>
                <a:prstClr val="black"/>
              </a:solidFill>
              <a:latin typeface="Broadway" panose="04040905080B02020502" pitchFamily="82" charset="0"/>
            </a:endParaRPr>
          </a:p>
          <a:p>
            <a:pPr algn="ctr" defTabSz="0"/>
            <a:r>
              <a:rPr lang="it-IT" dirty="0">
                <a:solidFill>
                  <a:prstClr val="black"/>
                </a:solidFill>
                <a:latin typeface="Broadway" panose="04040905080B02020502" pitchFamily="82" charset="0"/>
                <a:ea typeface="Calibri" panose="020F0502020204030204" pitchFamily="34" charset="0"/>
                <a:cs typeface="Times New Roman" panose="02020603050405020304" pitchFamily="18" charset="0"/>
              </a:rPr>
              <a:t>ICQRF</a:t>
            </a:r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 rotWithShape="1">
          <a:blip r:embed="rId3"/>
          <a:srcRect l="28667" t="38000" r="26533" b="28444"/>
          <a:stretch/>
        </p:blipFill>
        <p:spPr>
          <a:xfrm>
            <a:off x="243840" y="2301240"/>
            <a:ext cx="6355080" cy="3808004"/>
          </a:xfrm>
          <a:prstGeom prst="rect">
            <a:avLst/>
          </a:prstGeom>
        </p:spPr>
      </p:pic>
      <p:sp>
        <p:nvSpPr>
          <p:cNvPr id="5" name="Rettangolo 4"/>
          <p:cNvSpPr/>
          <p:nvPr/>
        </p:nvSpPr>
        <p:spPr>
          <a:xfrm>
            <a:off x="7162800" y="363273"/>
            <a:ext cx="4815840" cy="64947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R="38100" indent="443230" algn="just">
              <a:lnSpc>
                <a:spcPct val="104000"/>
              </a:lnSpc>
              <a:spcAft>
                <a:spcPts val="25"/>
              </a:spcAft>
            </a:pPr>
            <a:r>
              <a:rPr lang="it-IT" sz="1600" dirty="0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I principali illeciti accertati hanno riguardato</a:t>
            </a:r>
            <a:r>
              <a:rPr lang="it-IT" sz="1600" dirty="0" smtClean="0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:</a:t>
            </a:r>
          </a:p>
          <a:p>
            <a:pPr marR="38100" indent="443230" algn="just">
              <a:lnSpc>
                <a:spcPct val="104000"/>
              </a:lnSpc>
              <a:spcAft>
                <a:spcPts val="25"/>
              </a:spcAft>
            </a:pPr>
            <a:endParaRPr lang="it-IT" sz="1600" dirty="0">
              <a:solidFill>
                <a:srgbClr val="FFFF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marR="38100" lvl="0" indent="-342900" algn="just">
              <a:lnSpc>
                <a:spcPct val="104000"/>
              </a:lnSpc>
              <a:spcAft>
                <a:spcPts val="25"/>
              </a:spcAft>
              <a:buFont typeface="Symbol" panose="05050102010706020507" pitchFamily="18" charset="2"/>
              <a:buChar char=""/>
            </a:pPr>
            <a:r>
              <a:rPr lang="it-IT" sz="1600" dirty="0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Illecito utilizzo di acido </a:t>
            </a:r>
            <a:r>
              <a:rPr lang="it-IT" sz="1600" dirty="0" err="1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deidroacetico</a:t>
            </a:r>
            <a:r>
              <a:rPr lang="it-IT" sz="1600" dirty="0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come agente di rivestimento sulla crosta dei formaggi</a:t>
            </a:r>
          </a:p>
          <a:p>
            <a:pPr marL="342900" marR="38100" lvl="0" indent="-342900" algn="just">
              <a:lnSpc>
                <a:spcPct val="104000"/>
              </a:lnSpc>
              <a:spcAft>
                <a:spcPts val="25"/>
              </a:spcAft>
              <a:buFont typeface="Symbol" panose="05050102010706020507" pitchFamily="18" charset="2"/>
              <a:buChar char=""/>
            </a:pPr>
            <a:r>
              <a:rPr lang="it-IT" sz="1600" dirty="0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Formaggi generici, e talora anche formaggi a DOP contenenti, conservanti non consentiti o non dichiarati</a:t>
            </a:r>
          </a:p>
          <a:p>
            <a:pPr marL="342900" marR="38100" lvl="0" indent="-342900" algn="just">
              <a:lnSpc>
                <a:spcPct val="104000"/>
              </a:lnSpc>
              <a:spcAft>
                <a:spcPts val="25"/>
              </a:spcAft>
              <a:buFont typeface="Symbol" panose="05050102010706020507" pitchFamily="18" charset="2"/>
              <a:buChar char=""/>
            </a:pPr>
            <a:r>
              <a:rPr lang="it-IT" sz="1600" dirty="0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Formaggi pecorini e bufalini risultati all’analisi aggiunti di latte vaccino</a:t>
            </a:r>
          </a:p>
          <a:p>
            <a:pPr marL="342900" marR="38100" lvl="0" indent="-342900" algn="just">
              <a:lnSpc>
                <a:spcPct val="104000"/>
              </a:lnSpc>
              <a:spcAft>
                <a:spcPts val="25"/>
              </a:spcAft>
              <a:buFont typeface="Symbol" panose="05050102010706020507" pitchFamily="18" charset="2"/>
              <a:buChar char=""/>
            </a:pPr>
            <a:r>
              <a:rPr lang="it-IT" sz="1600" dirty="0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Formaggi a pasta filata e burro contenenti grassi estranei al latte</a:t>
            </a:r>
          </a:p>
          <a:p>
            <a:pPr marL="342900" marR="38100" lvl="0" indent="-342900" algn="just">
              <a:lnSpc>
                <a:spcPct val="104000"/>
              </a:lnSpc>
              <a:spcAft>
                <a:spcPts val="25"/>
              </a:spcAft>
              <a:buFont typeface="Symbol" panose="05050102010706020507" pitchFamily="18" charset="2"/>
              <a:buChar char=""/>
            </a:pPr>
            <a:r>
              <a:rPr lang="it-IT" sz="1600" dirty="0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Violazioni delle norme di etichettatura e presentazione dei prodotti lattiero caseari per omissioni di indicazioni obbligatorie, irregolare utilizzo di indicazioni facoltative, impiego ingannevole della designazione di origine</a:t>
            </a:r>
          </a:p>
          <a:p>
            <a:pPr marL="342900" marR="38100" lvl="0" indent="-342900" algn="just">
              <a:lnSpc>
                <a:spcPct val="104000"/>
              </a:lnSpc>
              <a:spcAft>
                <a:spcPts val="25"/>
              </a:spcAft>
              <a:buFont typeface="Symbol" panose="05050102010706020507" pitchFamily="18" charset="2"/>
              <a:buChar char=""/>
            </a:pPr>
            <a:r>
              <a:rPr lang="it-IT" sz="1600" dirty="0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Mancata adozione di idoneo sistema di tracciabilità del latte di bufala</a:t>
            </a:r>
          </a:p>
          <a:p>
            <a:pPr marL="342900" marR="38100" lvl="0" indent="-342900" algn="just">
              <a:lnSpc>
                <a:spcPct val="104000"/>
              </a:lnSpc>
              <a:spcAft>
                <a:spcPts val="25"/>
              </a:spcAft>
              <a:buFont typeface="Symbol" panose="05050102010706020507" pitchFamily="18" charset="2"/>
              <a:buChar char=""/>
            </a:pPr>
            <a:r>
              <a:rPr lang="it-IT" sz="1600" dirty="0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Mozzarella di Bufala Campana DOP ottenute con aggiunta di latte vaccino;</a:t>
            </a:r>
          </a:p>
          <a:p>
            <a:pPr marL="342900" marR="38100" lvl="0" indent="-342900" algn="just">
              <a:lnSpc>
                <a:spcPct val="104000"/>
              </a:lnSpc>
              <a:spcAft>
                <a:spcPts val="25"/>
              </a:spcAft>
              <a:buFont typeface="Symbol" panose="05050102010706020507" pitchFamily="18" charset="2"/>
              <a:buChar char=""/>
            </a:pPr>
            <a:r>
              <a:rPr lang="it-IT" sz="1600" dirty="0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Formaggi DOP contenenti, conservanti non consentiti o non dichiarati;</a:t>
            </a:r>
          </a:p>
          <a:p>
            <a:pPr marL="342900" marR="38100" lvl="0" indent="-342900" algn="just">
              <a:lnSpc>
                <a:spcPct val="104000"/>
              </a:lnSpc>
              <a:spcAft>
                <a:spcPts val="25"/>
              </a:spcAft>
              <a:buFont typeface="Symbol" panose="05050102010706020507" pitchFamily="18" charset="2"/>
              <a:buChar char=""/>
            </a:pPr>
            <a:r>
              <a:rPr lang="it-IT" sz="1600" dirty="0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Non conformità gravi nel piano di controllo dei formaggi a DOP.</a:t>
            </a:r>
          </a:p>
          <a:p>
            <a:pPr marR="38100" indent="443230" algn="just">
              <a:lnSpc>
                <a:spcPct val="104000"/>
              </a:lnSpc>
              <a:spcAft>
                <a:spcPts val="25"/>
              </a:spcAft>
            </a:pPr>
            <a:r>
              <a:rPr lang="it-IT" sz="1600" dirty="0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  <a:endParaRPr lang="it-IT" sz="1600" dirty="0">
              <a:solidFill>
                <a:srgbClr val="FFFF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505961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0000">
        <p14:prism dir="d" isContent="1"/>
      </p:transition>
    </mc:Choice>
    <mc:Fallback xmlns="">
      <p:transition spd="slow" advClick="0" advTm="10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tangolo 2"/>
          <p:cNvSpPr/>
          <p:nvPr/>
        </p:nvSpPr>
        <p:spPr>
          <a:xfrm>
            <a:off x="1010852" y="211272"/>
            <a:ext cx="3832964" cy="739036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0"/>
            <a:r>
              <a:rPr lang="it-IT" sz="2400" i="1" dirty="0">
                <a:solidFill>
                  <a:schemeClr val="tx1"/>
                </a:solidFill>
                <a:latin typeface="Agency FB" panose="020B0503020202020204" pitchFamily="34" charset="0"/>
              </a:rPr>
              <a:t>Piano Micotossine</a:t>
            </a:r>
          </a:p>
        </p:txBody>
      </p:sp>
      <p:pic>
        <p:nvPicPr>
          <p:cNvPr id="6" name="Immagine 5"/>
          <p:cNvPicPr>
            <a:picLocks noChangeAspect="1"/>
          </p:cNvPicPr>
          <p:nvPr/>
        </p:nvPicPr>
        <p:blipFill rotWithShape="1">
          <a:blip r:embed="rId2"/>
          <a:srcRect l="26534" t="40222" r="23689" b="24000"/>
          <a:stretch/>
        </p:blipFill>
        <p:spPr>
          <a:xfrm>
            <a:off x="0" y="1935479"/>
            <a:ext cx="6255028" cy="3596641"/>
          </a:xfrm>
          <a:prstGeom prst="rect">
            <a:avLst/>
          </a:prstGeom>
        </p:spPr>
      </p:pic>
      <p:pic>
        <p:nvPicPr>
          <p:cNvPr id="8" name="Immagine 7"/>
          <p:cNvPicPr>
            <a:picLocks noChangeAspect="1"/>
          </p:cNvPicPr>
          <p:nvPr/>
        </p:nvPicPr>
        <p:blipFill rotWithShape="1">
          <a:blip r:embed="rId3"/>
          <a:srcRect l="25466" t="16890" r="23511" b="11333"/>
          <a:stretch/>
        </p:blipFill>
        <p:spPr>
          <a:xfrm>
            <a:off x="6514542" y="211272"/>
            <a:ext cx="5540298" cy="62352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608405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laborazione predefinita 1"/>
          <p:cNvSpPr/>
          <p:nvPr/>
        </p:nvSpPr>
        <p:spPr>
          <a:xfrm>
            <a:off x="5654040" y="350519"/>
            <a:ext cx="6313134" cy="770559"/>
          </a:xfrm>
          <a:prstGeom prst="flowChartPredefinedProcess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0"/>
            <a:r>
              <a:rPr lang="it-IT" sz="2400" dirty="0">
                <a:solidFill>
                  <a:srgbClr val="FFC000">
                    <a:lumMod val="50000"/>
                  </a:srgbClr>
                </a:solidFill>
                <a:latin typeface="Agency FB" panose="020B0503020202020204" pitchFamily="34" charset="0"/>
              </a:rPr>
              <a:t>Piano di Vigilanza e controllo alimenti e bevande</a:t>
            </a:r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 rotWithShape="1">
          <a:blip r:embed="rId3"/>
          <a:srcRect l="24044" t="18000" r="23156" b="11333"/>
          <a:stretch/>
        </p:blipFill>
        <p:spPr>
          <a:xfrm>
            <a:off x="213360" y="350519"/>
            <a:ext cx="5867400" cy="6282267"/>
          </a:xfrm>
          <a:prstGeom prst="rect">
            <a:avLst/>
          </a:prstGeom>
        </p:spPr>
      </p:pic>
      <p:pic>
        <p:nvPicPr>
          <p:cNvPr id="6" name="Immagine 5"/>
          <p:cNvPicPr>
            <a:picLocks noChangeAspect="1"/>
          </p:cNvPicPr>
          <p:nvPr/>
        </p:nvPicPr>
        <p:blipFill rotWithShape="1">
          <a:blip r:embed="rId4"/>
          <a:srcRect l="26889" t="38222" r="27778" b="36889"/>
          <a:stretch/>
        </p:blipFill>
        <p:spPr>
          <a:xfrm>
            <a:off x="6294120" y="2514600"/>
            <a:ext cx="5455920" cy="23963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62958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10000">
        <p14:prism dir="d" isContent="1"/>
      </p:transition>
    </mc:Choice>
    <mc:Fallback xmlns="">
      <p:transition spd="slow" advClick="0" advTm="10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" name="Diagramma 12"/>
          <p:cNvGraphicFramePr/>
          <p:nvPr>
            <p:extLst>
              <p:ext uri="{D42A27DB-BD31-4B8C-83A1-F6EECF244321}">
                <p14:modId xmlns:p14="http://schemas.microsoft.com/office/powerpoint/2010/main" val="1827188774"/>
              </p:ext>
            </p:extLst>
          </p:nvPr>
        </p:nvGraphicFramePr>
        <p:xfrm>
          <a:off x="3481795" y="2089876"/>
          <a:ext cx="4914900" cy="27305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" name="Fumetto 1 2"/>
          <p:cNvSpPr/>
          <p:nvPr/>
        </p:nvSpPr>
        <p:spPr>
          <a:xfrm>
            <a:off x="8090988" y="2232992"/>
            <a:ext cx="1109652" cy="546607"/>
          </a:xfrm>
          <a:prstGeom prst="wedgeRectCallout">
            <a:avLst>
              <a:gd name="adj1" fmla="val -156865"/>
              <a:gd name="adj2" fmla="val 107309"/>
            </a:avLst>
          </a:prstGeom>
          <a:solidFill>
            <a:schemeClr val="accent4">
              <a:lumMod val="20000"/>
              <a:lumOff val="80000"/>
            </a:schemeClr>
          </a:soli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defTabSz="0"/>
            <a:r>
              <a:rPr lang="it-IT">
                <a:solidFill>
                  <a:prstClr val="black"/>
                </a:solidFill>
              </a:rPr>
              <a:t>Scambi</a:t>
            </a:r>
          </a:p>
        </p:txBody>
      </p:sp>
      <p:sp>
        <p:nvSpPr>
          <p:cNvPr id="4" name="Fumetto 1 3"/>
          <p:cNvSpPr/>
          <p:nvPr/>
        </p:nvSpPr>
        <p:spPr>
          <a:xfrm>
            <a:off x="7619844" y="1561818"/>
            <a:ext cx="1437560" cy="587503"/>
          </a:xfrm>
          <a:prstGeom prst="wedgeRectCallout">
            <a:avLst>
              <a:gd name="adj1" fmla="val -101731"/>
              <a:gd name="adj2" fmla="val 212583"/>
            </a:avLst>
          </a:prstGeom>
          <a:solidFill>
            <a:schemeClr val="accent4">
              <a:lumMod val="20000"/>
              <a:lumOff val="80000"/>
            </a:schemeClr>
          </a:soli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defTabSz="0"/>
            <a:r>
              <a:rPr lang="it-IT">
                <a:solidFill>
                  <a:prstClr val="black"/>
                </a:solidFill>
              </a:rPr>
              <a:t>Importazioni</a:t>
            </a:r>
          </a:p>
        </p:txBody>
      </p:sp>
      <p:sp>
        <p:nvSpPr>
          <p:cNvPr id="5" name="Fumetto 1 4"/>
          <p:cNvSpPr/>
          <p:nvPr/>
        </p:nvSpPr>
        <p:spPr>
          <a:xfrm>
            <a:off x="3420796" y="1161981"/>
            <a:ext cx="673396" cy="597249"/>
          </a:xfrm>
          <a:prstGeom prst="wedgeRectCallout">
            <a:avLst>
              <a:gd name="adj1" fmla="val 168389"/>
              <a:gd name="adj2" fmla="val 265444"/>
            </a:avLst>
          </a:prstGeom>
          <a:solidFill>
            <a:schemeClr val="accent4">
              <a:lumMod val="20000"/>
              <a:lumOff val="80000"/>
            </a:schemeClr>
          </a:soli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just" defTabSz="0"/>
            <a:r>
              <a:rPr lang="it-IT">
                <a:solidFill>
                  <a:prstClr val="black"/>
                </a:solidFill>
              </a:rPr>
              <a:t>PNR</a:t>
            </a:r>
          </a:p>
        </p:txBody>
      </p:sp>
      <p:sp>
        <p:nvSpPr>
          <p:cNvPr id="9" name="Fumetto 1 8"/>
          <p:cNvSpPr/>
          <p:nvPr/>
        </p:nvSpPr>
        <p:spPr>
          <a:xfrm>
            <a:off x="2654813" y="2579854"/>
            <a:ext cx="1244780" cy="496714"/>
          </a:xfrm>
          <a:prstGeom prst="wedgeRectCallout">
            <a:avLst>
              <a:gd name="adj1" fmla="val 128282"/>
              <a:gd name="adj2" fmla="val 42301"/>
            </a:avLst>
          </a:prstGeom>
          <a:solidFill>
            <a:schemeClr val="accent4">
              <a:lumMod val="20000"/>
              <a:lumOff val="80000"/>
            </a:schemeClr>
          </a:soli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just" defTabSz="0"/>
            <a:r>
              <a:rPr lang="it-IT">
                <a:solidFill>
                  <a:prstClr val="black"/>
                </a:solidFill>
              </a:rPr>
              <a:t>Latte crudo</a:t>
            </a:r>
          </a:p>
        </p:txBody>
      </p:sp>
      <p:sp>
        <p:nvSpPr>
          <p:cNvPr id="10" name="Fumetto 1 9"/>
          <p:cNvSpPr/>
          <p:nvPr/>
        </p:nvSpPr>
        <p:spPr>
          <a:xfrm>
            <a:off x="8083062" y="3416861"/>
            <a:ext cx="1891070" cy="1035611"/>
          </a:xfrm>
          <a:prstGeom prst="wedgeRectCallout">
            <a:avLst>
              <a:gd name="adj1" fmla="val -133358"/>
              <a:gd name="adj2" fmla="val -13811"/>
            </a:avLst>
          </a:prstGeom>
          <a:solidFill>
            <a:schemeClr val="accent4">
              <a:lumMod val="20000"/>
              <a:lumOff val="80000"/>
            </a:schemeClr>
          </a:soli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defTabSz="0"/>
            <a:r>
              <a:rPr lang="it-IT">
                <a:solidFill>
                  <a:prstClr val="black"/>
                </a:solidFill>
              </a:rPr>
              <a:t>Ispezioni e audit delle autorità regionali e locali</a:t>
            </a:r>
          </a:p>
        </p:txBody>
      </p:sp>
      <p:sp>
        <p:nvSpPr>
          <p:cNvPr id="12" name="Fumetto 1 11"/>
          <p:cNvSpPr/>
          <p:nvPr/>
        </p:nvSpPr>
        <p:spPr>
          <a:xfrm>
            <a:off x="4291354" y="1150439"/>
            <a:ext cx="1176818" cy="512902"/>
          </a:xfrm>
          <a:prstGeom prst="wedgeRectCallout">
            <a:avLst>
              <a:gd name="adj1" fmla="val 3721"/>
              <a:gd name="adj2" fmla="val 328764"/>
            </a:avLst>
          </a:prstGeom>
          <a:solidFill>
            <a:schemeClr val="accent4">
              <a:lumMod val="20000"/>
              <a:lumOff val="80000"/>
            </a:schemeClr>
          </a:soli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defTabSz="0"/>
            <a:r>
              <a:rPr lang="it-IT">
                <a:solidFill>
                  <a:prstClr val="black"/>
                </a:solidFill>
              </a:rPr>
              <a:t>Brucellosi</a:t>
            </a:r>
          </a:p>
        </p:txBody>
      </p:sp>
      <p:sp>
        <p:nvSpPr>
          <p:cNvPr id="14" name="Fumetto 1 13"/>
          <p:cNvSpPr/>
          <p:nvPr/>
        </p:nvSpPr>
        <p:spPr>
          <a:xfrm>
            <a:off x="3115710" y="3124885"/>
            <a:ext cx="1232584" cy="627018"/>
          </a:xfrm>
          <a:prstGeom prst="wedgeRectCallout">
            <a:avLst>
              <a:gd name="adj1" fmla="val 93061"/>
              <a:gd name="adj2" fmla="val -58248"/>
            </a:avLst>
          </a:prstGeom>
          <a:solidFill>
            <a:schemeClr val="accent4">
              <a:lumMod val="20000"/>
              <a:lumOff val="80000"/>
            </a:schemeClr>
          </a:soli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just" defTabSz="0"/>
            <a:r>
              <a:rPr lang="it-IT">
                <a:solidFill>
                  <a:prstClr val="black"/>
                </a:solidFill>
              </a:rPr>
              <a:t>Patrimonio zootecnico</a:t>
            </a:r>
          </a:p>
        </p:txBody>
      </p:sp>
      <p:sp>
        <p:nvSpPr>
          <p:cNvPr id="15" name="Fumetto 1 14"/>
          <p:cNvSpPr/>
          <p:nvPr/>
        </p:nvSpPr>
        <p:spPr>
          <a:xfrm>
            <a:off x="5533113" y="1096894"/>
            <a:ext cx="1301554" cy="572577"/>
          </a:xfrm>
          <a:prstGeom prst="wedgeRectCallout">
            <a:avLst>
              <a:gd name="adj1" fmla="val -94594"/>
              <a:gd name="adj2" fmla="val 288604"/>
            </a:avLst>
          </a:prstGeom>
          <a:solidFill>
            <a:schemeClr val="accent4">
              <a:lumMod val="20000"/>
              <a:lumOff val="80000"/>
            </a:schemeClr>
          </a:soli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defTabSz="0"/>
            <a:r>
              <a:rPr lang="it-IT">
                <a:solidFill>
                  <a:prstClr val="black"/>
                </a:solidFill>
              </a:rPr>
              <a:t>Tubercolosi</a:t>
            </a:r>
          </a:p>
        </p:txBody>
      </p:sp>
      <p:sp>
        <p:nvSpPr>
          <p:cNvPr id="24" name="Fumetto 1 23"/>
          <p:cNvSpPr/>
          <p:nvPr/>
        </p:nvSpPr>
        <p:spPr>
          <a:xfrm>
            <a:off x="6906882" y="4480909"/>
            <a:ext cx="1982651" cy="901631"/>
          </a:xfrm>
          <a:prstGeom prst="wedgeRectCallout">
            <a:avLst>
              <a:gd name="adj1" fmla="val -97399"/>
              <a:gd name="adj2" fmla="val -125824"/>
            </a:avLst>
          </a:prstGeom>
          <a:solidFill>
            <a:schemeClr val="accent4">
              <a:lumMod val="20000"/>
              <a:lumOff val="80000"/>
            </a:schemeClr>
          </a:soli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just" defTabSz="0"/>
            <a:r>
              <a:rPr lang="it-IT" dirty="0">
                <a:solidFill>
                  <a:prstClr val="black"/>
                </a:solidFill>
              </a:rPr>
              <a:t>Qualità merceologica alimenti generici</a:t>
            </a:r>
          </a:p>
        </p:txBody>
      </p:sp>
      <p:grpSp>
        <p:nvGrpSpPr>
          <p:cNvPr id="2" name="Gruppo 1"/>
          <p:cNvGrpSpPr/>
          <p:nvPr/>
        </p:nvGrpSpPr>
        <p:grpSpPr>
          <a:xfrm>
            <a:off x="450145" y="336681"/>
            <a:ext cx="11696063" cy="6130121"/>
            <a:chOff x="450145" y="336681"/>
            <a:chExt cx="11696063" cy="6130121"/>
          </a:xfrm>
        </p:grpSpPr>
        <p:grpSp>
          <p:nvGrpSpPr>
            <p:cNvPr id="7" name="Gruppo 6"/>
            <p:cNvGrpSpPr/>
            <p:nvPr/>
          </p:nvGrpSpPr>
          <p:grpSpPr>
            <a:xfrm>
              <a:off x="450145" y="336681"/>
              <a:ext cx="11696063" cy="6130121"/>
              <a:chOff x="346004" y="336680"/>
              <a:chExt cx="11696063" cy="6130121"/>
            </a:xfrm>
          </p:grpSpPr>
          <p:sp>
            <p:nvSpPr>
              <p:cNvPr id="6" name="Rettangolo arrotondato 5"/>
              <p:cNvSpPr/>
              <p:nvPr/>
            </p:nvSpPr>
            <p:spPr>
              <a:xfrm>
                <a:off x="711200" y="698500"/>
                <a:ext cx="10464801" cy="5321301"/>
              </a:xfrm>
              <a:prstGeom prst="roundRect">
                <a:avLst/>
              </a:prstGeom>
              <a:noFill/>
              <a:ln w="19050">
                <a:solidFill>
                  <a:schemeClr val="accent4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>
                  <a:solidFill>
                    <a:prstClr val="white"/>
                  </a:solidFill>
                </a:endParaRPr>
              </a:p>
            </p:txBody>
          </p:sp>
          <p:grpSp>
            <p:nvGrpSpPr>
              <p:cNvPr id="28" name="Gruppo 27"/>
              <p:cNvGrpSpPr/>
              <p:nvPr/>
            </p:nvGrpSpPr>
            <p:grpSpPr>
              <a:xfrm>
                <a:off x="10477500" y="4503871"/>
                <a:ext cx="1564567" cy="614166"/>
                <a:chOff x="299866" y="0"/>
                <a:chExt cx="11892133" cy="3378075"/>
              </a:xfrm>
            </p:grpSpPr>
            <p:sp>
              <p:nvSpPr>
                <p:cNvPr id="29" name="Rettangolo arrotondato 28"/>
                <p:cNvSpPr/>
                <p:nvPr/>
              </p:nvSpPr>
              <p:spPr>
                <a:xfrm>
                  <a:off x="299866" y="0"/>
                  <a:ext cx="11892133" cy="3378075"/>
                </a:xfrm>
                <a:prstGeom prst="roundRect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lt1">
                    <a:hueOff val="0"/>
                    <a:satOff val="0"/>
                    <a:lumOff val="0"/>
                    <a:alphaOff val="0"/>
                  </a:schemeClr>
                </a:lnRef>
                <a:fillRef idx="1">
                  <a:scrgbClr r="0" g="0" b="0"/>
                </a:fillRef>
                <a:effectRef idx="0">
                  <a:schemeClr val="accent1">
                    <a:hueOff val="0"/>
                    <a:satOff val="0"/>
                    <a:lumOff val="0"/>
                    <a:alphaOff val="0"/>
                  </a:schemeClr>
                </a:effectRef>
                <a:fontRef idx="minor">
                  <a:schemeClr val="lt1"/>
                </a:fontRef>
              </p:style>
            </p:sp>
            <p:sp>
              <p:nvSpPr>
                <p:cNvPr id="30" name="Rettangolo 29"/>
                <p:cNvSpPr/>
                <p:nvPr/>
              </p:nvSpPr>
              <p:spPr>
                <a:xfrm>
                  <a:off x="464770" y="164904"/>
                  <a:ext cx="11562325" cy="3048267"/>
                </a:xfrm>
                <a:prstGeom prst="rect">
                  <a:avLst/>
                </a:prstGeom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>
                  <a:schemeClr val="lt1"/>
                </a:fontRef>
              </p:style>
              <p:txBody>
                <a:bodyPr spcFirstLastPara="0" vert="horz" wrap="square" lIns="60960" tIns="60960" rIns="60960" bIns="60960" numCol="1" spcCol="1270" anchor="ctr" anchorCtr="0">
                  <a:noAutofit/>
                </a:bodyPr>
                <a:lstStyle/>
                <a:p>
                  <a:pPr algn="ctr" defTabSz="711200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35000"/>
                    </a:spcAft>
                  </a:pPr>
                  <a:r>
                    <a:rPr lang="it-IT" sz="1600">
                      <a:solidFill>
                        <a:prstClr val="white"/>
                      </a:solidFill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RASFF</a:t>
                  </a:r>
                  <a:endParaRPr lang="it-IT" sz="1600">
                    <a:solidFill>
                      <a:prstClr val="white"/>
                    </a:solidFill>
                  </a:endParaRPr>
                </a:p>
              </p:txBody>
            </p:sp>
          </p:grpSp>
          <p:grpSp>
            <p:nvGrpSpPr>
              <p:cNvPr id="31" name="Gruppo 30"/>
              <p:cNvGrpSpPr/>
              <p:nvPr/>
            </p:nvGrpSpPr>
            <p:grpSpPr>
              <a:xfrm>
                <a:off x="6079749" y="5626950"/>
                <a:ext cx="1757319" cy="839851"/>
                <a:chOff x="1095611" y="0"/>
                <a:chExt cx="11193053" cy="1602945"/>
              </a:xfrm>
            </p:grpSpPr>
            <p:sp>
              <p:nvSpPr>
                <p:cNvPr id="32" name="Rettangolo arrotondato 31"/>
                <p:cNvSpPr/>
                <p:nvPr/>
              </p:nvSpPr>
              <p:spPr>
                <a:xfrm>
                  <a:off x="1095611" y="0"/>
                  <a:ext cx="11193053" cy="1602945"/>
                </a:xfrm>
                <a:prstGeom prst="roundRect">
                  <a:avLst/>
                </a:prstGeom>
                <a:solidFill>
                  <a:schemeClr val="accent5">
                    <a:lumMod val="75000"/>
                  </a:schemeClr>
                </a:solidFill>
              </p:spPr>
              <p:style>
                <a:lnRef idx="2">
                  <a:schemeClr val="lt1">
                    <a:hueOff val="0"/>
                    <a:satOff val="0"/>
                    <a:lumOff val="0"/>
                    <a:alphaOff val="0"/>
                  </a:schemeClr>
                </a:lnRef>
                <a:fillRef idx="1">
                  <a:scrgbClr r="0" g="0" b="0"/>
                </a:fillRef>
                <a:effectRef idx="0">
                  <a:schemeClr val="accent1">
                    <a:hueOff val="0"/>
                    <a:satOff val="0"/>
                    <a:lumOff val="0"/>
                    <a:alphaOff val="0"/>
                  </a:schemeClr>
                </a:effectRef>
                <a:fontRef idx="minor">
                  <a:schemeClr val="lt1"/>
                </a:fontRef>
              </p:style>
            </p:sp>
            <p:sp>
              <p:nvSpPr>
                <p:cNvPr id="33" name="Rettangolo 32"/>
                <p:cNvSpPr/>
                <p:nvPr/>
              </p:nvSpPr>
              <p:spPr>
                <a:xfrm>
                  <a:off x="1173860" y="78249"/>
                  <a:ext cx="11036555" cy="1446447"/>
                </a:xfrm>
                <a:prstGeom prst="rect">
                  <a:avLst/>
                </a:prstGeom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>
                  <a:schemeClr val="lt1"/>
                </a:fontRef>
              </p:style>
              <p:txBody>
                <a:bodyPr spcFirstLastPara="0" vert="horz" wrap="square" lIns="60960" tIns="60960" rIns="60960" bIns="60960" numCol="1" spcCol="1270" anchor="ctr" anchorCtr="0">
                  <a:noAutofit/>
                </a:bodyPr>
                <a:lstStyle/>
                <a:p>
                  <a:pPr algn="ctr" defTabSz="711200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35000"/>
                    </a:spcAft>
                  </a:pPr>
                  <a:r>
                    <a:rPr lang="it-IT" sz="1600" dirty="0">
                      <a:solidFill>
                        <a:prstClr val="white"/>
                      </a:solidFill>
                    </a:rPr>
                    <a:t>LNR Listeria monocytogenes</a:t>
                  </a:r>
                </a:p>
              </p:txBody>
            </p:sp>
          </p:grpSp>
          <p:grpSp>
            <p:nvGrpSpPr>
              <p:cNvPr id="37" name="Gruppo 36"/>
              <p:cNvGrpSpPr/>
              <p:nvPr/>
            </p:nvGrpSpPr>
            <p:grpSpPr>
              <a:xfrm>
                <a:off x="380584" y="5333734"/>
                <a:ext cx="2502191" cy="699070"/>
                <a:chOff x="0" y="957529"/>
                <a:chExt cx="6716911" cy="745265"/>
              </a:xfrm>
            </p:grpSpPr>
            <p:sp>
              <p:nvSpPr>
                <p:cNvPr id="38" name="Rettangolo arrotondato 37"/>
                <p:cNvSpPr/>
                <p:nvPr/>
              </p:nvSpPr>
              <p:spPr>
                <a:xfrm>
                  <a:off x="0" y="957529"/>
                  <a:ext cx="6716911" cy="745265"/>
                </a:xfrm>
                <a:prstGeom prst="roundRect">
                  <a:avLst/>
                </a:prstGeom>
                <a:solidFill>
                  <a:schemeClr val="accent5">
                    <a:lumMod val="75000"/>
                  </a:schemeClr>
                </a:solidFill>
              </p:spPr>
              <p:style>
                <a:lnRef idx="2">
                  <a:schemeClr val="lt1">
                    <a:hueOff val="0"/>
                    <a:satOff val="0"/>
                    <a:lumOff val="0"/>
                    <a:alphaOff val="0"/>
                  </a:schemeClr>
                </a:lnRef>
                <a:fillRef idx="1">
                  <a:scrgbClr r="0" g="0" b="0"/>
                </a:fillRef>
                <a:effectRef idx="0">
                  <a:schemeClr val="accent1">
                    <a:hueOff val="0"/>
                    <a:satOff val="0"/>
                    <a:lumOff val="0"/>
                    <a:alphaOff val="0"/>
                  </a:schemeClr>
                </a:effectRef>
                <a:fontRef idx="minor">
                  <a:schemeClr val="lt1"/>
                </a:fontRef>
              </p:style>
            </p:sp>
            <p:sp>
              <p:nvSpPr>
                <p:cNvPr id="39" name="Rettangolo 38"/>
                <p:cNvSpPr/>
                <p:nvPr/>
              </p:nvSpPr>
              <p:spPr>
                <a:xfrm>
                  <a:off x="36381" y="993910"/>
                  <a:ext cx="6644149" cy="672503"/>
                </a:xfrm>
                <a:prstGeom prst="rect">
                  <a:avLst/>
                </a:prstGeom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>
                  <a:schemeClr val="lt1"/>
                </a:fontRef>
              </p:style>
              <p:txBody>
                <a:bodyPr spcFirstLastPara="0" vert="horz" wrap="square" lIns="60960" tIns="60960" rIns="60960" bIns="60960" numCol="1" spcCol="1270" anchor="ctr" anchorCtr="0">
                  <a:noAutofit/>
                </a:bodyPr>
                <a:lstStyle/>
                <a:p>
                  <a:pPr algn="ctr" defTabSz="711200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35000"/>
                    </a:spcAft>
                  </a:pPr>
                  <a:r>
                    <a:rPr lang="it-IT" sz="1600" dirty="0">
                      <a:solidFill>
                        <a:prstClr val="white"/>
                      </a:solidFill>
                    </a:rPr>
                    <a:t>LNR Stafilococchi coagulasi positivi</a:t>
                  </a:r>
                  <a:endParaRPr lang="it-IT" sz="1600" dirty="0">
                    <a:solidFill>
                      <a:prstClr val="white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endParaRPr>
                </a:p>
              </p:txBody>
            </p:sp>
          </p:grpSp>
          <p:grpSp>
            <p:nvGrpSpPr>
              <p:cNvPr id="40" name="Gruppo 39"/>
              <p:cNvGrpSpPr/>
              <p:nvPr/>
            </p:nvGrpSpPr>
            <p:grpSpPr>
              <a:xfrm>
                <a:off x="346004" y="3747934"/>
                <a:ext cx="1309992" cy="748028"/>
                <a:chOff x="262556" y="1658889"/>
                <a:chExt cx="2724932" cy="902599"/>
              </a:xfrm>
            </p:grpSpPr>
            <p:sp>
              <p:nvSpPr>
                <p:cNvPr id="41" name="Rettangolo arrotondato 40"/>
                <p:cNvSpPr/>
                <p:nvPr/>
              </p:nvSpPr>
              <p:spPr>
                <a:xfrm>
                  <a:off x="262556" y="1658889"/>
                  <a:ext cx="2724932" cy="902599"/>
                </a:xfrm>
                <a:prstGeom prst="roundRect">
                  <a:avLst/>
                </a:prstGeom>
                <a:solidFill>
                  <a:schemeClr val="accent5">
                    <a:lumMod val="75000"/>
                  </a:schemeClr>
                </a:solidFill>
              </p:spPr>
              <p:style>
                <a:lnRef idx="2">
                  <a:schemeClr val="lt1">
                    <a:hueOff val="0"/>
                    <a:satOff val="0"/>
                    <a:lumOff val="0"/>
                    <a:alphaOff val="0"/>
                  </a:schemeClr>
                </a:lnRef>
                <a:fillRef idx="1">
                  <a:scrgbClr r="0" g="0" b="0"/>
                </a:fillRef>
                <a:effectRef idx="0">
                  <a:schemeClr val="accent1">
                    <a:hueOff val="0"/>
                    <a:satOff val="0"/>
                    <a:lumOff val="0"/>
                    <a:alphaOff val="0"/>
                  </a:schemeClr>
                </a:effectRef>
                <a:fontRef idx="minor">
                  <a:schemeClr val="lt1"/>
                </a:fontRef>
              </p:style>
            </p:sp>
            <p:sp>
              <p:nvSpPr>
                <p:cNvPr id="42" name="Rettangolo 41"/>
                <p:cNvSpPr/>
                <p:nvPr/>
              </p:nvSpPr>
              <p:spPr>
                <a:xfrm>
                  <a:off x="306617" y="1702950"/>
                  <a:ext cx="2636810" cy="814477"/>
                </a:xfrm>
                <a:prstGeom prst="rect">
                  <a:avLst/>
                </a:prstGeom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>
                  <a:schemeClr val="lt1"/>
                </a:fontRef>
              </p:style>
              <p:txBody>
                <a:bodyPr spcFirstLastPara="0" vert="horz" wrap="square" lIns="60960" tIns="60960" rIns="60960" bIns="60960" numCol="1" spcCol="1270" anchor="ctr" anchorCtr="0">
                  <a:noAutofit/>
                </a:bodyPr>
                <a:lstStyle/>
                <a:p>
                  <a:pPr algn="ctr" defTabSz="711200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35000"/>
                    </a:spcAft>
                  </a:pPr>
                  <a:r>
                    <a:rPr lang="it-IT" sz="1600" dirty="0">
                      <a:solidFill>
                        <a:prstClr val="white"/>
                      </a:solidFill>
                    </a:rPr>
                    <a:t>LNR Brucellosi</a:t>
                  </a:r>
                </a:p>
              </p:txBody>
            </p:sp>
          </p:grpSp>
          <p:grpSp>
            <p:nvGrpSpPr>
              <p:cNvPr id="46" name="Gruppo 45"/>
              <p:cNvGrpSpPr/>
              <p:nvPr/>
            </p:nvGrpSpPr>
            <p:grpSpPr>
              <a:xfrm>
                <a:off x="1186421" y="336680"/>
                <a:ext cx="1860914" cy="539225"/>
                <a:chOff x="2414047" y="3073"/>
                <a:chExt cx="2655027" cy="519650"/>
              </a:xfrm>
            </p:grpSpPr>
            <p:sp>
              <p:nvSpPr>
                <p:cNvPr id="47" name="Rettangolo arrotondato 46"/>
                <p:cNvSpPr/>
                <p:nvPr/>
              </p:nvSpPr>
              <p:spPr>
                <a:xfrm>
                  <a:off x="2414047" y="3073"/>
                  <a:ext cx="2655027" cy="519650"/>
                </a:xfrm>
                <a:prstGeom prst="roundRect">
                  <a:avLst/>
                </a:prstGeom>
                <a:solidFill>
                  <a:schemeClr val="accent6"/>
                </a:solidFill>
              </p:spPr>
              <p:style>
                <a:lnRef idx="2">
                  <a:schemeClr val="lt1">
                    <a:hueOff val="0"/>
                    <a:satOff val="0"/>
                    <a:lumOff val="0"/>
                    <a:alphaOff val="0"/>
                  </a:schemeClr>
                </a:lnRef>
                <a:fillRef idx="1">
                  <a:scrgbClr r="0" g="0" b="0"/>
                </a:fillRef>
                <a:effectRef idx="0">
                  <a:schemeClr val="accent1">
                    <a:hueOff val="0"/>
                    <a:satOff val="0"/>
                    <a:lumOff val="0"/>
                    <a:alphaOff val="0"/>
                  </a:schemeClr>
                </a:effectRef>
                <a:fontRef idx="minor">
                  <a:schemeClr val="lt1"/>
                </a:fontRef>
              </p:style>
            </p:sp>
            <p:sp>
              <p:nvSpPr>
                <p:cNvPr id="48" name="Rettangolo 47"/>
                <p:cNvSpPr/>
                <p:nvPr/>
              </p:nvSpPr>
              <p:spPr>
                <a:xfrm>
                  <a:off x="2439414" y="53807"/>
                  <a:ext cx="2604292" cy="468916"/>
                </a:xfrm>
                <a:prstGeom prst="rect">
                  <a:avLst/>
                </a:prstGeom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>
                  <a:schemeClr val="lt1"/>
                </a:fontRef>
              </p:style>
              <p:txBody>
                <a:bodyPr spcFirstLastPara="0" vert="horz" wrap="square" lIns="60960" tIns="60960" rIns="60960" bIns="60960" numCol="1" spcCol="1270" anchor="ctr" anchorCtr="0">
                  <a:noAutofit/>
                </a:bodyPr>
                <a:lstStyle/>
                <a:p>
                  <a:pPr algn="ctr" defTabSz="711200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35000"/>
                    </a:spcAft>
                  </a:pPr>
                  <a:r>
                    <a:rPr lang="it-IT" sz="1600" dirty="0">
                      <a:solidFill>
                        <a:prstClr val="white"/>
                      </a:solidFill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CC Tutela Salute</a:t>
                  </a:r>
                  <a:endParaRPr lang="it-IT" sz="1600" dirty="0">
                    <a:solidFill>
                      <a:prstClr val="white"/>
                    </a:solidFill>
                  </a:endParaRPr>
                </a:p>
              </p:txBody>
            </p:sp>
          </p:grpSp>
          <p:grpSp>
            <p:nvGrpSpPr>
              <p:cNvPr id="49" name="Gruppo 48"/>
              <p:cNvGrpSpPr/>
              <p:nvPr/>
            </p:nvGrpSpPr>
            <p:grpSpPr>
              <a:xfrm>
                <a:off x="6492241" y="367684"/>
                <a:ext cx="2603652" cy="634481"/>
                <a:chOff x="4656733" y="0"/>
                <a:chExt cx="3708704" cy="749312"/>
              </a:xfrm>
            </p:grpSpPr>
            <p:sp>
              <p:nvSpPr>
                <p:cNvPr id="50" name="Rettangolo arrotondato 49"/>
                <p:cNvSpPr/>
                <p:nvPr/>
              </p:nvSpPr>
              <p:spPr>
                <a:xfrm>
                  <a:off x="4656733" y="0"/>
                  <a:ext cx="3708704" cy="749312"/>
                </a:xfrm>
                <a:prstGeom prst="roundRect">
                  <a:avLst/>
                </a:prstGeom>
                <a:solidFill>
                  <a:schemeClr val="accent6"/>
                </a:solidFill>
              </p:spPr>
              <p:style>
                <a:lnRef idx="2">
                  <a:schemeClr val="lt1">
                    <a:hueOff val="0"/>
                    <a:satOff val="0"/>
                    <a:lumOff val="0"/>
                    <a:alphaOff val="0"/>
                  </a:schemeClr>
                </a:lnRef>
                <a:fillRef idx="1">
                  <a:scrgbClr r="0" g="0" b="0"/>
                </a:fillRef>
                <a:effectRef idx="0">
                  <a:schemeClr val="accent1">
                    <a:hueOff val="0"/>
                    <a:satOff val="0"/>
                    <a:lumOff val="0"/>
                    <a:alphaOff val="0"/>
                  </a:schemeClr>
                </a:effectRef>
                <a:fontRef idx="minor">
                  <a:schemeClr val="lt1"/>
                </a:fontRef>
              </p:style>
            </p:sp>
            <p:sp>
              <p:nvSpPr>
                <p:cNvPr id="51" name="Rettangolo 50"/>
                <p:cNvSpPr/>
                <p:nvPr/>
              </p:nvSpPr>
              <p:spPr>
                <a:xfrm>
                  <a:off x="4693311" y="36578"/>
                  <a:ext cx="3635548" cy="676156"/>
                </a:xfrm>
                <a:prstGeom prst="rect">
                  <a:avLst/>
                </a:prstGeom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>
                  <a:schemeClr val="lt1"/>
                </a:fontRef>
              </p:style>
              <p:txBody>
                <a:bodyPr spcFirstLastPara="0" vert="horz" wrap="square" lIns="60960" tIns="60960" rIns="60960" bIns="60960" numCol="1" spcCol="1270" anchor="ctr" anchorCtr="0">
                  <a:noAutofit/>
                </a:bodyPr>
                <a:lstStyle/>
                <a:p>
                  <a:pPr algn="ctr" defTabSz="711200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35000"/>
                    </a:spcAft>
                  </a:pPr>
                  <a:r>
                    <a:rPr lang="it-IT" sz="1600" dirty="0" smtClean="0">
                      <a:solidFill>
                        <a:prstClr val="white"/>
                      </a:solidFill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CC Tutela Agroalimentare</a:t>
                  </a:r>
                  <a:endParaRPr lang="it-IT" sz="1600" dirty="0">
                    <a:solidFill>
                      <a:prstClr val="white"/>
                    </a:solidFill>
                  </a:endParaRPr>
                </a:p>
              </p:txBody>
            </p:sp>
          </p:grpSp>
        </p:grpSp>
        <p:sp>
          <p:nvSpPr>
            <p:cNvPr id="52" name="Rettangolo arrotondato 51"/>
            <p:cNvSpPr/>
            <p:nvPr/>
          </p:nvSpPr>
          <p:spPr>
            <a:xfrm>
              <a:off x="9710196" y="1874669"/>
              <a:ext cx="2287763" cy="743424"/>
            </a:xfrm>
            <a:prstGeom prst="roundRect">
              <a:avLst/>
            </a:prstGeom>
            <a:solidFill>
              <a:schemeClr val="accent4">
                <a:lumMod val="75000"/>
              </a:schemeClr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pPr algn="ctr"/>
              <a:r>
                <a:rPr lang="it-IT" dirty="0">
                  <a:solidFill>
                    <a:prstClr val="white"/>
                  </a:solidFill>
                </a:rPr>
                <a:t>Audit su Autorità competenti</a:t>
              </a:r>
            </a:p>
          </p:txBody>
        </p:sp>
      </p:grpSp>
      <p:sp>
        <p:nvSpPr>
          <p:cNvPr id="54" name="Fumetto 1 53"/>
          <p:cNvSpPr/>
          <p:nvPr/>
        </p:nvSpPr>
        <p:spPr>
          <a:xfrm>
            <a:off x="1659467" y="1948411"/>
            <a:ext cx="2156177" cy="434953"/>
          </a:xfrm>
          <a:prstGeom prst="wedgeRectCallout">
            <a:avLst>
              <a:gd name="adj1" fmla="val 100552"/>
              <a:gd name="adj2" fmla="val 206891"/>
            </a:avLst>
          </a:prstGeom>
          <a:solidFill>
            <a:schemeClr val="accent4">
              <a:lumMod val="20000"/>
              <a:lumOff val="80000"/>
            </a:schemeClr>
          </a:soli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just" defTabSz="0"/>
            <a:r>
              <a:rPr lang="it-IT">
                <a:solidFill>
                  <a:prstClr val="black"/>
                </a:solidFill>
              </a:rPr>
              <a:t>Farmacosorveglianza</a:t>
            </a:r>
          </a:p>
        </p:txBody>
      </p:sp>
      <p:sp>
        <p:nvSpPr>
          <p:cNvPr id="55" name="Fumetto 1 54"/>
          <p:cNvSpPr/>
          <p:nvPr/>
        </p:nvSpPr>
        <p:spPr>
          <a:xfrm>
            <a:off x="3115709" y="4600625"/>
            <a:ext cx="1556403" cy="834008"/>
          </a:xfrm>
          <a:prstGeom prst="wedgeRectCallout">
            <a:avLst>
              <a:gd name="adj1" fmla="val 126359"/>
              <a:gd name="adj2" fmla="val -143197"/>
            </a:avLst>
          </a:prstGeom>
          <a:solidFill>
            <a:schemeClr val="accent4">
              <a:lumMod val="20000"/>
              <a:lumOff val="80000"/>
            </a:schemeClr>
          </a:soli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defTabSz="0"/>
            <a:r>
              <a:rPr lang="it-IT" dirty="0">
                <a:solidFill>
                  <a:prstClr val="black"/>
                </a:solidFill>
              </a:rPr>
              <a:t>Prodotti da agricoltura biologica</a:t>
            </a:r>
          </a:p>
        </p:txBody>
      </p:sp>
      <p:sp>
        <p:nvSpPr>
          <p:cNvPr id="56" name="Fumetto 1 55"/>
          <p:cNvSpPr/>
          <p:nvPr/>
        </p:nvSpPr>
        <p:spPr>
          <a:xfrm>
            <a:off x="4985242" y="4627535"/>
            <a:ext cx="1880222" cy="834008"/>
          </a:xfrm>
          <a:prstGeom prst="wedgeRectCallout">
            <a:avLst>
              <a:gd name="adj1" fmla="val 1337"/>
              <a:gd name="adj2" fmla="val -149273"/>
            </a:avLst>
          </a:prstGeom>
          <a:solidFill>
            <a:schemeClr val="accent4">
              <a:lumMod val="20000"/>
              <a:lumOff val="80000"/>
            </a:schemeClr>
          </a:soli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just" defTabSz="0"/>
            <a:r>
              <a:rPr lang="it-IT" dirty="0">
                <a:solidFill>
                  <a:prstClr val="black"/>
                </a:solidFill>
              </a:rPr>
              <a:t>Produzioni a DOP, a IGP e a STG</a:t>
            </a:r>
          </a:p>
        </p:txBody>
      </p:sp>
      <p:sp>
        <p:nvSpPr>
          <p:cNvPr id="59" name="Fumetto 1 58"/>
          <p:cNvSpPr/>
          <p:nvPr/>
        </p:nvSpPr>
        <p:spPr>
          <a:xfrm>
            <a:off x="1912257" y="3826351"/>
            <a:ext cx="1979179" cy="669655"/>
          </a:xfrm>
          <a:prstGeom prst="wedgeRectCallout">
            <a:avLst>
              <a:gd name="adj1" fmla="val 140345"/>
              <a:gd name="adj2" fmla="val -73148"/>
            </a:avLst>
          </a:prstGeom>
          <a:solidFill>
            <a:schemeClr val="accent4">
              <a:lumMod val="20000"/>
              <a:lumOff val="80000"/>
            </a:schemeClr>
          </a:soli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defTabSz="0"/>
            <a:r>
              <a:rPr lang="it-IT">
                <a:solidFill>
                  <a:prstClr val="black"/>
                </a:solidFill>
              </a:rPr>
              <a:t>Piano di Vigilanza</a:t>
            </a:r>
          </a:p>
          <a:p>
            <a:pPr defTabSz="0"/>
            <a:r>
              <a:rPr lang="it-IT">
                <a:solidFill>
                  <a:prstClr val="black"/>
                </a:solidFill>
              </a:rPr>
              <a:t>e Controllo</a:t>
            </a:r>
          </a:p>
        </p:txBody>
      </p:sp>
      <p:grpSp>
        <p:nvGrpSpPr>
          <p:cNvPr id="11" name="Gruppo 10"/>
          <p:cNvGrpSpPr/>
          <p:nvPr/>
        </p:nvGrpSpPr>
        <p:grpSpPr>
          <a:xfrm>
            <a:off x="990106" y="1350175"/>
            <a:ext cx="9538594" cy="4483361"/>
            <a:chOff x="990106" y="1350175"/>
            <a:chExt cx="9538594" cy="4483361"/>
          </a:xfrm>
        </p:grpSpPr>
        <p:sp>
          <p:nvSpPr>
            <p:cNvPr id="8" name="Ovale 7"/>
            <p:cNvSpPr/>
            <p:nvPr/>
          </p:nvSpPr>
          <p:spPr>
            <a:xfrm>
              <a:off x="990106" y="2477062"/>
              <a:ext cx="1419687" cy="529232"/>
            </a:xfrm>
            <a:prstGeom prst="ellipse">
              <a:avLst/>
            </a:prstGeom>
            <a:solidFill>
              <a:srgbClr val="FFD581"/>
            </a:solidFill>
            <a:ln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it-IT" sz="1400" smtClean="0">
                  <a:solidFill>
                    <a:schemeClr val="tx2">
                      <a:lumMod val="50000"/>
                    </a:schemeClr>
                  </a:solidFill>
                </a:rPr>
                <a:t>Lombardia Agalactiae</a:t>
              </a:r>
              <a:endParaRPr lang="it-IT" sz="1400">
                <a:solidFill>
                  <a:schemeClr val="tx2">
                    <a:lumMod val="50000"/>
                  </a:schemeClr>
                </a:solidFill>
              </a:endParaRPr>
            </a:p>
          </p:txBody>
        </p:sp>
        <p:sp>
          <p:nvSpPr>
            <p:cNvPr id="53" name="Ovale 52"/>
            <p:cNvSpPr/>
            <p:nvPr/>
          </p:nvSpPr>
          <p:spPr>
            <a:xfrm>
              <a:off x="1305509" y="3100923"/>
              <a:ext cx="1365463" cy="529232"/>
            </a:xfrm>
            <a:prstGeom prst="ellipse">
              <a:avLst/>
            </a:prstGeom>
            <a:solidFill>
              <a:srgbClr val="FFD581"/>
            </a:solidFill>
            <a:ln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it-IT" sz="1400" smtClean="0">
                  <a:solidFill>
                    <a:schemeClr val="tx2">
                      <a:lumMod val="50000"/>
                    </a:schemeClr>
                  </a:solidFill>
                </a:rPr>
                <a:t>Lombardia Agalassia</a:t>
              </a:r>
              <a:endParaRPr lang="it-IT" sz="1400">
                <a:solidFill>
                  <a:schemeClr val="tx2">
                    <a:lumMod val="50000"/>
                  </a:schemeClr>
                </a:solidFill>
              </a:endParaRPr>
            </a:p>
          </p:txBody>
        </p:sp>
        <p:sp>
          <p:nvSpPr>
            <p:cNvPr id="60" name="Ovale 59"/>
            <p:cNvSpPr/>
            <p:nvPr/>
          </p:nvSpPr>
          <p:spPr>
            <a:xfrm>
              <a:off x="1664279" y="1350175"/>
              <a:ext cx="1419687" cy="529232"/>
            </a:xfrm>
            <a:prstGeom prst="ellipse">
              <a:avLst/>
            </a:prstGeom>
            <a:solidFill>
              <a:srgbClr val="FFD581"/>
            </a:solidFill>
            <a:ln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it-IT" sz="1400" dirty="0" smtClean="0">
                  <a:solidFill>
                    <a:schemeClr val="tx2">
                      <a:lumMod val="50000"/>
                    </a:schemeClr>
                  </a:solidFill>
                </a:rPr>
                <a:t>Lombardia Coli VTEC</a:t>
              </a:r>
              <a:endParaRPr lang="it-IT" sz="1400" dirty="0">
                <a:solidFill>
                  <a:schemeClr val="tx2">
                    <a:lumMod val="50000"/>
                  </a:schemeClr>
                </a:solidFill>
              </a:endParaRPr>
            </a:p>
          </p:txBody>
        </p:sp>
        <p:sp>
          <p:nvSpPr>
            <p:cNvPr id="62" name="Ovale 61"/>
            <p:cNvSpPr/>
            <p:nvPr/>
          </p:nvSpPr>
          <p:spPr>
            <a:xfrm>
              <a:off x="9174355" y="4588806"/>
              <a:ext cx="1354345" cy="529232"/>
            </a:xfrm>
            <a:prstGeom prst="ellipse">
              <a:avLst/>
            </a:prstGeom>
            <a:solidFill>
              <a:srgbClr val="C5E0B4"/>
            </a:solidFill>
            <a:ln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it-IT" sz="1400" smtClean="0">
                  <a:solidFill>
                    <a:schemeClr val="tx2">
                      <a:lumMod val="50000"/>
                    </a:schemeClr>
                  </a:solidFill>
                </a:rPr>
                <a:t>Lombardia Alpeggi</a:t>
              </a:r>
              <a:endParaRPr lang="it-IT" sz="1400">
                <a:solidFill>
                  <a:schemeClr val="tx2">
                    <a:lumMod val="50000"/>
                  </a:schemeClr>
                </a:solidFill>
              </a:endParaRPr>
            </a:p>
          </p:txBody>
        </p:sp>
        <p:sp>
          <p:nvSpPr>
            <p:cNvPr id="63" name="Ovale 62"/>
            <p:cNvSpPr/>
            <p:nvPr/>
          </p:nvSpPr>
          <p:spPr>
            <a:xfrm>
              <a:off x="8980993" y="5304304"/>
              <a:ext cx="1458407" cy="529232"/>
            </a:xfrm>
            <a:prstGeom prst="ellipse">
              <a:avLst/>
            </a:prstGeom>
            <a:solidFill>
              <a:srgbClr val="C5E0B4"/>
            </a:solidFill>
            <a:ln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it-IT" sz="1400" smtClean="0">
                  <a:solidFill>
                    <a:schemeClr val="tx2">
                      <a:lumMod val="50000"/>
                    </a:schemeClr>
                  </a:solidFill>
                </a:rPr>
                <a:t>Friuli VG PPL Malghe</a:t>
              </a:r>
              <a:endParaRPr lang="it-IT" sz="1400">
                <a:solidFill>
                  <a:schemeClr val="tx2">
                    <a:lumMod val="50000"/>
                  </a:schemeClr>
                </a:solidFill>
              </a:endParaRPr>
            </a:p>
          </p:txBody>
        </p:sp>
      </p:grpSp>
      <p:sp>
        <p:nvSpPr>
          <p:cNvPr id="88" name="Rettangolo arrotondato 87"/>
          <p:cNvSpPr/>
          <p:nvPr/>
        </p:nvSpPr>
        <p:spPr>
          <a:xfrm>
            <a:off x="3770855" y="5750737"/>
            <a:ext cx="1309992" cy="748028"/>
          </a:xfrm>
          <a:prstGeom prst="roundRect">
            <a:avLst/>
          </a:prstGeom>
          <a:solidFill>
            <a:schemeClr val="accent5">
              <a:lumMod val="75000"/>
            </a:schemeClr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89" name="Rettangolo 88"/>
          <p:cNvSpPr/>
          <p:nvPr/>
        </p:nvSpPr>
        <p:spPr>
          <a:xfrm>
            <a:off x="3857495" y="5823768"/>
            <a:ext cx="1267628" cy="674997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60960" tIns="60960" rIns="60960" bIns="60960" numCol="1" spcCol="1270" anchor="ctr" anchorCtr="0">
            <a:noAutofit/>
          </a:bodyPr>
          <a:lstStyle/>
          <a:p>
            <a:pPr algn="ctr" defTabSz="711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it-IT" sz="1600" dirty="0">
                <a:solidFill>
                  <a:prstClr val="white"/>
                </a:solidFill>
              </a:rPr>
              <a:t>LNR </a:t>
            </a:r>
            <a:r>
              <a:rPr lang="it-IT" sz="1600" dirty="0" smtClean="0">
                <a:solidFill>
                  <a:prstClr val="white"/>
                </a:solidFill>
              </a:rPr>
              <a:t>Residui Farmaci veterinari</a:t>
            </a:r>
            <a:endParaRPr lang="it-IT" sz="1600" dirty="0">
              <a:solidFill>
                <a:prstClr val="white"/>
              </a:solidFill>
            </a:endParaRPr>
          </a:p>
        </p:txBody>
      </p:sp>
      <p:sp>
        <p:nvSpPr>
          <p:cNvPr id="90" name="Ovale 89"/>
          <p:cNvSpPr/>
          <p:nvPr/>
        </p:nvSpPr>
        <p:spPr>
          <a:xfrm>
            <a:off x="9545763" y="1032586"/>
            <a:ext cx="1419687" cy="529232"/>
          </a:xfrm>
          <a:prstGeom prst="ellipse">
            <a:avLst/>
          </a:prstGeom>
          <a:solidFill>
            <a:srgbClr val="FFD581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400" dirty="0" smtClean="0">
                <a:solidFill>
                  <a:schemeClr val="tx2">
                    <a:lumMod val="50000"/>
                  </a:schemeClr>
                </a:solidFill>
              </a:rPr>
              <a:t>Lombardia </a:t>
            </a:r>
            <a:r>
              <a:rPr lang="it-IT" sz="1400" dirty="0" smtClean="0">
                <a:solidFill>
                  <a:schemeClr val="tx2">
                    <a:lumMod val="50000"/>
                  </a:schemeClr>
                </a:solidFill>
              </a:rPr>
              <a:t>Alpeggi</a:t>
            </a:r>
            <a:endParaRPr lang="it-IT" sz="1400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91" name="Ovale 90"/>
          <p:cNvSpPr/>
          <p:nvPr/>
        </p:nvSpPr>
        <p:spPr>
          <a:xfrm>
            <a:off x="9200034" y="2767134"/>
            <a:ext cx="1765416" cy="513393"/>
          </a:xfrm>
          <a:prstGeom prst="ellipse">
            <a:avLst/>
          </a:prstGeom>
          <a:solidFill>
            <a:srgbClr val="FFD581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400" dirty="0" smtClean="0">
                <a:solidFill>
                  <a:schemeClr val="tx2">
                    <a:lumMod val="50000"/>
                  </a:schemeClr>
                </a:solidFill>
              </a:rPr>
              <a:t>FVG prodotti di malga</a:t>
            </a:r>
            <a:endParaRPr lang="it-IT" sz="1400" dirty="0">
              <a:solidFill>
                <a:schemeClr val="tx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95528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33000">
        <p14:window dir="vert"/>
      </p:transition>
    </mc:Choice>
    <mc:Fallback xmlns="">
      <p:transition spd="slow" advClick="0" advTm="33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ocumento multiplo 3"/>
          <p:cNvSpPr/>
          <p:nvPr/>
        </p:nvSpPr>
        <p:spPr>
          <a:xfrm>
            <a:off x="7764396" y="96101"/>
            <a:ext cx="4183487" cy="1297551"/>
          </a:xfrm>
          <a:prstGeom prst="flowChartMultidocumen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rgbClr val="7030A0"/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it-IT" sz="3200" dirty="0">
                <a:solidFill>
                  <a:prstClr val="black"/>
                </a:solidFill>
                <a:latin typeface="Aharoni" panose="02010803020104030203" pitchFamily="2" charset="-79"/>
                <a:ea typeface="Calibri" panose="020F0502020204030204" pitchFamily="34" charset="0"/>
                <a:cs typeface="Aharoni" panose="02010803020104030203" pitchFamily="2" charset="-79"/>
              </a:rPr>
              <a:t>CC Tutela Salute</a:t>
            </a:r>
          </a:p>
        </p:txBody>
      </p:sp>
      <p:pic>
        <p:nvPicPr>
          <p:cNvPr id="5" name="Immagine 4"/>
          <p:cNvPicPr>
            <a:picLocks noChangeAspect="1"/>
          </p:cNvPicPr>
          <p:nvPr/>
        </p:nvPicPr>
        <p:blipFill rotWithShape="1">
          <a:blip r:embed="rId2"/>
          <a:srcRect l="25822" t="47556" r="22978" b="29111"/>
          <a:stretch/>
        </p:blipFill>
        <p:spPr>
          <a:xfrm>
            <a:off x="1051560" y="1602979"/>
            <a:ext cx="9723120" cy="3544887"/>
          </a:xfrm>
          <a:prstGeom prst="rect">
            <a:avLst/>
          </a:prstGeom>
        </p:spPr>
      </p:pic>
      <p:sp>
        <p:nvSpPr>
          <p:cNvPr id="6" name="Rettangolo 5"/>
          <p:cNvSpPr/>
          <p:nvPr/>
        </p:nvSpPr>
        <p:spPr>
          <a:xfrm>
            <a:off x="3505200" y="5193715"/>
            <a:ext cx="6096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it-IT" sz="2400" dirty="0">
                <a:solidFill>
                  <a:srgbClr val="FFFF00"/>
                </a:solidFill>
              </a:rPr>
              <a:t>Altre attività: 5870 kg prodotti caseari, 320000 confezioni di latte, 4 kg caglio, 7250 kg latte in polvere.</a:t>
            </a:r>
          </a:p>
        </p:txBody>
      </p:sp>
    </p:spTree>
    <p:extLst>
      <p:ext uri="{BB962C8B-B14F-4D97-AF65-F5344CB8AC3E}">
        <p14:creationId xmlns:p14="http://schemas.microsoft.com/office/powerpoint/2010/main" val="68467030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ocumento multiplo 2"/>
          <p:cNvSpPr/>
          <p:nvPr/>
        </p:nvSpPr>
        <p:spPr>
          <a:xfrm>
            <a:off x="4681950" y="851657"/>
            <a:ext cx="6702330" cy="641863"/>
          </a:xfrm>
          <a:prstGeom prst="flowChartMultidocumen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rgbClr val="7030A0"/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it-IT" sz="3200" cap="small" dirty="0">
                <a:solidFill>
                  <a:prstClr val="black"/>
                </a:solidFill>
              </a:rPr>
              <a:t>CC </a:t>
            </a:r>
            <a:r>
              <a:rPr lang="it-IT" sz="3200" cap="small" dirty="0" smtClean="0">
                <a:solidFill>
                  <a:prstClr val="black"/>
                </a:solidFill>
              </a:rPr>
              <a:t>Tutela Agroalimentare</a:t>
            </a:r>
            <a:endParaRPr lang="it-IT" sz="3200" dirty="0">
              <a:solidFill>
                <a:prstClr val="black"/>
              </a:solidFill>
              <a:latin typeface="Aharoni" panose="02010803020104030203" pitchFamily="2" charset="-79"/>
              <a:ea typeface="Calibri" panose="020F0502020204030204" pitchFamily="34" charset="0"/>
              <a:cs typeface="Aharoni" panose="02010803020104030203" pitchFamily="2" charset="-79"/>
            </a:endParaRPr>
          </a:p>
        </p:txBody>
      </p:sp>
      <p:sp>
        <p:nvSpPr>
          <p:cNvPr id="2" name="Rettangolo 1"/>
          <p:cNvSpPr/>
          <p:nvPr/>
        </p:nvSpPr>
        <p:spPr>
          <a:xfrm>
            <a:off x="451888" y="2286000"/>
            <a:ext cx="11308080" cy="3913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marR="68580" lvl="0" indent="-342900" algn="just">
              <a:lnSpc>
                <a:spcPct val="104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it-IT" sz="2000" i="1" dirty="0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gennaio 2017</a:t>
            </a:r>
            <a:r>
              <a:rPr lang="it-IT" sz="2000" dirty="0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it-IT" sz="2000" dirty="0">
                <a:solidFill>
                  <a:srgbClr val="FFFF00"/>
                </a:solidFill>
                <a:latin typeface="Times New Roman" panose="02020603050405020304" pitchFamily="18" charset="0"/>
                <a:ea typeface="MS Mincho" panose="02020609040205080304" pitchFamily="49" charset="-128"/>
              </a:rPr>
              <a:t>sequestrati 4.974 kg di cagliata di latte e 100 kg di prodotti caseari privi di rintracciabilità, contestate sanzioni per 3.000 euro;</a:t>
            </a:r>
            <a:endParaRPr lang="it-IT" sz="2000" dirty="0">
              <a:solidFill>
                <a:srgbClr val="FFFF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marR="68580" lvl="0" indent="-342900" algn="just">
              <a:lnSpc>
                <a:spcPct val="104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it-IT" sz="2000" dirty="0">
                <a:solidFill>
                  <a:srgbClr val="FFFF00"/>
                </a:solidFill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it-IT" sz="2000" i="1" dirty="0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febbraio 2017</a:t>
            </a:r>
            <a:r>
              <a:rPr lang="it-IT" sz="2000" dirty="0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it-IT" sz="2000" dirty="0">
                <a:solidFill>
                  <a:srgbClr val="FFFF00"/>
                </a:solidFill>
                <a:latin typeface="Times New Roman" panose="02020603050405020304" pitchFamily="18" charset="0"/>
                <a:ea typeface="MS Mincho" panose="02020609040205080304" pitchFamily="49" charset="-128"/>
              </a:rPr>
              <a:t>sequestrati 1.120 kg di cagliata di latte e 300 kg di prodotti caseari, contestate sanzioni per 2.000 euro, e denunciate 3 persone per truffa;</a:t>
            </a:r>
            <a:endParaRPr lang="it-IT" sz="2000" dirty="0">
              <a:solidFill>
                <a:srgbClr val="FFFF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marR="68580" lvl="0" indent="-342900" algn="just">
              <a:lnSpc>
                <a:spcPct val="104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it-IT" sz="2000" i="1" dirty="0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marzo 2017</a:t>
            </a:r>
            <a:r>
              <a:rPr lang="it-IT" sz="2000" dirty="0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it-IT" sz="2000" dirty="0">
                <a:solidFill>
                  <a:srgbClr val="FFFF00"/>
                </a:solidFill>
                <a:latin typeface="Times New Roman" panose="02020603050405020304" pitchFamily="18" charset="0"/>
                <a:ea typeface="MS Mincho" panose="02020609040205080304" pitchFamily="49" charset="-128"/>
              </a:rPr>
              <a:t>sequestrati 44 kg di mozzarelle sfuse di latte di bufala, 10 kg di mozzarelle di  latte vaccino e 308 kg di </a:t>
            </a:r>
            <a:r>
              <a:rPr lang="it-IT" sz="2000" i="1" dirty="0">
                <a:solidFill>
                  <a:srgbClr val="FFFF00"/>
                </a:solidFill>
                <a:latin typeface="Times New Roman" panose="02020603050405020304" pitchFamily="18" charset="0"/>
                <a:ea typeface="MS Mincho" panose="02020609040205080304" pitchFamily="49" charset="-128"/>
              </a:rPr>
              <a:t>Asiago Pressato</a:t>
            </a:r>
            <a:r>
              <a:rPr lang="it-IT" sz="2000" dirty="0">
                <a:solidFill>
                  <a:srgbClr val="FFFF00"/>
                </a:solidFill>
                <a:latin typeface="Times New Roman" panose="02020603050405020304" pitchFamily="18" charset="0"/>
                <a:ea typeface="MS Mincho" panose="02020609040205080304" pitchFamily="49" charset="-128"/>
              </a:rPr>
              <a:t> privo di lotto</a:t>
            </a:r>
            <a:r>
              <a:rPr lang="it-IT" sz="2000" i="1" dirty="0">
                <a:solidFill>
                  <a:srgbClr val="FFFF00"/>
                </a:solidFill>
                <a:latin typeface="Times New Roman" panose="02020603050405020304" pitchFamily="18" charset="0"/>
                <a:ea typeface="MS Mincho" panose="02020609040205080304" pitchFamily="49" charset="-128"/>
              </a:rPr>
              <a:t>, </a:t>
            </a:r>
            <a:r>
              <a:rPr lang="it-IT" sz="2000" dirty="0">
                <a:solidFill>
                  <a:srgbClr val="FFFF00"/>
                </a:solidFill>
                <a:latin typeface="Times New Roman" panose="02020603050405020304" pitchFamily="18" charset="0"/>
                <a:ea typeface="MS Mincho" panose="02020609040205080304" pitchFamily="49" charset="-128"/>
              </a:rPr>
              <a:t>contestando sanzioni per 4.500 euro;</a:t>
            </a:r>
            <a:endParaRPr lang="it-IT" sz="2000" dirty="0">
              <a:solidFill>
                <a:srgbClr val="FFFF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marR="68580" lvl="0" indent="-342900" algn="just">
              <a:lnSpc>
                <a:spcPct val="104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it-IT" sz="2000" i="1" dirty="0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aprile 2017</a:t>
            </a:r>
            <a:r>
              <a:rPr lang="it-IT" sz="2000" dirty="0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 sequestrati oltre 1,26 tonnellate di latte di Asina liofilizzato destinato alla produzione di 1.800 lt di latte destinati all’infanzia, sanzioni per 1.500 euro;</a:t>
            </a:r>
          </a:p>
          <a:p>
            <a:pPr marL="342900" marR="68580" lvl="0" indent="-342900" algn="just">
              <a:lnSpc>
                <a:spcPct val="104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it-IT" sz="2000" i="1" dirty="0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maggio 2017</a:t>
            </a:r>
            <a:r>
              <a:rPr lang="it-IT" sz="2000" dirty="0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 sequestrati circa 80 kg di mozzarella di latte di bufala nonché 3.875 buste</a:t>
            </a:r>
            <a:r>
              <a:rPr lang="it-IT" sz="2000" dirty="0">
                <a:solidFill>
                  <a:srgbClr val="FFFF00"/>
                </a:solidFill>
                <a:latin typeface="Times New Roman" panose="02020603050405020304" pitchFamily="18" charset="0"/>
                <a:ea typeface="MS Mincho" panose="02020609040205080304" pitchFamily="49" charset="-128"/>
              </a:rPr>
              <a:t> per il confezionamento recanti illecitamente i loghi del consorzio</a:t>
            </a:r>
            <a:r>
              <a:rPr lang="it-IT" sz="2000" dirty="0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della </a:t>
            </a:r>
            <a:r>
              <a:rPr lang="it-IT" sz="2000" i="1" dirty="0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“Mozzarella di Bufala Campana DOP”</a:t>
            </a:r>
            <a:r>
              <a:rPr lang="it-IT" sz="2000" dirty="0">
                <a:solidFill>
                  <a:srgbClr val="FFFF00"/>
                </a:solidFill>
                <a:latin typeface="Times New Roman" panose="02020603050405020304" pitchFamily="18" charset="0"/>
                <a:ea typeface="MS Mincho" panose="02020609040205080304" pitchFamily="49" charset="-128"/>
              </a:rPr>
              <a:t>, oltre a 7,2 tonnellate di omogeneizzati biologici con indebita menzione di </a:t>
            </a:r>
            <a:r>
              <a:rPr lang="it-IT" sz="2000" i="1" dirty="0">
                <a:solidFill>
                  <a:srgbClr val="FFFF00"/>
                </a:solidFill>
                <a:latin typeface="Times New Roman" panose="02020603050405020304" pitchFamily="18" charset="0"/>
                <a:ea typeface="MS Mincho" panose="02020609040205080304" pitchFamily="49" charset="-128"/>
              </a:rPr>
              <a:t>“Parmigiano Reggiano DOP”, </a:t>
            </a:r>
            <a:r>
              <a:rPr lang="it-IT" sz="2000" dirty="0">
                <a:solidFill>
                  <a:srgbClr val="FFFF00"/>
                </a:solidFill>
                <a:latin typeface="Times New Roman" panose="02020603050405020304" pitchFamily="18" charset="0"/>
                <a:ea typeface="MS Mincho" panose="02020609040205080304" pitchFamily="49" charset="-128"/>
              </a:rPr>
              <a:t>pari a circa 45.000 confezioni,  contestando sanzioni per complessivi 11.000,00 euro</a:t>
            </a:r>
            <a:r>
              <a:rPr lang="it-IT" sz="2000" dirty="0" smtClean="0">
                <a:solidFill>
                  <a:srgbClr val="FFFF00"/>
                </a:solidFill>
                <a:latin typeface="Times New Roman" panose="02020603050405020304" pitchFamily="18" charset="0"/>
                <a:ea typeface="MS Mincho" panose="02020609040205080304" pitchFamily="49" charset="-128"/>
              </a:rPr>
              <a:t>;</a:t>
            </a:r>
            <a:endParaRPr lang="it-IT" sz="2000" dirty="0">
              <a:solidFill>
                <a:srgbClr val="FFFF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0314627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/>
          <p:cNvSpPr/>
          <p:nvPr/>
        </p:nvSpPr>
        <p:spPr>
          <a:xfrm>
            <a:off x="640080" y="1768305"/>
            <a:ext cx="10469880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marR="68580" lvl="0" indent="-342900" algn="just">
              <a:lnSpc>
                <a:spcPct val="104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it-IT" sz="2000" dirty="0">
                <a:solidFill>
                  <a:srgbClr val="FFFF00"/>
                </a:solidFill>
                <a:latin typeface="Times New Roman" panose="02020603050405020304" pitchFamily="18" charset="0"/>
                <a:ea typeface="MS Mincho" panose="02020609040205080304" pitchFamily="49" charset="-128"/>
              </a:rPr>
              <a:t>giugno 2017, sequestrati circa 60 kg di “Parmigiano Reggiano DOP”, poiché riscontrati assenti alcuni requisiti previsti dal disciplinare di produzione e 54 kg di mozzarella di bufala evocante il marchio di tutela nonché 3.875 buste per il confezionamento recanti illecitamente i loghi del consorzio della “Mozzarella di Bufala Campana DOP” ,  contestando sanzioni per complessivi 4.000,00 euro;</a:t>
            </a:r>
          </a:p>
          <a:p>
            <a:pPr marL="342900" marR="68580" lvl="0" indent="-342900" algn="just">
              <a:lnSpc>
                <a:spcPct val="104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it-IT" sz="2000" dirty="0">
                <a:solidFill>
                  <a:srgbClr val="FFFF00"/>
                </a:solidFill>
                <a:latin typeface="Times New Roman" panose="02020603050405020304" pitchFamily="18" charset="0"/>
                <a:ea typeface="MS Mincho" panose="02020609040205080304" pitchFamily="49" charset="-128"/>
              </a:rPr>
              <a:t>luglio 2017, sequestrati 3.886 confezioni di crema di formaggio, pari a kg 3.109, utilizzando formaggio generico in sostituzione del “Parmigiano Reggiano DOP” e  1.612 kg di formaggi vari privi di rintracciabilità,  contestando sanzioni per complessivi 1.500,00 euro e denunciando una persona per frode in commercio;</a:t>
            </a:r>
          </a:p>
          <a:p>
            <a:pPr marL="342900" marR="68580" lvl="0" indent="-342900" algn="just">
              <a:lnSpc>
                <a:spcPct val="104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it-IT" sz="2000" dirty="0">
                <a:solidFill>
                  <a:srgbClr val="FFFF00"/>
                </a:solidFill>
                <a:latin typeface="Times New Roman" panose="02020603050405020304" pitchFamily="18" charset="0"/>
                <a:ea typeface="MS Mincho" panose="02020609040205080304" pitchFamily="49" charset="-128"/>
              </a:rPr>
              <a:t>settembre 2017, sequestrati circa 1.080 kg di mozzarella per etichettatura non conforme,  contestando sanzioni per complessivi 3.200,00 euro;</a:t>
            </a:r>
          </a:p>
          <a:p>
            <a:pPr marL="342900" marR="68580" lvl="0" indent="-342900" algn="just">
              <a:lnSpc>
                <a:spcPct val="104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it-IT" sz="2000" dirty="0">
                <a:solidFill>
                  <a:srgbClr val="FFFF00"/>
                </a:solidFill>
                <a:latin typeface="Times New Roman" panose="02020603050405020304" pitchFamily="18" charset="0"/>
                <a:ea typeface="MS Mincho" panose="02020609040205080304" pitchFamily="49" charset="-128"/>
              </a:rPr>
              <a:t>ottobre- novembre 2017, sequestrati circa 10 kg di burrata di bufala nonché 46.870 buste per il confezionamento recanti illecitamente i loghi del consorzio della “Mozzarella di Bufala Campana DOP”,  contestando sanzioni per complessivi 12.000,00 euro e denunciando una persona per frode nell’esercizio del commercio.</a:t>
            </a:r>
          </a:p>
        </p:txBody>
      </p:sp>
      <p:sp>
        <p:nvSpPr>
          <p:cNvPr id="3" name="Documento multiplo 2"/>
          <p:cNvSpPr/>
          <p:nvPr/>
        </p:nvSpPr>
        <p:spPr>
          <a:xfrm>
            <a:off x="4681950" y="851657"/>
            <a:ext cx="6702330" cy="641863"/>
          </a:xfrm>
          <a:prstGeom prst="flowChartMultidocumen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rgbClr val="7030A0"/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it-IT" sz="3200" cap="small" dirty="0">
                <a:solidFill>
                  <a:prstClr val="black"/>
                </a:solidFill>
              </a:rPr>
              <a:t>CC </a:t>
            </a:r>
            <a:r>
              <a:rPr lang="it-IT" sz="3200" cap="small" dirty="0" smtClean="0">
                <a:solidFill>
                  <a:prstClr val="black"/>
                </a:solidFill>
              </a:rPr>
              <a:t>Tutela Agroalimentare</a:t>
            </a:r>
            <a:endParaRPr lang="it-IT" sz="3200" dirty="0">
              <a:solidFill>
                <a:prstClr val="black"/>
              </a:solidFill>
              <a:latin typeface="Aharoni" panose="02010803020104030203" pitchFamily="2" charset="-79"/>
              <a:ea typeface="Calibri" panose="020F0502020204030204" pitchFamily="34" charset="0"/>
              <a:cs typeface="Aharoni" panose="02010803020104030203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2696318973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crush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rnice 1"/>
          <p:cNvSpPr/>
          <p:nvPr/>
        </p:nvSpPr>
        <p:spPr>
          <a:xfrm>
            <a:off x="6304889" y="245853"/>
            <a:ext cx="5551832" cy="1130174"/>
          </a:xfrm>
          <a:prstGeom prst="frame">
            <a:avLst>
              <a:gd name="adj1" fmla="val 18557"/>
            </a:avLst>
          </a:prstGeom>
          <a:solidFill>
            <a:schemeClr val="accent4">
              <a:lumMod val="20000"/>
              <a:lumOff val="80000"/>
            </a:schemeClr>
          </a:soli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0"/>
            <a:r>
              <a:rPr lang="it-IT" dirty="0">
                <a:solidFill>
                  <a:srgbClr val="FFC000">
                    <a:lumMod val="60000"/>
                    <a:lumOff val="40000"/>
                  </a:srgbClr>
                </a:solidFill>
                <a:latin typeface="Berlin Sans FB Demi" panose="020E0802020502020306" pitchFamily="34" charset="0"/>
              </a:rPr>
              <a:t>LNR </a:t>
            </a:r>
            <a:r>
              <a:rPr lang="it-IT" dirty="0" smtClean="0">
                <a:solidFill>
                  <a:srgbClr val="FFC000">
                    <a:lumMod val="60000"/>
                    <a:lumOff val="40000"/>
                  </a:srgbClr>
                </a:solidFill>
                <a:latin typeface="Berlin Sans FB Demi" panose="020E0802020502020306" pitchFamily="34" charset="0"/>
              </a:rPr>
              <a:t>Brucellosi - </a:t>
            </a:r>
            <a:r>
              <a:rPr lang="it-IT" dirty="0">
                <a:solidFill>
                  <a:srgbClr val="FFC000">
                    <a:lumMod val="60000"/>
                    <a:lumOff val="40000"/>
                  </a:srgbClr>
                </a:solidFill>
                <a:latin typeface="Berlin Sans FB Demi" panose="020E0802020502020306" pitchFamily="34" charset="0"/>
              </a:rPr>
              <a:t>IZS Abruzzo e Molise</a:t>
            </a:r>
            <a:endParaRPr lang="it-IT" dirty="0">
              <a:solidFill>
                <a:srgbClr val="FFC000">
                  <a:lumMod val="60000"/>
                  <a:lumOff val="40000"/>
                </a:srgbClr>
              </a:solidFill>
              <a:latin typeface="Berlin Sans FB Demi" panose="020E0802020502020306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3" name="Immagine 2"/>
          <p:cNvPicPr>
            <a:picLocks noChangeAspect="1"/>
          </p:cNvPicPr>
          <p:nvPr/>
        </p:nvPicPr>
        <p:blipFill rotWithShape="1">
          <a:blip r:embed="rId3"/>
          <a:srcRect l="28311" t="20666" r="24577" b="9333"/>
          <a:stretch/>
        </p:blipFill>
        <p:spPr>
          <a:xfrm>
            <a:off x="475220" y="0"/>
            <a:ext cx="5562600" cy="66121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68825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0000">
        <p14:prism dir="u" isContent="1"/>
      </p:transition>
    </mc:Choice>
    <mc:Fallback xmlns="">
      <p:transition spd="slow" advClick="0" advTm="10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/>
          <p:cNvPicPr>
            <a:picLocks noChangeAspect="1"/>
          </p:cNvPicPr>
          <p:nvPr/>
        </p:nvPicPr>
        <p:blipFill rotWithShape="1">
          <a:blip r:embed="rId2"/>
          <a:srcRect l="27245" t="30666" r="25467" b="37778"/>
          <a:stretch/>
        </p:blipFill>
        <p:spPr>
          <a:xfrm>
            <a:off x="899159" y="1295400"/>
            <a:ext cx="7993487" cy="426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330994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900">
        <p14:glitter pattern="hexagon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tro 4 1"/>
          <p:cNvSpPr/>
          <p:nvPr/>
        </p:nvSpPr>
        <p:spPr>
          <a:xfrm>
            <a:off x="597962" y="172994"/>
            <a:ext cx="10807324" cy="939114"/>
          </a:xfrm>
          <a:prstGeom prst="ellipseRibbon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0"/>
            <a:r>
              <a:rPr lang="it-IT" dirty="0">
                <a:solidFill>
                  <a:prstClr val="black"/>
                </a:solidFill>
              </a:rPr>
              <a:t>LNR </a:t>
            </a:r>
            <a:r>
              <a:rPr lang="it-IT" i="1" dirty="0">
                <a:solidFill>
                  <a:prstClr val="black"/>
                </a:solidFill>
              </a:rPr>
              <a:t>Listeria monocytogenes </a:t>
            </a:r>
          </a:p>
          <a:p>
            <a:pPr algn="ctr" defTabSz="0"/>
            <a:r>
              <a:rPr lang="it-IT" dirty="0">
                <a:solidFill>
                  <a:prstClr val="black"/>
                </a:solidFill>
              </a:rPr>
              <a:t>IZS Abruzzo e Molise </a:t>
            </a:r>
            <a:endParaRPr lang="it-IT" dirty="0">
              <a:solidFill>
                <a:prstClr val="black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5" name="Immagine 4"/>
          <p:cNvPicPr>
            <a:picLocks noChangeAspect="1"/>
          </p:cNvPicPr>
          <p:nvPr/>
        </p:nvPicPr>
        <p:blipFill rotWithShape="1">
          <a:blip r:embed="rId3"/>
          <a:srcRect l="36844" t="37555" r="32756" b="46223"/>
          <a:stretch/>
        </p:blipFill>
        <p:spPr>
          <a:xfrm>
            <a:off x="2485255" y="2545080"/>
            <a:ext cx="7032738" cy="30022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26085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0000">
        <p14:prism isContent="1"/>
      </p:transition>
    </mc:Choice>
    <mc:Fallback xmlns="">
      <p:transition spd="slow" advClick="0" advTm="10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rgamena 1 1"/>
          <p:cNvSpPr/>
          <p:nvPr/>
        </p:nvSpPr>
        <p:spPr>
          <a:xfrm>
            <a:off x="98855" y="247135"/>
            <a:ext cx="3045178" cy="3460569"/>
          </a:xfrm>
          <a:prstGeom prst="verticalScroll">
            <a:avLst>
              <a:gd name="adj" fmla="val 11541"/>
            </a:avLst>
          </a:prstGeom>
          <a:solidFill>
            <a:schemeClr val="accent4">
              <a:lumMod val="20000"/>
              <a:lumOff val="80000"/>
            </a:schemeClr>
          </a:soli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defTabSz="0"/>
            <a:r>
              <a:rPr lang="it-IT" sz="2400" i="1" dirty="0">
                <a:solidFill>
                  <a:prstClr val="black"/>
                </a:solidFill>
                <a:latin typeface="Brush Script MT" panose="03060802040406070304" pitchFamily="66" charset="0"/>
              </a:rPr>
              <a:t>LNR </a:t>
            </a:r>
          </a:p>
          <a:p>
            <a:pPr defTabSz="0"/>
            <a:r>
              <a:rPr lang="it-IT" sz="2400" i="1" dirty="0">
                <a:solidFill>
                  <a:prstClr val="black"/>
                </a:solidFill>
                <a:latin typeface="Brush Script MT" panose="03060802040406070304" pitchFamily="66" charset="0"/>
              </a:rPr>
              <a:t>per gli stafilococchi coagulasi positivi, incluso S. aureus </a:t>
            </a:r>
          </a:p>
          <a:p>
            <a:pPr defTabSz="0"/>
            <a:r>
              <a:rPr lang="it-IT" sz="2400" i="1" dirty="0">
                <a:solidFill>
                  <a:prstClr val="black"/>
                </a:solidFill>
                <a:latin typeface="Brush Script MT" panose="03060802040406070304" pitchFamily="66" charset="0"/>
              </a:rPr>
              <a:t>IZS </a:t>
            </a:r>
          </a:p>
          <a:p>
            <a:pPr defTabSz="0"/>
            <a:r>
              <a:rPr lang="it-IT" sz="2400" i="1" dirty="0">
                <a:solidFill>
                  <a:prstClr val="black"/>
                </a:solidFill>
                <a:latin typeface="Brush Script MT" panose="03060802040406070304" pitchFamily="66" charset="0"/>
              </a:rPr>
              <a:t>Piemonte, Liguria e Val d'Aosta</a:t>
            </a:r>
            <a:endParaRPr lang="it-IT" sz="2400" i="1" dirty="0">
              <a:solidFill>
                <a:prstClr val="black"/>
              </a:solidFill>
              <a:latin typeface="Brush Script MT" panose="03060802040406070304" pitchFamily="66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5" name="Immagine 4"/>
          <p:cNvPicPr>
            <a:picLocks noChangeAspect="1"/>
          </p:cNvPicPr>
          <p:nvPr/>
        </p:nvPicPr>
        <p:blipFill rotWithShape="1">
          <a:blip r:embed="rId3"/>
          <a:srcRect l="26178" t="27111" r="28845" b="18667"/>
          <a:stretch/>
        </p:blipFill>
        <p:spPr>
          <a:xfrm>
            <a:off x="4419600" y="365760"/>
            <a:ext cx="6355080" cy="61290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46578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0000">
        <p14:prism dir="u" isContent="1"/>
      </p:transition>
    </mc:Choice>
    <mc:Fallback xmlns="">
      <p:transition spd="slow" advClick="0" advTm="10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usione 1"/>
          <p:cNvSpPr/>
          <p:nvPr/>
        </p:nvSpPr>
        <p:spPr>
          <a:xfrm>
            <a:off x="6533218" y="112625"/>
            <a:ext cx="3537353" cy="2325775"/>
          </a:xfrm>
          <a:prstGeom prst="flowChartMerge">
            <a:avLst/>
          </a:prstGeom>
          <a:solidFill>
            <a:srgbClr val="FFF2CC"/>
          </a:solidFill>
          <a:ln>
            <a:solidFill>
              <a:schemeClr val="accent4"/>
            </a:solidFill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it-IT" sz="2000" dirty="0">
                <a:solidFill>
                  <a:srgbClr val="FFC000">
                    <a:lumMod val="75000"/>
                  </a:srgbClr>
                </a:solidFill>
                <a:latin typeface="Lucida Handwriting" panose="03010101010101010101" pitchFamily="66" charset="0"/>
              </a:rPr>
              <a:t>Audit </a:t>
            </a:r>
          </a:p>
          <a:p>
            <a:pPr algn="ctr"/>
            <a:r>
              <a:rPr lang="it-IT" sz="2000" dirty="0">
                <a:solidFill>
                  <a:srgbClr val="FFC000">
                    <a:lumMod val="75000"/>
                  </a:srgbClr>
                </a:solidFill>
                <a:latin typeface="Lucida Handwriting" panose="03010101010101010101" pitchFamily="66" charset="0"/>
              </a:rPr>
              <a:t>su Autorità competenti</a:t>
            </a:r>
          </a:p>
        </p:txBody>
      </p:sp>
      <p:sp>
        <p:nvSpPr>
          <p:cNvPr id="3" name="Rettangolo 2"/>
          <p:cNvSpPr/>
          <p:nvPr/>
        </p:nvSpPr>
        <p:spPr>
          <a:xfrm>
            <a:off x="259078" y="222349"/>
            <a:ext cx="3643087" cy="2585323"/>
          </a:xfrm>
          <a:prstGeom prst="rect">
            <a:avLst/>
          </a:prstGeom>
          <a:solidFill>
            <a:srgbClr val="FFF2CC"/>
          </a:solidFill>
        </p:spPr>
        <p:txBody>
          <a:bodyPr wrap="square">
            <a:spAutoFit/>
          </a:bodyPr>
          <a:lstStyle/>
          <a:p>
            <a:r>
              <a:rPr lang="it-IT" dirty="0"/>
              <a:t>Nel 2017 sono stati realizzati 8 audit nel settore “latte e derivati” (1 Basilicata, 1 Lazio, 1 Lombardia, , 1 Marche, 1 Molise, 1 P.A. Bolzano,  1  Veneto ed 1 del Ministero nel Friuli Venezia Giulia ) per valutare il sistema di controllo ufficiale adottato dalle Autorità Competenti.</a:t>
            </a:r>
          </a:p>
          <a:p>
            <a:r>
              <a:rPr lang="it-IT" dirty="0"/>
              <a:t> </a:t>
            </a:r>
          </a:p>
        </p:txBody>
      </p:sp>
      <p:sp>
        <p:nvSpPr>
          <p:cNvPr id="4" name="Rettangolo 3"/>
          <p:cNvSpPr/>
          <p:nvPr/>
        </p:nvSpPr>
        <p:spPr>
          <a:xfrm>
            <a:off x="3581400" y="2807672"/>
            <a:ext cx="8442960" cy="38152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marR="38100" indent="-68263" algn="just">
              <a:lnSpc>
                <a:spcPct val="104000"/>
              </a:lnSpc>
              <a:spcAft>
                <a:spcPts val="0"/>
              </a:spcAft>
            </a:pPr>
            <a:r>
              <a:rPr lang="it-IT" sz="1600" dirty="0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Di seguito si riportano le principali </a:t>
            </a:r>
            <a:r>
              <a:rPr lang="it-IT" sz="1600" b="1" dirty="0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azioni correttive</a:t>
            </a:r>
            <a:r>
              <a:rPr lang="it-IT" sz="1600" i="1" dirty="0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it-IT" sz="1600" dirty="0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comunicate</a:t>
            </a:r>
            <a:r>
              <a:rPr lang="it-IT" sz="1600" i="1" dirty="0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it-IT" sz="1600" dirty="0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dalle Autorità competenti regionali e adottate dalle ASL a seguito delle criticità evidenziate nel corso degli audit ricevuti</a:t>
            </a:r>
            <a:r>
              <a:rPr lang="it-IT" sz="1600" dirty="0" smtClean="0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:</a:t>
            </a:r>
          </a:p>
          <a:p>
            <a:pPr marL="342900" marR="38100" indent="-68263" algn="just">
              <a:lnSpc>
                <a:spcPct val="104000"/>
              </a:lnSpc>
              <a:spcAft>
                <a:spcPts val="0"/>
              </a:spcAft>
            </a:pPr>
            <a:endParaRPr lang="it-IT" sz="1600" dirty="0">
              <a:solidFill>
                <a:srgbClr val="FFFF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68263" algn="just">
              <a:buFont typeface="Calibri" panose="020F0502020204030204" pitchFamily="34" charset="0"/>
              <a:buChar char="-"/>
            </a:pPr>
            <a:r>
              <a:rPr lang="it-IT" sz="1600" dirty="0">
                <a:solidFill>
                  <a:srgbClr val="FFFF00"/>
                </a:solidFill>
                <a:ea typeface="Calibri" panose="020F0502020204030204" pitchFamily="34" charset="0"/>
              </a:rPr>
              <a:t>sono state predisposte procedure per i personale che esegue i controlli ufficiali, per la gestione dei controlli su stabilimenti sospesi e per la verifica dell’efficacia dei controlli ufficiali (Basilicata);      </a:t>
            </a:r>
            <a:endParaRPr lang="it-IT" sz="1600" dirty="0">
              <a:solidFill>
                <a:srgbClr val="FFFF00"/>
              </a:solidFill>
              <a:ea typeface="Times New Roman" panose="02020603050405020304" pitchFamily="18" charset="0"/>
            </a:endParaRPr>
          </a:p>
          <a:p>
            <a:pPr marL="342900" lvl="0" indent="-68263" algn="just">
              <a:buFont typeface="Calibri" panose="020F0502020204030204" pitchFamily="34" charset="0"/>
              <a:buChar char="-"/>
            </a:pPr>
            <a:r>
              <a:rPr lang="it-IT" sz="1600" dirty="0">
                <a:solidFill>
                  <a:srgbClr val="FFFF00"/>
                </a:solidFill>
                <a:ea typeface="Calibri" panose="020F0502020204030204" pitchFamily="34" charset="0"/>
              </a:rPr>
              <a:t>sono state predisposte procedure per garantire che la scelta degli OSA da sottoporre ai controlli ufficiali tenga sempre conto della categorizzazione e valutazione del rischio degli stessi (Molise); </a:t>
            </a:r>
            <a:endParaRPr lang="it-IT" sz="1600" dirty="0">
              <a:solidFill>
                <a:srgbClr val="FFFF00"/>
              </a:solidFill>
              <a:ea typeface="Times New Roman" panose="02020603050405020304" pitchFamily="18" charset="0"/>
            </a:endParaRPr>
          </a:p>
          <a:p>
            <a:pPr marL="342900" lvl="0" indent="-68263" algn="just">
              <a:buFont typeface="Calibri" panose="020F0502020204030204" pitchFamily="34" charset="0"/>
              <a:buChar char="-"/>
            </a:pPr>
            <a:r>
              <a:rPr lang="it-IT" sz="1600" dirty="0">
                <a:solidFill>
                  <a:srgbClr val="FFFF00"/>
                </a:solidFill>
                <a:ea typeface="Calibri" panose="020F0502020204030204" pitchFamily="34" charset="0"/>
              </a:rPr>
              <a:t>programmazione, a cura della Regione, di un nuovo ciclo di audit sullo specifico settore latte nell’arco del prossimo biennio (Ministero nel Friuli Venezia Giulia);  </a:t>
            </a:r>
            <a:endParaRPr lang="it-IT" sz="1600" dirty="0">
              <a:solidFill>
                <a:srgbClr val="FFFF00"/>
              </a:solidFill>
              <a:ea typeface="Times New Roman" panose="02020603050405020304" pitchFamily="18" charset="0"/>
            </a:endParaRPr>
          </a:p>
          <a:p>
            <a:pPr marL="342900" lvl="0" indent="-68263" algn="just">
              <a:buFont typeface="Calibri" panose="020F0502020204030204" pitchFamily="34" charset="0"/>
              <a:buChar char="-"/>
            </a:pPr>
            <a:r>
              <a:rPr lang="it-IT" sz="1600" dirty="0">
                <a:solidFill>
                  <a:srgbClr val="FFFF00"/>
                </a:solidFill>
                <a:ea typeface="Calibri" panose="020F0502020204030204" pitchFamily="34" charset="0"/>
              </a:rPr>
              <a:t>a partire gennaio 2018, tutte le anagrafiche relative alle imprese registrate ex Reg. CE/852/2004 saranno trasferite  nel  nuovo sistema informativo SICER della Regione Friuli Venezia Giulia. Tale sistema inoltre consente di programmare, verificare, monitorare nel tempo e raccogliere in maniera esaustiva l’attività di controllo ufficiale erogata. (Ministero nel Friuli Venezia Giulia);</a:t>
            </a:r>
            <a:endParaRPr lang="it-IT" sz="1600" dirty="0">
              <a:solidFill>
                <a:srgbClr val="FFFF00"/>
              </a:solidFill>
              <a:ea typeface="Times New Roman" panose="02020603050405020304" pitchFamily="18" charset="0"/>
            </a:endParaRPr>
          </a:p>
          <a:p>
            <a:pPr marL="342900" lvl="0" indent="-68263" algn="just">
              <a:buFont typeface="Calibri" panose="020F0502020204030204" pitchFamily="34" charset="0"/>
              <a:buChar char="-"/>
            </a:pPr>
            <a:r>
              <a:rPr lang="it-IT" sz="1600" dirty="0">
                <a:solidFill>
                  <a:srgbClr val="FFFF00"/>
                </a:solidFill>
                <a:ea typeface="Calibri" panose="020F0502020204030204" pitchFamily="34" charset="0"/>
              </a:rPr>
              <a:t>nel 2018 la Regione FVG organizzerà un corso di formazione ed addestramento per il controllo ufficiale nella filiera alimentare e nella sanità pubblica veterinaria.  </a:t>
            </a:r>
            <a:endParaRPr lang="it-IT" sz="1600" dirty="0">
              <a:solidFill>
                <a:srgbClr val="FFFF00"/>
              </a:solidFill>
              <a:effectLst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257930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0000">
        <p14:prism isContent="1"/>
      </p:transition>
    </mc:Choice>
    <mc:Fallback xmlns="">
      <p:transition spd="slow" advClick="0" advTm="10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sella di testo 231"/>
          <p:cNvSpPr txBox="1"/>
          <p:nvPr/>
        </p:nvSpPr>
        <p:spPr>
          <a:xfrm>
            <a:off x="1519881" y="543697"/>
            <a:ext cx="8906819" cy="5336403"/>
          </a:xfrm>
          <a:prstGeom prst="flowChartInternalStorage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rgbClr val="7030A0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it-IT" sz="12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  <a:p>
            <a:endParaRPr lang="it-IT" sz="2000" dirty="0">
              <a:solidFill>
                <a:prstClr val="black"/>
              </a:solidFill>
            </a:endParaRPr>
          </a:p>
          <a:p>
            <a:endParaRPr lang="it-IT" sz="2000" dirty="0">
              <a:solidFill>
                <a:prstClr val="black"/>
              </a:solidFill>
            </a:endParaRPr>
          </a:p>
          <a:p>
            <a:endParaRPr lang="it-IT" sz="2000" dirty="0">
              <a:solidFill>
                <a:prstClr val="black"/>
              </a:solidFill>
            </a:endParaRPr>
          </a:p>
          <a:p>
            <a:r>
              <a:rPr lang="it-IT" sz="2000" dirty="0"/>
              <a:t>Sono pervenute 71 segnalazioni su prodotti a base di latte e derivati. I rischi maggiormente riscontrati sono di natura microbiologica (51), le principali contaminazioni sono: </a:t>
            </a:r>
            <a:r>
              <a:rPr lang="it-IT" sz="2000" i="1" dirty="0"/>
              <a:t>Listeria m. </a:t>
            </a:r>
            <a:r>
              <a:rPr lang="it-IT" sz="2000" dirty="0"/>
              <a:t>(25), e </a:t>
            </a:r>
            <a:r>
              <a:rPr lang="it-IT" sz="2000" i="1" dirty="0"/>
              <a:t>Salmonella</a:t>
            </a:r>
            <a:r>
              <a:rPr lang="it-IT" sz="2000" dirty="0"/>
              <a:t> (8). L’origine dei prodotti notificati è varia, ma il Paese col maggior numero di segnalazioni è la Francia (26), seguita dall’Italia (6).</a:t>
            </a:r>
            <a:r>
              <a:rPr lang="it-IT" sz="2000" b="1" dirty="0"/>
              <a:t> </a:t>
            </a:r>
            <a:endParaRPr lang="it-IT" sz="2000" dirty="0"/>
          </a:p>
          <a:p>
            <a:r>
              <a:rPr lang="it-IT" sz="2000" dirty="0"/>
              <a:t>In particolare le notifiche che hanno riguardato i prodotti di origine italiana si riferiscono a </a:t>
            </a:r>
            <a:r>
              <a:rPr lang="it-IT" sz="2000" i="1" dirty="0"/>
              <a:t>Listeria </a:t>
            </a:r>
            <a:r>
              <a:rPr lang="it-IT" sz="2000" i="1" dirty="0" err="1"/>
              <a:t>monocitogenes</a:t>
            </a:r>
            <a:r>
              <a:rPr lang="it-IT" sz="2000" dirty="0"/>
              <a:t> in formaggi (3), mentre gli altri 4 riguardano presenza di </a:t>
            </a:r>
            <a:r>
              <a:rPr lang="it-IT" sz="2000" dirty="0" err="1"/>
              <a:t>cloxacillina</a:t>
            </a:r>
            <a:r>
              <a:rPr lang="it-IT" sz="2000" dirty="0"/>
              <a:t> in latte di capra, presenza di allergene non dichiarato in yogurt, presenza di </a:t>
            </a:r>
            <a:r>
              <a:rPr lang="it-IT" sz="2000" i="1" dirty="0"/>
              <a:t>E. coli</a:t>
            </a:r>
            <a:r>
              <a:rPr lang="it-IT" sz="2000" dirty="0"/>
              <a:t> in burrata e presenza di alti livelli di piombo in latte di pecora.</a:t>
            </a:r>
          </a:p>
        </p:txBody>
      </p:sp>
      <p:sp>
        <p:nvSpPr>
          <p:cNvPr id="2" name="Casella di testo 231"/>
          <p:cNvSpPr txBox="1"/>
          <p:nvPr/>
        </p:nvSpPr>
        <p:spPr>
          <a:xfrm>
            <a:off x="1519881" y="767775"/>
            <a:ext cx="2288535" cy="1567652"/>
          </a:xfrm>
          <a:prstGeom prst="flowChartInternalStorage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rgbClr val="7030A0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it-IT" sz="120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  <a:p>
            <a:pPr algn="ctr"/>
            <a:r>
              <a:rPr lang="it-IT" sz="200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RASFF</a:t>
            </a:r>
          </a:p>
        </p:txBody>
      </p:sp>
    </p:spTree>
    <p:extLst>
      <p:ext uri="{BB962C8B-B14F-4D97-AF65-F5344CB8AC3E}">
        <p14:creationId xmlns:p14="http://schemas.microsoft.com/office/powerpoint/2010/main" val="41674112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0000">
        <p14:prism dir="u" isContent="1"/>
      </p:transition>
    </mc:Choice>
    <mc:Fallback xmlns="">
      <p:transition spd="slow" advClick="0" advTm="10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/>
          <p:cNvSpPr/>
          <p:nvPr/>
        </p:nvSpPr>
        <p:spPr>
          <a:xfrm>
            <a:off x="777240" y="929640"/>
            <a:ext cx="10149840" cy="50430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R="38100" indent="443230">
              <a:lnSpc>
                <a:spcPct val="104000"/>
              </a:lnSpc>
              <a:spcBef>
                <a:spcPts val="200"/>
              </a:spcBef>
              <a:spcAft>
                <a:spcPts val="0"/>
              </a:spcAft>
            </a:pPr>
            <a:r>
              <a:rPr lang="it-IT" sz="2400" b="1" i="1" u="sng" dirty="0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Attività di controllo a carattere regionale </a:t>
            </a:r>
          </a:p>
          <a:p>
            <a:pPr marR="38100" indent="443230">
              <a:lnSpc>
                <a:spcPct val="104000"/>
              </a:lnSpc>
              <a:spcBef>
                <a:spcPts val="200"/>
              </a:spcBef>
              <a:spcAft>
                <a:spcPts val="0"/>
              </a:spcAft>
            </a:pPr>
            <a:r>
              <a:rPr lang="it-IT" sz="2400" b="1" i="1" dirty="0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6985" indent="-6985">
              <a:lnSpc>
                <a:spcPct val="107000"/>
              </a:lnSpc>
              <a:spcAft>
                <a:spcPts val="225"/>
              </a:spcAft>
            </a:pPr>
            <a:r>
              <a:rPr lang="it-IT" sz="2400" b="1" i="1" dirty="0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Controllo e sorveglianza per l'Agalassia contagiosa ovi-caprina (Lombardia</a:t>
            </a:r>
            <a:r>
              <a:rPr lang="it-IT" sz="2400" b="1" i="1" dirty="0" smtClean="0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)</a:t>
            </a:r>
          </a:p>
          <a:p>
            <a:pPr marL="6985" indent="-6985">
              <a:lnSpc>
                <a:spcPct val="107000"/>
              </a:lnSpc>
              <a:spcAft>
                <a:spcPts val="225"/>
              </a:spcAft>
            </a:pPr>
            <a:endParaRPr lang="it-IT" sz="2400" b="1" i="1" dirty="0">
              <a:solidFill>
                <a:srgbClr val="FFFF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6985" indent="-6985">
              <a:lnSpc>
                <a:spcPct val="107000"/>
              </a:lnSpc>
              <a:spcAft>
                <a:spcPts val="225"/>
              </a:spcAft>
            </a:pPr>
            <a:r>
              <a:rPr lang="it-IT" sz="2400" b="1" i="1" dirty="0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Sorveglianza sul Coli VTEC in prodotti a base di latte (Lombardia</a:t>
            </a:r>
            <a:r>
              <a:rPr lang="it-IT" sz="2400" b="1" i="1" dirty="0" smtClean="0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)</a:t>
            </a:r>
          </a:p>
          <a:p>
            <a:pPr marL="6985" indent="-6985">
              <a:lnSpc>
                <a:spcPct val="107000"/>
              </a:lnSpc>
              <a:spcAft>
                <a:spcPts val="225"/>
              </a:spcAft>
            </a:pPr>
            <a:r>
              <a:rPr lang="it-IT" sz="2400" b="1" i="1" dirty="0" smtClean="0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endParaRPr lang="it-IT" sz="2400" b="1" i="1" dirty="0">
              <a:solidFill>
                <a:srgbClr val="FFFF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6985" indent="-6985">
              <a:lnSpc>
                <a:spcPct val="107000"/>
              </a:lnSpc>
              <a:spcAft>
                <a:spcPts val="225"/>
              </a:spcAft>
            </a:pPr>
            <a:r>
              <a:rPr lang="it-IT" sz="2400" b="1" i="1" dirty="0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Sorveglianza per </a:t>
            </a:r>
            <a:r>
              <a:rPr lang="it-IT" sz="2400" b="1" i="1" dirty="0" err="1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Streptococcus</a:t>
            </a:r>
            <a:r>
              <a:rPr lang="it-IT" sz="2400" b="1" i="1" dirty="0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it-IT" sz="2400" b="1" i="1" dirty="0" err="1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agalactiae</a:t>
            </a:r>
            <a:r>
              <a:rPr lang="it-IT" sz="2400" b="1" i="1" dirty="0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nel latte di stalla(Lombardia) </a:t>
            </a:r>
            <a:endParaRPr lang="it-IT" sz="2400" b="1" i="1" dirty="0" smtClean="0">
              <a:solidFill>
                <a:srgbClr val="FFFF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6985" indent="-6985">
              <a:lnSpc>
                <a:spcPct val="107000"/>
              </a:lnSpc>
              <a:spcAft>
                <a:spcPts val="225"/>
              </a:spcAft>
            </a:pPr>
            <a:endParaRPr lang="it-IT" sz="2400" b="1" i="1" dirty="0">
              <a:solidFill>
                <a:srgbClr val="FFFF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6985" indent="-6985">
              <a:lnSpc>
                <a:spcPct val="107000"/>
              </a:lnSpc>
              <a:spcAft>
                <a:spcPts val="225"/>
              </a:spcAft>
            </a:pPr>
            <a:r>
              <a:rPr lang="it-IT" sz="2400" b="1" i="1" dirty="0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Piano di controllo sulla qualità igienica dei prodotti a base di latte ottenuti nei caseifici degli alpeggi della regione Lombardia </a:t>
            </a:r>
            <a:endParaRPr lang="it-IT" sz="2400" b="1" i="1" dirty="0" smtClean="0">
              <a:solidFill>
                <a:srgbClr val="FFFF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6985" indent="-6985">
              <a:lnSpc>
                <a:spcPct val="107000"/>
              </a:lnSpc>
              <a:spcAft>
                <a:spcPts val="225"/>
              </a:spcAft>
            </a:pPr>
            <a:endParaRPr lang="it-IT" sz="2400" b="1" i="1" dirty="0">
              <a:solidFill>
                <a:srgbClr val="FFFF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6985" indent="-6985">
              <a:lnSpc>
                <a:spcPct val="107000"/>
              </a:lnSpc>
              <a:spcAft>
                <a:spcPts val="225"/>
              </a:spcAft>
            </a:pPr>
            <a:r>
              <a:rPr lang="it-IT" sz="2400" b="1" i="1" dirty="0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PPL Prodotti Lattiero Caseari di Malga (Friuli Venezia Giulia) </a:t>
            </a:r>
            <a:endParaRPr lang="it-IT" sz="2400" b="1" i="1" dirty="0">
              <a:solidFill>
                <a:srgbClr val="FFFF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7940441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" name="Diagramma 12"/>
          <p:cNvGraphicFramePr/>
          <p:nvPr>
            <p:extLst>
              <p:ext uri="{D42A27DB-BD31-4B8C-83A1-F6EECF244321}">
                <p14:modId xmlns:p14="http://schemas.microsoft.com/office/powerpoint/2010/main" val="348298388"/>
              </p:ext>
            </p:extLst>
          </p:nvPr>
        </p:nvGraphicFramePr>
        <p:xfrm>
          <a:off x="3481795" y="2089876"/>
          <a:ext cx="4914900" cy="27305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" name="Freccia in giù 2"/>
          <p:cNvSpPr/>
          <p:nvPr/>
        </p:nvSpPr>
        <p:spPr>
          <a:xfrm>
            <a:off x="4001806" y="347685"/>
            <a:ext cx="1647434" cy="1481115"/>
          </a:xfrm>
          <a:prstGeom prst="down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7639827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2000">
        <p14:window dir="vert"/>
      </p:transition>
    </mc:Choice>
    <mc:Fallback xmlns="">
      <p:transition spd="slow" advClick="0" advTm="2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82240" y="783336"/>
            <a:ext cx="6827520" cy="49977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33156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ttangolo con angoli arrotondati in diagonale 6"/>
          <p:cNvSpPr/>
          <p:nvPr/>
        </p:nvSpPr>
        <p:spPr>
          <a:xfrm>
            <a:off x="4372731" y="1217598"/>
            <a:ext cx="3353948" cy="656921"/>
          </a:xfrm>
          <a:prstGeom prst="round2DiagRect">
            <a:avLst>
              <a:gd name="adj1" fmla="val 16667"/>
              <a:gd name="adj2" fmla="val 50000"/>
            </a:avLst>
          </a:prstGeom>
          <a:solidFill>
            <a:schemeClr val="accent4">
              <a:lumMod val="20000"/>
              <a:lumOff val="80000"/>
            </a:schemeClr>
          </a:soli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just" defTabSz="0"/>
            <a:r>
              <a:rPr lang="it-IT" sz="2400" dirty="0">
                <a:solidFill>
                  <a:prstClr val="black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Patrimonio zootecnico</a:t>
            </a:r>
          </a:p>
        </p:txBody>
      </p:sp>
      <p:pic>
        <p:nvPicPr>
          <p:cNvPr id="3" name="Immagine 2"/>
          <p:cNvPicPr>
            <a:picLocks noChangeAspect="1"/>
          </p:cNvPicPr>
          <p:nvPr/>
        </p:nvPicPr>
        <p:blipFill rotWithShape="1">
          <a:blip r:embed="rId3"/>
          <a:srcRect l="31334" t="36889" r="29378" b="51556"/>
          <a:stretch/>
        </p:blipFill>
        <p:spPr>
          <a:xfrm>
            <a:off x="1767840" y="2880360"/>
            <a:ext cx="9067800" cy="2133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35611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0000">
        <p14:prism dir="r" isContent="1"/>
      </p:transition>
    </mc:Choice>
    <mc:Fallback xmlns="">
      <p:transition spd="slow" advClick="0" advTm="10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agono 1"/>
          <p:cNvSpPr/>
          <p:nvPr/>
        </p:nvSpPr>
        <p:spPr>
          <a:xfrm>
            <a:off x="682580" y="347658"/>
            <a:ext cx="4219620" cy="642942"/>
          </a:xfrm>
          <a:prstGeom prst="hexagon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0"/>
            <a:r>
              <a:rPr lang="it-IT">
                <a:solidFill>
                  <a:prstClr val="black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Criteri microbiologici per la vendita diretta di latte crudo</a:t>
            </a:r>
          </a:p>
        </p:txBody>
      </p:sp>
      <p:sp>
        <p:nvSpPr>
          <p:cNvPr id="5" name="Rettangolo 4"/>
          <p:cNvSpPr/>
          <p:nvPr/>
        </p:nvSpPr>
        <p:spPr>
          <a:xfrm>
            <a:off x="6289605" y="5198027"/>
            <a:ext cx="5373509" cy="830997"/>
          </a:xfrm>
          <a:prstGeom prst="rect">
            <a:avLst/>
          </a:prstGeom>
          <a:ln w="19050">
            <a:gradFill flip="none" rotWithShape="1">
              <a:gsLst>
                <a:gs pos="0">
                  <a:schemeClr val="accent4">
                    <a:lumMod val="67000"/>
                  </a:schemeClr>
                </a:gs>
                <a:gs pos="72000">
                  <a:schemeClr val="accent4">
                    <a:lumMod val="97000"/>
                    <a:lumOff val="3000"/>
                  </a:schemeClr>
                </a:gs>
                <a:gs pos="100000">
                  <a:schemeClr val="accent4">
                    <a:lumMod val="60000"/>
                    <a:lumOff val="40000"/>
                  </a:schemeClr>
                </a:gs>
              </a:gsLst>
              <a:lin ang="16200000" scaled="1"/>
              <a:tileRect/>
            </a:gradFill>
            <a:prstDash val="lgDash"/>
            <a:bevel/>
          </a:ln>
        </p:spPr>
        <p:txBody>
          <a:bodyPr wrap="square">
            <a:spAutoFit/>
          </a:bodyPr>
          <a:lstStyle/>
          <a:p>
            <a:r>
              <a:rPr lang="it-IT" sz="1600" i="1" dirty="0">
                <a:solidFill>
                  <a:srgbClr val="000000"/>
                </a:solidFill>
                <a:latin typeface="Trajan Pro" panose="02020502050506020301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.....sospensione dell’attività di vendita di latte crudo per </a:t>
            </a:r>
            <a:r>
              <a:rPr lang="it-IT" sz="1600" i="1" dirty="0" smtClean="0">
                <a:solidFill>
                  <a:srgbClr val="000000"/>
                </a:solidFill>
                <a:latin typeface="Trajan Pro" panose="02020502050506020301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63</a:t>
            </a:r>
            <a:r>
              <a:rPr lang="it-IT" sz="1600" b="1" i="1" dirty="0" smtClean="0">
                <a:solidFill>
                  <a:srgbClr val="000000"/>
                </a:solidFill>
                <a:latin typeface="Trajan Pro" panose="02020502050506020301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it-IT" sz="1600" i="1" dirty="0">
                <a:solidFill>
                  <a:srgbClr val="000000"/>
                </a:solidFill>
                <a:latin typeface="Trajan Pro" panose="02020502050506020301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distributori automatici e chiusura definitiva di </a:t>
            </a:r>
            <a:r>
              <a:rPr lang="it-IT" sz="1600" i="1" dirty="0" smtClean="0">
                <a:solidFill>
                  <a:srgbClr val="000000"/>
                </a:solidFill>
                <a:latin typeface="Trajan Pro" panose="02020502050506020301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11 attività</a:t>
            </a:r>
            <a:r>
              <a:rPr lang="it-IT" sz="1600" i="1" dirty="0">
                <a:solidFill>
                  <a:srgbClr val="000000"/>
                </a:solidFill>
                <a:latin typeface="Trajan Pro" panose="02020502050506020301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......</a:t>
            </a:r>
            <a:endParaRPr lang="it-IT" sz="1600" i="1" dirty="0">
              <a:solidFill>
                <a:prstClr val="black"/>
              </a:solidFill>
              <a:latin typeface="Trajan Pro" panose="02020502050506020301" pitchFamily="18" charset="0"/>
            </a:endParaRPr>
          </a:p>
        </p:txBody>
      </p:sp>
      <p:graphicFrame>
        <p:nvGraphicFramePr>
          <p:cNvPr id="4" name="Tabell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09071124"/>
              </p:ext>
            </p:extLst>
          </p:nvPr>
        </p:nvGraphicFramePr>
        <p:xfrm>
          <a:off x="207712" y="3259931"/>
          <a:ext cx="5868603" cy="1636143"/>
        </p:xfrm>
        <a:graphic>
          <a:graphicData uri="http://schemas.openxmlformats.org/drawingml/2006/table">
            <a:tbl>
              <a:tblPr firstRow="1" firstCol="1" lastRow="1" lastCol="1" bandRow="1" bandCol="1"/>
              <a:tblGrid>
                <a:gridCol w="1761706"/>
                <a:gridCol w="2908722"/>
                <a:gridCol w="1198175"/>
              </a:tblGrid>
              <a:tr h="0">
                <a:tc rowSpan="5"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it-IT" sz="11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Anno 2017</a:t>
                      </a:r>
                      <a:endParaRPr lang="it-IT" sz="11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B083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it-IT" sz="11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(a)</a:t>
                      </a:r>
                      <a:r>
                        <a:rPr lang="it-IT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 N° </a:t>
                      </a:r>
                      <a:r>
                        <a:rPr lang="it-IT" sz="11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allevamenti</a:t>
                      </a:r>
                      <a:r>
                        <a:rPr lang="it-IT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 registrati ai sensi reg. 852/2004/CE per vendita di latte crudo</a:t>
                      </a:r>
                      <a:endParaRPr lang="it-IT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CAA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it-IT" sz="1100" b="1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408</a:t>
                      </a:r>
                      <a:endParaRPr lang="it-IT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E4D5"/>
                    </a:solidFill>
                  </a:tcPr>
                </a:tc>
              </a:tr>
              <a:tr h="301625"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it-IT" sz="11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(b)</a:t>
                      </a:r>
                      <a:r>
                        <a:rPr lang="it-IT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  N° </a:t>
                      </a:r>
                      <a:r>
                        <a:rPr lang="it-IT" sz="11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distributori</a:t>
                      </a:r>
                      <a:r>
                        <a:rPr lang="it-IT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 registrati ai sensi reg. 852/2004/CE per vendita di latte crudo</a:t>
                      </a:r>
                      <a:endParaRPr lang="it-IT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CAA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it-IT" sz="1100" b="1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594</a:t>
                      </a:r>
                      <a:endParaRPr lang="it-IT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E4D5"/>
                    </a:solidFill>
                  </a:tcPr>
                </a:tc>
              </a:tr>
              <a:tr h="0"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it-IT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N° accessi o sopralluoghi presso </a:t>
                      </a:r>
                      <a:r>
                        <a:rPr lang="it-IT" sz="11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(a)</a:t>
                      </a:r>
                      <a:endParaRPr lang="it-IT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CAA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it-IT" sz="1100" b="1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594</a:t>
                      </a:r>
                      <a:endParaRPr lang="it-IT" sz="11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E4D5"/>
                    </a:solidFill>
                  </a:tcPr>
                </a:tc>
              </a:tr>
              <a:tr h="0"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it-IT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N° accessi o sopralluoghi presso </a:t>
                      </a:r>
                      <a:r>
                        <a:rPr lang="it-IT" sz="11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(b)</a:t>
                      </a:r>
                      <a:endParaRPr lang="it-IT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CAA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it-IT" sz="1100" b="1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1057</a:t>
                      </a:r>
                      <a:endParaRPr lang="it-IT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E4D5"/>
                    </a:solidFill>
                  </a:tcPr>
                </a:tc>
              </a:tr>
              <a:tr h="233045"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it-IT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N° </a:t>
                      </a:r>
                      <a:r>
                        <a:rPr lang="it-IT" sz="11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campioni</a:t>
                      </a:r>
                      <a:r>
                        <a:rPr lang="it-IT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 ufficiali</a:t>
                      </a:r>
                      <a:endParaRPr lang="it-IT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CAA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it-IT" sz="1100" b="1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2272</a:t>
                      </a:r>
                      <a:endParaRPr lang="it-IT" sz="11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E4D5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6" name="Tabella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9432049"/>
              </p:ext>
            </p:extLst>
          </p:nvPr>
        </p:nvGraphicFramePr>
        <p:xfrm>
          <a:off x="6076315" y="494452"/>
          <a:ext cx="5800090" cy="2216531"/>
        </p:xfrm>
        <a:graphic>
          <a:graphicData uri="http://schemas.openxmlformats.org/drawingml/2006/table">
            <a:tbl>
              <a:tblPr firstRow="1" firstCol="1" bandRow="1"/>
              <a:tblGrid>
                <a:gridCol w="1527175"/>
                <a:gridCol w="1032510"/>
                <a:gridCol w="767715"/>
                <a:gridCol w="989965"/>
                <a:gridCol w="1482725"/>
              </a:tblGrid>
              <a:tr h="161925">
                <a:tc>
                  <a:txBody>
                    <a:bodyPr/>
                    <a:lstStyle/>
                    <a:p>
                      <a:pPr marR="38100" indent="-5080" algn="ctr">
                        <a:lnSpc>
                          <a:spcPct val="104000"/>
                        </a:lnSpc>
                        <a:spcAft>
                          <a:spcPts val="25"/>
                        </a:spcAft>
                      </a:pPr>
                      <a:r>
                        <a:rPr lang="it-IT" sz="9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Tipologia di controllo </a:t>
                      </a:r>
                      <a:endParaRPr lang="it-IT" sz="1200" dirty="0">
                        <a:solidFill>
                          <a:srgbClr val="3E5F27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AD47"/>
                    </a:solidFill>
                  </a:tcPr>
                </a:tc>
                <a:tc>
                  <a:txBody>
                    <a:bodyPr/>
                    <a:lstStyle/>
                    <a:p>
                      <a:pPr marR="67310" indent="-51435" algn="ctr">
                        <a:lnSpc>
                          <a:spcPct val="104000"/>
                        </a:lnSpc>
                        <a:spcAft>
                          <a:spcPts val="25"/>
                        </a:spcAft>
                      </a:pPr>
                      <a:r>
                        <a:rPr lang="it-IT" sz="9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Numero analisi ufficiali eseguite</a:t>
                      </a:r>
                      <a:endParaRPr lang="it-IT" sz="1200">
                        <a:solidFill>
                          <a:srgbClr val="3E5F27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marR="67310" indent="-51435" algn="ctr">
                        <a:lnSpc>
                          <a:spcPct val="104000"/>
                        </a:lnSpc>
                        <a:spcAft>
                          <a:spcPts val="25"/>
                        </a:spcAft>
                      </a:pPr>
                      <a:r>
                        <a:rPr lang="it-IT" sz="9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a)</a:t>
                      </a:r>
                      <a:endParaRPr lang="it-IT" sz="1200">
                        <a:solidFill>
                          <a:srgbClr val="3E5F27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AD47"/>
                    </a:solidFill>
                  </a:tcPr>
                </a:tc>
                <a:tc>
                  <a:txBody>
                    <a:bodyPr/>
                    <a:lstStyle/>
                    <a:p>
                      <a:pPr marR="38100" indent="24130" algn="ctr">
                        <a:lnSpc>
                          <a:spcPct val="104000"/>
                        </a:lnSpc>
                        <a:spcAft>
                          <a:spcPts val="25"/>
                        </a:spcAft>
                      </a:pPr>
                      <a:r>
                        <a:rPr lang="it-IT" sz="9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Numero analisi ufficiali non conformi</a:t>
                      </a:r>
                      <a:endParaRPr lang="it-IT" sz="1200">
                        <a:solidFill>
                          <a:srgbClr val="3E5F27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marR="38100" indent="24130" algn="ctr">
                        <a:lnSpc>
                          <a:spcPct val="104000"/>
                        </a:lnSpc>
                        <a:spcAft>
                          <a:spcPts val="25"/>
                        </a:spcAft>
                      </a:pPr>
                      <a:r>
                        <a:rPr lang="it-IT" sz="9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b) </a:t>
                      </a:r>
                      <a:endParaRPr lang="it-IT" sz="1200">
                        <a:solidFill>
                          <a:srgbClr val="3E5F27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AD47"/>
                    </a:solidFill>
                  </a:tcPr>
                </a:tc>
                <a:tc>
                  <a:txBody>
                    <a:bodyPr/>
                    <a:lstStyle/>
                    <a:p>
                      <a:pPr marR="38100" indent="-8890" algn="ctr">
                        <a:lnSpc>
                          <a:spcPct val="104000"/>
                        </a:lnSpc>
                        <a:spcAft>
                          <a:spcPts val="25"/>
                        </a:spcAft>
                      </a:pPr>
                      <a:r>
                        <a:rPr lang="it-IT" sz="9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Percentuali di non conformità (b/a)</a:t>
                      </a:r>
                      <a:endParaRPr lang="it-IT" sz="1200">
                        <a:solidFill>
                          <a:srgbClr val="3E5F27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AD47"/>
                    </a:solidFill>
                  </a:tcPr>
                </a:tc>
                <a:tc>
                  <a:txBody>
                    <a:bodyPr/>
                    <a:lstStyle/>
                    <a:p>
                      <a:pPr marR="38100" indent="-1905" algn="ctr">
                        <a:lnSpc>
                          <a:spcPct val="104000"/>
                        </a:lnSpc>
                        <a:spcAft>
                          <a:spcPts val="25"/>
                        </a:spcAft>
                      </a:pPr>
                      <a:r>
                        <a:rPr lang="it-IT" sz="9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Distribuzione delle non conformità (b/Tot b)</a:t>
                      </a:r>
                      <a:endParaRPr lang="it-IT" sz="1200">
                        <a:solidFill>
                          <a:srgbClr val="3E5F27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AD47"/>
                    </a:solidFill>
                  </a:tcPr>
                </a:tc>
              </a:tr>
              <a:tr h="161925">
                <a:tc>
                  <a:txBody>
                    <a:bodyPr/>
                    <a:lstStyle/>
                    <a:p>
                      <a:pPr marR="38100" indent="443230" algn="ctr">
                        <a:lnSpc>
                          <a:spcPct val="104000"/>
                        </a:lnSpc>
                        <a:spcAft>
                          <a:spcPts val="25"/>
                        </a:spcAft>
                      </a:pPr>
                      <a:r>
                        <a:rPr lang="it-IT" sz="9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Campylobacter </a:t>
                      </a:r>
                      <a:endParaRPr lang="it-IT" sz="1200">
                        <a:solidFill>
                          <a:srgbClr val="3E5F27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AD47"/>
                    </a:solidFill>
                  </a:tcPr>
                </a:tc>
                <a:tc>
                  <a:txBody>
                    <a:bodyPr/>
                    <a:lstStyle/>
                    <a:p>
                      <a:pPr marR="38100" indent="443230" algn="ctr">
                        <a:lnSpc>
                          <a:spcPct val="104000"/>
                        </a:lnSpc>
                        <a:spcAft>
                          <a:spcPts val="25"/>
                        </a:spcAft>
                      </a:pPr>
                      <a:r>
                        <a:rPr lang="it-IT" sz="9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1121</a:t>
                      </a:r>
                      <a:endParaRPr lang="it-IT" sz="1200">
                        <a:solidFill>
                          <a:srgbClr val="3E5F27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E0B3"/>
                    </a:solidFill>
                  </a:tcPr>
                </a:tc>
                <a:tc>
                  <a:txBody>
                    <a:bodyPr/>
                    <a:lstStyle/>
                    <a:p>
                      <a:pPr marR="38100" indent="443230" algn="ctr">
                        <a:lnSpc>
                          <a:spcPct val="104000"/>
                        </a:lnSpc>
                        <a:spcAft>
                          <a:spcPts val="25"/>
                        </a:spcAft>
                      </a:pPr>
                      <a:r>
                        <a:rPr lang="it-IT" sz="9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11</a:t>
                      </a:r>
                      <a:endParaRPr lang="it-IT" sz="1200">
                        <a:solidFill>
                          <a:srgbClr val="3E5F27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E0B3"/>
                    </a:solidFill>
                  </a:tcPr>
                </a:tc>
                <a:tc>
                  <a:txBody>
                    <a:bodyPr/>
                    <a:lstStyle/>
                    <a:p>
                      <a:pPr marR="38100" indent="443230" algn="ctr">
                        <a:lnSpc>
                          <a:spcPct val="104000"/>
                        </a:lnSpc>
                        <a:spcAft>
                          <a:spcPts val="25"/>
                        </a:spcAft>
                      </a:pPr>
                      <a:r>
                        <a:rPr lang="it-IT" sz="9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1,0%</a:t>
                      </a:r>
                      <a:endParaRPr lang="it-IT" sz="1200">
                        <a:solidFill>
                          <a:srgbClr val="3E5F27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E0B3"/>
                    </a:solidFill>
                  </a:tcPr>
                </a:tc>
                <a:tc>
                  <a:txBody>
                    <a:bodyPr/>
                    <a:lstStyle/>
                    <a:p>
                      <a:pPr marR="38100" indent="443230" algn="ctr">
                        <a:lnSpc>
                          <a:spcPct val="104000"/>
                        </a:lnSpc>
                        <a:spcAft>
                          <a:spcPts val="25"/>
                        </a:spcAft>
                      </a:pPr>
                      <a:r>
                        <a:rPr lang="it-IT" sz="9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22,00%</a:t>
                      </a:r>
                      <a:endParaRPr lang="it-IT" sz="1200">
                        <a:solidFill>
                          <a:srgbClr val="3E5F27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E0B3"/>
                    </a:solidFill>
                  </a:tcPr>
                </a:tc>
              </a:tr>
              <a:tr h="161925">
                <a:tc>
                  <a:txBody>
                    <a:bodyPr/>
                    <a:lstStyle/>
                    <a:p>
                      <a:pPr marR="38100" indent="443230" algn="ctr">
                        <a:lnSpc>
                          <a:spcPct val="104000"/>
                        </a:lnSpc>
                        <a:spcAft>
                          <a:spcPts val="25"/>
                        </a:spcAft>
                      </a:pPr>
                      <a:r>
                        <a:rPr lang="it-IT" sz="9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Listeria monocytogenes</a:t>
                      </a:r>
                      <a:endParaRPr lang="it-IT" sz="1200">
                        <a:solidFill>
                          <a:srgbClr val="3E5F27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AD47"/>
                    </a:solidFill>
                  </a:tcPr>
                </a:tc>
                <a:tc>
                  <a:txBody>
                    <a:bodyPr/>
                    <a:lstStyle/>
                    <a:p>
                      <a:pPr marR="38100" indent="443230" algn="ctr">
                        <a:lnSpc>
                          <a:spcPct val="104000"/>
                        </a:lnSpc>
                        <a:spcAft>
                          <a:spcPts val="25"/>
                        </a:spcAft>
                      </a:pPr>
                      <a:r>
                        <a:rPr lang="it-IT" sz="9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1115</a:t>
                      </a:r>
                      <a:endParaRPr lang="it-IT" sz="1200">
                        <a:solidFill>
                          <a:srgbClr val="3E5F27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9"/>
                    </a:solidFill>
                  </a:tcPr>
                </a:tc>
                <a:tc>
                  <a:txBody>
                    <a:bodyPr/>
                    <a:lstStyle/>
                    <a:p>
                      <a:pPr marR="38100" indent="443230" algn="ctr">
                        <a:lnSpc>
                          <a:spcPct val="104000"/>
                        </a:lnSpc>
                        <a:spcAft>
                          <a:spcPts val="25"/>
                        </a:spcAft>
                      </a:pPr>
                      <a:r>
                        <a:rPr lang="it-IT" sz="9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16</a:t>
                      </a:r>
                      <a:endParaRPr lang="it-IT" sz="1200">
                        <a:solidFill>
                          <a:srgbClr val="3E5F27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9"/>
                    </a:solidFill>
                  </a:tcPr>
                </a:tc>
                <a:tc>
                  <a:txBody>
                    <a:bodyPr/>
                    <a:lstStyle/>
                    <a:p>
                      <a:pPr marR="38100" indent="443230" algn="ctr">
                        <a:lnSpc>
                          <a:spcPct val="104000"/>
                        </a:lnSpc>
                        <a:spcAft>
                          <a:spcPts val="25"/>
                        </a:spcAft>
                      </a:pPr>
                      <a:r>
                        <a:rPr lang="it-IT" sz="9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1,4%</a:t>
                      </a:r>
                      <a:endParaRPr lang="it-IT" sz="1200">
                        <a:solidFill>
                          <a:srgbClr val="3E5F27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9"/>
                    </a:solidFill>
                  </a:tcPr>
                </a:tc>
                <a:tc>
                  <a:txBody>
                    <a:bodyPr/>
                    <a:lstStyle/>
                    <a:p>
                      <a:pPr marR="38100" indent="443230" algn="ctr">
                        <a:lnSpc>
                          <a:spcPct val="104000"/>
                        </a:lnSpc>
                        <a:spcAft>
                          <a:spcPts val="25"/>
                        </a:spcAft>
                      </a:pPr>
                      <a:r>
                        <a:rPr lang="it-IT" sz="9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32,00%</a:t>
                      </a:r>
                      <a:endParaRPr lang="it-IT" sz="1200">
                        <a:solidFill>
                          <a:srgbClr val="3E5F27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9"/>
                    </a:solidFill>
                  </a:tcPr>
                </a:tc>
              </a:tr>
              <a:tr h="161925">
                <a:tc>
                  <a:txBody>
                    <a:bodyPr/>
                    <a:lstStyle/>
                    <a:p>
                      <a:pPr marR="38100" indent="443230" algn="ctr">
                        <a:lnSpc>
                          <a:spcPct val="104000"/>
                        </a:lnSpc>
                        <a:spcAft>
                          <a:spcPts val="25"/>
                        </a:spcAft>
                      </a:pPr>
                      <a:r>
                        <a:rPr lang="it-IT" sz="9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Salmonella spp</a:t>
                      </a:r>
                      <a:endParaRPr lang="it-IT" sz="1200">
                        <a:solidFill>
                          <a:srgbClr val="3E5F27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AD47"/>
                    </a:solidFill>
                  </a:tcPr>
                </a:tc>
                <a:tc>
                  <a:txBody>
                    <a:bodyPr/>
                    <a:lstStyle/>
                    <a:p>
                      <a:pPr marR="38100" indent="443230" algn="ctr">
                        <a:lnSpc>
                          <a:spcPct val="104000"/>
                        </a:lnSpc>
                        <a:spcAft>
                          <a:spcPts val="25"/>
                        </a:spcAft>
                      </a:pPr>
                      <a:r>
                        <a:rPr lang="it-IT" sz="9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1122</a:t>
                      </a:r>
                      <a:endParaRPr lang="it-IT" sz="1200">
                        <a:solidFill>
                          <a:srgbClr val="3E5F27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E0B3"/>
                    </a:solidFill>
                  </a:tcPr>
                </a:tc>
                <a:tc>
                  <a:txBody>
                    <a:bodyPr/>
                    <a:lstStyle/>
                    <a:p>
                      <a:pPr marR="38100" indent="443230" algn="ctr">
                        <a:lnSpc>
                          <a:spcPct val="104000"/>
                        </a:lnSpc>
                        <a:spcAft>
                          <a:spcPts val="25"/>
                        </a:spcAft>
                      </a:pPr>
                      <a:r>
                        <a:rPr lang="it-IT" sz="9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0</a:t>
                      </a:r>
                      <a:endParaRPr lang="it-IT" sz="1200">
                        <a:solidFill>
                          <a:srgbClr val="3E5F27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E0B3"/>
                    </a:solidFill>
                  </a:tcPr>
                </a:tc>
                <a:tc>
                  <a:txBody>
                    <a:bodyPr/>
                    <a:lstStyle/>
                    <a:p>
                      <a:pPr marR="38100" indent="443230" algn="ctr">
                        <a:lnSpc>
                          <a:spcPct val="104000"/>
                        </a:lnSpc>
                        <a:spcAft>
                          <a:spcPts val="25"/>
                        </a:spcAft>
                      </a:pPr>
                      <a:r>
                        <a:rPr lang="it-IT" sz="9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0,0%</a:t>
                      </a:r>
                      <a:endParaRPr lang="it-IT" sz="1200">
                        <a:solidFill>
                          <a:srgbClr val="3E5F27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E0B3"/>
                    </a:solidFill>
                  </a:tcPr>
                </a:tc>
                <a:tc>
                  <a:txBody>
                    <a:bodyPr/>
                    <a:lstStyle/>
                    <a:p>
                      <a:pPr marR="38100" indent="443230" algn="ctr">
                        <a:lnSpc>
                          <a:spcPct val="104000"/>
                        </a:lnSpc>
                        <a:spcAft>
                          <a:spcPts val="25"/>
                        </a:spcAft>
                      </a:pPr>
                      <a:r>
                        <a:rPr lang="it-IT" sz="9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0,00%</a:t>
                      </a:r>
                      <a:endParaRPr lang="it-IT" sz="1200">
                        <a:solidFill>
                          <a:srgbClr val="3E5F27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E0B3"/>
                    </a:solidFill>
                  </a:tcPr>
                </a:tc>
              </a:tr>
              <a:tr h="161925">
                <a:tc>
                  <a:txBody>
                    <a:bodyPr/>
                    <a:lstStyle/>
                    <a:p>
                      <a:pPr marR="38100" indent="443230" algn="ctr">
                        <a:lnSpc>
                          <a:spcPct val="104000"/>
                        </a:lnSpc>
                        <a:spcAft>
                          <a:spcPts val="25"/>
                        </a:spcAft>
                      </a:pPr>
                      <a:r>
                        <a:rPr lang="it-IT" sz="9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E.coli verocitotossico</a:t>
                      </a:r>
                      <a:endParaRPr lang="it-IT" sz="1200">
                        <a:solidFill>
                          <a:srgbClr val="3E5F27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AD47"/>
                    </a:solidFill>
                  </a:tcPr>
                </a:tc>
                <a:tc>
                  <a:txBody>
                    <a:bodyPr/>
                    <a:lstStyle/>
                    <a:p>
                      <a:pPr marR="38100" indent="443230" algn="ctr">
                        <a:lnSpc>
                          <a:spcPct val="104000"/>
                        </a:lnSpc>
                        <a:spcAft>
                          <a:spcPts val="25"/>
                        </a:spcAft>
                      </a:pPr>
                      <a:r>
                        <a:rPr lang="it-IT" sz="9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1145</a:t>
                      </a:r>
                      <a:endParaRPr lang="it-IT" sz="1200">
                        <a:solidFill>
                          <a:srgbClr val="3E5F27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9"/>
                    </a:solidFill>
                  </a:tcPr>
                </a:tc>
                <a:tc>
                  <a:txBody>
                    <a:bodyPr/>
                    <a:lstStyle/>
                    <a:p>
                      <a:pPr marR="38100" indent="443230" algn="ctr">
                        <a:lnSpc>
                          <a:spcPct val="104000"/>
                        </a:lnSpc>
                        <a:spcAft>
                          <a:spcPts val="25"/>
                        </a:spcAft>
                      </a:pPr>
                      <a:r>
                        <a:rPr lang="it-IT" sz="9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13</a:t>
                      </a:r>
                      <a:endParaRPr lang="it-IT" sz="1200">
                        <a:solidFill>
                          <a:srgbClr val="3E5F27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9"/>
                    </a:solidFill>
                  </a:tcPr>
                </a:tc>
                <a:tc>
                  <a:txBody>
                    <a:bodyPr/>
                    <a:lstStyle/>
                    <a:p>
                      <a:pPr marR="38100" indent="443230" algn="ctr">
                        <a:lnSpc>
                          <a:spcPct val="104000"/>
                        </a:lnSpc>
                        <a:spcAft>
                          <a:spcPts val="25"/>
                        </a:spcAft>
                      </a:pPr>
                      <a:r>
                        <a:rPr lang="it-IT" sz="9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1,1%</a:t>
                      </a:r>
                      <a:endParaRPr lang="it-IT" sz="1200">
                        <a:solidFill>
                          <a:srgbClr val="3E5F27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9"/>
                    </a:solidFill>
                  </a:tcPr>
                </a:tc>
                <a:tc>
                  <a:txBody>
                    <a:bodyPr/>
                    <a:lstStyle/>
                    <a:p>
                      <a:pPr marR="38100" indent="443230" algn="ctr">
                        <a:lnSpc>
                          <a:spcPct val="104000"/>
                        </a:lnSpc>
                        <a:spcAft>
                          <a:spcPts val="25"/>
                        </a:spcAft>
                      </a:pPr>
                      <a:r>
                        <a:rPr lang="it-IT" sz="9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26,00%</a:t>
                      </a:r>
                      <a:endParaRPr lang="it-IT" sz="1200">
                        <a:solidFill>
                          <a:srgbClr val="3E5F27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9"/>
                    </a:solidFill>
                  </a:tcPr>
                </a:tc>
              </a:tr>
              <a:tr h="161925">
                <a:tc>
                  <a:txBody>
                    <a:bodyPr/>
                    <a:lstStyle/>
                    <a:p>
                      <a:pPr marR="38100" indent="443230" algn="ctr">
                        <a:lnSpc>
                          <a:spcPct val="104000"/>
                        </a:lnSpc>
                        <a:spcAft>
                          <a:spcPts val="25"/>
                        </a:spcAft>
                      </a:pPr>
                      <a:r>
                        <a:rPr lang="it-IT" sz="9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Stafilococchi coagulasi positivi</a:t>
                      </a:r>
                      <a:endParaRPr lang="it-IT" sz="1200">
                        <a:solidFill>
                          <a:srgbClr val="3E5F27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AD47"/>
                    </a:solidFill>
                  </a:tcPr>
                </a:tc>
                <a:tc>
                  <a:txBody>
                    <a:bodyPr/>
                    <a:lstStyle/>
                    <a:p>
                      <a:pPr marR="38100" indent="443230" algn="ctr">
                        <a:lnSpc>
                          <a:spcPct val="104000"/>
                        </a:lnSpc>
                        <a:spcAft>
                          <a:spcPts val="25"/>
                        </a:spcAft>
                      </a:pPr>
                      <a:r>
                        <a:rPr lang="it-IT" sz="9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1076</a:t>
                      </a:r>
                      <a:endParaRPr lang="it-IT" sz="1200">
                        <a:solidFill>
                          <a:srgbClr val="3E5F27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E0B3"/>
                    </a:solidFill>
                  </a:tcPr>
                </a:tc>
                <a:tc>
                  <a:txBody>
                    <a:bodyPr/>
                    <a:lstStyle/>
                    <a:p>
                      <a:pPr marR="38100" indent="443230" algn="ctr">
                        <a:lnSpc>
                          <a:spcPct val="104000"/>
                        </a:lnSpc>
                        <a:spcAft>
                          <a:spcPts val="25"/>
                        </a:spcAft>
                      </a:pPr>
                      <a:r>
                        <a:rPr lang="it-IT" sz="9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20</a:t>
                      </a:r>
                      <a:endParaRPr lang="it-IT" sz="1200" dirty="0">
                        <a:solidFill>
                          <a:srgbClr val="3E5F27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E0B3"/>
                    </a:solidFill>
                  </a:tcPr>
                </a:tc>
                <a:tc>
                  <a:txBody>
                    <a:bodyPr/>
                    <a:lstStyle/>
                    <a:p>
                      <a:pPr marR="38100" indent="443230" algn="ctr">
                        <a:lnSpc>
                          <a:spcPct val="104000"/>
                        </a:lnSpc>
                        <a:spcAft>
                          <a:spcPts val="25"/>
                        </a:spcAft>
                      </a:pPr>
                      <a:r>
                        <a:rPr lang="it-IT" sz="9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1,9%</a:t>
                      </a:r>
                      <a:endParaRPr lang="it-IT" sz="1200">
                        <a:solidFill>
                          <a:srgbClr val="3E5F27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E0B3"/>
                    </a:solidFill>
                  </a:tcPr>
                </a:tc>
                <a:tc>
                  <a:txBody>
                    <a:bodyPr/>
                    <a:lstStyle/>
                    <a:p>
                      <a:pPr marR="38100" indent="443230" algn="ctr">
                        <a:lnSpc>
                          <a:spcPct val="104000"/>
                        </a:lnSpc>
                        <a:spcAft>
                          <a:spcPts val="25"/>
                        </a:spcAft>
                      </a:pPr>
                      <a:r>
                        <a:rPr lang="it-IT" sz="9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40,00%</a:t>
                      </a:r>
                      <a:endParaRPr lang="it-IT" sz="1200">
                        <a:solidFill>
                          <a:srgbClr val="3E5F27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E0B3"/>
                    </a:solidFill>
                  </a:tcPr>
                </a:tc>
              </a:tr>
              <a:tr h="161925">
                <a:tc>
                  <a:txBody>
                    <a:bodyPr/>
                    <a:lstStyle/>
                    <a:p>
                      <a:pPr marR="38100" indent="443230" algn="ctr">
                        <a:lnSpc>
                          <a:spcPct val="104000"/>
                        </a:lnSpc>
                        <a:spcAft>
                          <a:spcPts val="25"/>
                        </a:spcAft>
                      </a:pPr>
                      <a:r>
                        <a:rPr lang="it-IT" sz="9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Aflatossina M1</a:t>
                      </a:r>
                      <a:endParaRPr lang="it-IT" sz="1200" dirty="0">
                        <a:solidFill>
                          <a:srgbClr val="3E5F27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AD47"/>
                    </a:solidFill>
                  </a:tcPr>
                </a:tc>
                <a:tc>
                  <a:txBody>
                    <a:bodyPr/>
                    <a:lstStyle/>
                    <a:p>
                      <a:pPr marR="38100" indent="443230" algn="ctr">
                        <a:lnSpc>
                          <a:spcPct val="104000"/>
                        </a:lnSpc>
                        <a:spcAft>
                          <a:spcPts val="25"/>
                        </a:spcAft>
                      </a:pPr>
                      <a:r>
                        <a:rPr lang="it-IT" sz="9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603</a:t>
                      </a:r>
                      <a:endParaRPr lang="it-IT" sz="1200">
                        <a:solidFill>
                          <a:srgbClr val="3E5F27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9"/>
                    </a:solidFill>
                  </a:tcPr>
                </a:tc>
                <a:tc>
                  <a:txBody>
                    <a:bodyPr/>
                    <a:lstStyle/>
                    <a:p>
                      <a:pPr marR="38100" indent="443230" algn="ctr">
                        <a:lnSpc>
                          <a:spcPct val="104000"/>
                        </a:lnSpc>
                        <a:spcAft>
                          <a:spcPts val="25"/>
                        </a:spcAft>
                      </a:pPr>
                      <a:r>
                        <a:rPr lang="it-IT" sz="9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</a:t>
                      </a:r>
                      <a:endParaRPr lang="it-IT" sz="1200">
                        <a:solidFill>
                          <a:srgbClr val="3E5F27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9"/>
                    </a:solidFill>
                  </a:tcPr>
                </a:tc>
                <a:tc>
                  <a:txBody>
                    <a:bodyPr/>
                    <a:lstStyle/>
                    <a:p>
                      <a:pPr marR="38100" indent="443230" algn="ctr">
                        <a:lnSpc>
                          <a:spcPct val="104000"/>
                        </a:lnSpc>
                        <a:spcAft>
                          <a:spcPts val="25"/>
                        </a:spcAft>
                      </a:pPr>
                      <a:r>
                        <a:rPr lang="it-IT" sz="9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0,3%</a:t>
                      </a:r>
                      <a:endParaRPr lang="it-IT" sz="1200">
                        <a:solidFill>
                          <a:srgbClr val="3E5F27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9"/>
                    </a:solidFill>
                  </a:tcPr>
                </a:tc>
                <a:tc>
                  <a:txBody>
                    <a:bodyPr/>
                    <a:lstStyle/>
                    <a:p>
                      <a:pPr marR="38100" indent="443230" algn="ctr">
                        <a:lnSpc>
                          <a:spcPct val="104000"/>
                        </a:lnSpc>
                        <a:spcAft>
                          <a:spcPts val="25"/>
                        </a:spcAft>
                      </a:pPr>
                      <a:r>
                        <a:rPr lang="it-IT" sz="9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4,00%</a:t>
                      </a:r>
                      <a:endParaRPr lang="it-IT" sz="1200">
                        <a:solidFill>
                          <a:srgbClr val="3E5F27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9"/>
                    </a:solidFill>
                  </a:tcPr>
                </a:tc>
              </a:tr>
              <a:tr h="161925">
                <a:tc>
                  <a:txBody>
                    <a:bodyPr/>
                    <a:lstStyle/>
                    <a:p>
                      <a:pPr marR="38100" indent="443230" algn="ctr">
                        <a:lnSpc>
                          <a:spcPct val="104000"/>
                        </a:lnSpc>
                        <a:spcAft>
                          <a:spcPts val="25"/>
                        </a:spcAft>
                      </a:pPr>
                      <a:r>
                        <a:rPr lang="it-IT" sz="9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Totale </a:t>
                      </a:r>
                      <a:endParaRPr lang="it-IT" sz="1200" dirty="0">
                        <a:solidFill>
                          <a:srgbClr val="3E5F27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AD47"/>
                    </a:solidFill>
                  </a:tcPr>
                </a:tc>
                <a:tc>
                  <a:txBody>
                    <a:bodyPr/>
                    <a:lstStyle/>
                    <a:p>
                      <a:pPr marR="38100" indent="443230" algn="ctr">
                        <a:lnSpc>
                          <a:spcPct val="104000"/>
                        </a:lnSpc>
                        <a:spcAft>
                          <a:spcPts val="25"/>
                        </a:spcAft>
                      </a:pPr>
                      <a:r>
                        <a:rPr lang="it-IT" sz="9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6975</a:t>
                      </a:r>
                      <a:endParaRPr lang="it-IT" sz="1200">
                        <a:solidFill>
                          <a:srgbClr val="3E5F27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E0B3"/>
                    </a:solidFill>
                  </a:tcPr>
                </a:tc>
                <a:tc>
                  <a:txBody>
                    <a:bodyPr/>
                    <a:lstStyle/>
                    <a:p>
                      <a:pPr marR="38100" indent="443230" algn="ctr">
                        <a:lnSpc>
                          <a:spcPct val="104000"/>
                        </a:lnSpc>
                        <a:spcAft>
                          <a:spcPts val="25"/>
                        </a:spcAft>
                      </a:pPr>
                      <a:r>
                        <a:rPr lang="it-IT" sz="9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50</a:t>
                      </a:r>
                      <a:endParaRPr lang="it-IT" sz="1200">
                        <a:solidFill>
                          <a:srgbClr val="3E5F27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E0B3"/>
                    </a:solidFill>
                  </a:tcPr>
                </a:tc>
                <a:tc>
                  <a:txBody>
                    <a:bodyPr/>
                    <a:lstStyle/>
                    <a:p>
                      <a:pPr marR="38100" indent="443230" algn="ctr">
                        <a:lnSpc>
                          <a:spcPct val="104000"/>
                        </a:lnSpc>
                        <a:spcAft>
                          <a:spcPts val="25"/>
                        </a:spcAft>
                      </a:pPr>
                      <a:r>
                        <a:rPr lang="it-IT" sz="9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0,7%</a:t>
                      </a:r>
                      <a:endParaRPr lang="it-IT" sz="1200">
                        <a:solidFill>
                          <a:srgbClr val="3E5F27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E0B3"/>
                    </a:solidFill>
                  </a:tcPr>
                </a:tc>
                <a:tc>
                  <a:txBody>
                    <a:bodyPr/>
                    <a:lstStyle/>
                    <a:p>
                      <a:pPr marR="38100" indent="443230" algn="ctr">
                        <a:lnSpc>
                          <a:spcPct val="104000"/>
                        </a:lnSpc>
                        <a:spcAft>
                          <a:spcPts val="25"/>
                        </a:spcAft>
                      </a:pPr>
                      <a:r>
                        <a:rPr lang="it-IT" sz="9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100,00%</a:t>
                      </a:r>
                      <a:endParaRPr lang="it-IT" sz="1200" dirty="0">
                        <a:solidFill>
                          <a:srgbClr val="3E5F27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E0B3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363043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0000">
        <p14:prism dir="r" isContent="1"/>
      </p:transition>
    </mc:Choice>
    <mc:Fallback xmlns="">
      <p:transition spd="slow" advClick="0" advTm="10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rgamena 2 1"/>
          <p:cNvSpPr/>
          <p:nvPr/>
        </p:nvSpPr>
        <p:spPr>
          <a:xfrm>
            <a:off x="389069" y="1083733"/>
            <a:ext cx="3189509" cy="1144672"/>
          </a:xfrm>
          <a:prstGeom prst="horizontalScroll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0"/>
            <a:r>
              <a:rPr lang="it-IT" kern="50" dirty="0">
                <a:solidFill>
                  <a:prstClr val="black"/>
                </a:solidFill>
                <a:latin typeface="Lucida Calligraphy" panose="03010101010101010101" pitchFamily="66" charset="0"/>
                <a:ea typeface="Times New Roman" panose="02020603050405020304" pitchFamily="18" charset="0"/>
                <a:cs typeface="Calibri" panose="020F0502020204030204" pitchFamily="34" charset="0"/>
              </a:rPr>
              <a:t>Piani regionali di Farmacosorveglianza</a:t>
            </a:r>
          </a:p>
        </p:txBody>
      </p:sp>
      <p:sp>
        <p:nvSpPr>
          <p:cNvPr id="7" name="Rettangolo 6"/>
          <p:cNvSpPr/>
          <p:nvPr/>
        </p:nvSpPr>
        <p:spPr>
          <a:xfrm>
            <a:off x="3941832" y="2942388"/>
            <a:ext cx="6792973" cy="21698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it-IT" sz="2000" kern="50" dirty="0">
                <a:solidFill>
                  <a:prstClr val="black"/>
                </a:solidFill>
                <a:latin typeface="Lucida Calligraphy" panose="03010101010101010101" pitchFamily="66" charset="0"/>
                <a:ea typeface="Times New Roman" panose="02020603050405020304" pitchFamily="18" charset="0"/>
                <a:cs typeface="Calibri" panose="020F0502020204030204" pitchFamily="34" charset="0"/>
              </a:rPr>
              <a:t>Nel corso del </a:t>
            </a:r>
            <a:r>
              <a:rPr lang="it-IT" sz="2000" kern="50" dirty="0" smtClean="0">
                <a:solidFill>
                  <a:prstClr val="black"/>
                </a:solidFill>
                <a:latin typeface="Lucida Calligraphy" panose="03010101010101010101" pitchFamily="66" charset="0"/>
                <a:ea typeface="Times New Roman" panose="02020603050405020304" pitchFamily="18" charset="0"/>
                <a:cs typeface="Calibri" panose="020F0502020204030204" pitchFamily="34" charset="0"/>
              </a:rPr>
              <a:t>2017, </a:t>
            </a:r>
            <a:r>
              <a:rPr lang="it-IT" sz="2000" kern="50" dirty="0">
                <a:solidFill>
                  <a:prstClr val="black"/>
                </a:solidFill>
                <a:latin typeface="Lucida Calligraphy" panose="03010101010101010101" pitchFamily="66" charset="0"/>
                <a:ea typeface="Times New Roman" panose="02020603050405020304" pitchFamily="18" charset="0"/>
                <a:cs typeface="Calibri" panose="020F0502020204030204" pitchFamily="34" charset="0"/>
              </a:rPr>
              <a:t>il Comando Carabinieri per la Tutela della Salute ha svolto complessivamente n. </a:t>
            </a:r>
            <a:r>
              <a:rPr lang="it-IT" sz="2000" kern="50" dirty="0" smtClean="0">
                <a:solidFill>
                  <a:prstClr val="black"/>
                </a:solidFill>
                <a:latin typeface="Lucida Calligraphy" panose="03010101010101010101" pitchFamily="66" charset="0"/>
                <a:ea typeface="Times New Roman" panose="02020603050405020304" pitchFamily="18" charset="0"/>
                <a:cs typeface="Calibri" panose="020F0502020204030204" pitchFamily="34" charset="0"/>
              </a:rPr>
              <a:t>1247</a:t>
            </a:r>
            <a:r>
              <a:rPr lang="it-IT" sz="2000" kern="50" dirty="0" smtClean="0">
                <a:solidFill>
                  <a:prstClr val="black"/>
                </a:solidFill>
                <a:latin typeface="Lucida Calligraphy" panose="03010101010101010101" pitchFamily="66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it-IT" sz="2000" kern="50" dirty="0">
                <a:solidFill>
                  <a:prstClr val="black"/>
                </a:solidFill>
                <a:latin typeface="Lucida Calligraphy" panose="03010101010101010101" pitchFamily="66" charset="0"/>
                <a:ea typeface="Times New Roman" panose="02020603050405020304" pitchFamily="18" charset="0"/>
                <a:cs typeface="Calibri" panose="020F0502020204030204" pitchFamily="34" charset="0"/>
              </a:rPr>
              <a:t>controlli lungo la filiera del latte riscontrando n. </a:t>
            </a:r>
            <a:r>
              <a:rPr lang="it-IT" sz="2000" kern="50" dirty="0" smtClean="0">
                <a:solidFill>
                  <a:prstClr val="black"/>
                </a:solidFill>
                <a:latin typeface="Lucida Calligraphy" panose="03010101010101010101" pitchFamily="66" charset="0"/>
                <a:ea typeface="Times New Roman" panose="02020603050405020304" pitchFamily="18" charset="0"/>
                <a:cs typeface="Calibri" panose="020F0502020204030204" pitchFamily="34" charset="0"/>
              </a:rPr>
              <a:t>423 non </a:t>
            </a:r>
            <a:r>
              <a:rPr lang="it-IT" sz="2000" kern="50" dirty="0">
                <a:solidFill>
                  <a:prstClr val="black"/>
                </a:solidFill>
                <a:latin typeface="Lucida Calligraphy" panose="03010101010101010101" pitchFamily="66" charset="0"/>
                <a:ea typeface="Times New Roman" panose="02020603050405020304" pitchFamily="18" charset="0"/>
                <a:cs typeface="Calibri" panose="020F0502020204030204" pitchFamily="34" charset="0"/>
              </a:rPr>
              <a:t>conformità presso allevamenti o in fase di distribuzione.</a:t>
            </a:r>
          </a:p>
          <a:p>
            <a:pPr marL="457200" algn="just">
              <a:lnSpc>
                <a:spcPct val="150000"/>
              </a:lnSpc>
              <a:spcBef>
                <a:spcPts val="600"/>
              </a:spcBef>
            </a:pPr>
            <a:endParaRPr lang="it-IT" sz="2000" kern="50" dirty="0">
              <a:solidFill>
                <a:prstClr val="black"/>
              </a:solidFill>
              <a:latin typeface="Lucida Calligraphy" panose="03010101010101010101" pitchFamily="66" charset="0"/>
              <a:ea typeface="Times New Roman" panose="02020603050405020304" pitchFamily="18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086239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0000">
        <p14:prism dir="r" isContent="1"/>
      </p:transition>
    </mc:Choice>
    <mc:Fallback xmlns="">
      <p:transition spd="slow" advClick="0" advTm="10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Fumetto 1 42"/>
          <p:cNvSpPr/>
          <p:nvPr/>
        </p:nvSpPr>
        <p:spPr>
          <a:xfrm>
            <a:off x="211545" y="1"/>
            <a:ext cx="1673699" cy="6870838"/>
          </a:xfrm>
          <a:prstGeom prst="wedgeRectCallout">
            <a:avLst>
              <a:gd name="adj1" fmla="val 42583"/>
              <a:gd name="adj2" fmla="val -32038"/>
            </a:avLst>
          </a:prstGeom>
          <a:solidFill>
            <a:schemeClr val="accent4">
              <a:lumMod val="20000"/>
              <a:lumOff val="80000"/>
            </a:schemeClr>
          </a:soli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just" defTabSz="0"/>
            <a:r>
              <a:rPr lang="it-IT" sz="280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Piano</a:t>
            </a:r>
          </a:p>
          <a:p>
            <a:pPr algn="just" defTabSz="0"/>
            <a:r>
              <a:rPr lang="it-IT" sz="280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Nazionale</a:t>
            </a:r>
          </a:p>
          <a:p>
            <a:pPr algn="just" defTabSz="0"/>
            <a:r>
              <a:rPr lang="it-IT" sz="280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Residui</a:t>
            </a:r>
          </a:p>
        </p:txBody>
      </p:sp>
      <p:pic>
        <p:nvPicPr>
          <p:cNvPr id="5" name="Immagine 4"/>
          <p:cNvPicPr>
            <a:picLocks noChangeAspect="1"/>
          </p:cNvPicPr>
          <p:nvPr/>
        </p:nvPicPr>
        <p:blipFill rotWithShape="1">
          <a:blip r:embed="rId3"/>
          <a:srcRect l="27600" t="37778" r="26533" b="16222"/>
          <a:stretch/>
        </p:blipFill>
        <p:spPr>
          <a:xfrm>
            <a:off x="3474720" y="457199"/>
            <a:ext cx="7711440" cy="61870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21384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0000">
        <p14:prism dir="u" isContent="1"/>
      </p:transition>
    </mc:Choice>
    <mc:Fallback xmlns="">
      <p:transition spd="slow" advClick="0" advTm="10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umetto 1 5"/>
          <p:cNvSpPr/>
          <p:nvPr/>
        </p:nvSpPr>
        <p:spPr>
          <a:xfrm>
            <a:off x="211545" y="1"/>
            <a:ext cx="1673699" cy="6870838"/>
          </a:xfrm>
          <a:prstGeom prst="wedgeRectCallout">
            <a:avLst>
              <a:gd name="adj1" fmla="val 42583"/>
              <a:gd name="adj2" fmla="val -32038"/>
            </a:avLst>
          </a:prstGeom>
          <a:solidFill>
            <a:schemeClr val="accent4">
              <a:lumMod val="20000"/>
              <a:lumOff val="80000"/>
            </a:schemeClr>
          </a:soli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just" defTabSz="0"/>
            <a:r>
              <a:rPr lang="it-IT" sz="280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Piano</a:t>
            </a:r>
          </a:p>
          <a:p>
            <a:pPr algn="just" defTabSz="0"/>
            <a:r>
              <a:rPr lang="it-IT" sz="280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Nazionale</a:t>
            </a:r>
          </a:p>
          <a:p>
            <a:pPr algn="just" defTabSz="0"/>
            <a:r>
              <a:rPr lang="it-IT" sz="280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Residui</a:t>
            </a:r>
          </a:p>
        </p:txBody>
      </p:sp>
      <p:sp>
        <p:nvSpPr>
          <p:cNvPr id="11" name="CasellaDiTesto 10"/>
          <p:cNvSpPr txBox="1"/>
          <p:nvPr/>
        </p:nvSpPr>
        <p:spPr>
          <a:xfrm rot="16200000">
            <a:off x="1120757" y="3204587"/>
            <a:ext cx="2509341" cy="46166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it-IT" sz="2400" dirty="0" smtClean="0"/>
              <a:t>Azioni di follow-up</a:t>
            </a:r>
            <a:endParaRPr lang="it-IT" sz="2400" dirty="0"/>
          </a:p>
        </p:txBody>
      </p:sp>
      <p:pic>
        <p:nvPicPr>
          <p:cNvPr id="3" name="Immagine 2"/>
          <p:cNvPicPr>
            <a:picLocks noChangeAspect="1"/>
          </p:cNvPicPr>
          <p:nvPr/>
        </p:nvPicPr>
        <p:blipFill rotWithShape="1">
          <a:blip r:embed="rId2"/>
          <a:srcRect l="27422" t="35556" r="28311" b="21333"/>
          <a:stretch/>
        </p:blipFill>
        <p:spPr>
          <a:xfrm>
            <a:off x="4069080" y="441959"/>
            <a:ext cx="7452596" cy="58064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355338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con angoli arrotondati sullo stesso lato 1"/>
          <p:cNvSpPr/>
          <p:nvPr/>
        </p:nvSpPr>
        <p:spPr>
          <a:xfrm>
            <a:off x="8009467" y="0"/>
            <a:ext cx="4082901" cy="968062"/>
          </a:xfrm>
          <a:prstGeom prst="round2Same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0"/>
            <a:r>
              <a:rPr lang="it-IT" sz="2800" dirty="0">
                <a:solidFill>
                  <a:prstClr val="black"/>
                </a:solidFill>
              </a:rPr>
              <a:t>Piano nazionale di controllo della brucellosi</a:t>
            </a:r>
          </a:p>
        </p:txBody>
      </p:sp>
      <p:pic>
        <p:nvPicPr>
          <p:cNvPr id="3" name="Immagine 2"/>
          <p:cNvPicPr>
            <a:picLocks noChangeAspect="1"/>
          </p:cNvPicPr>
          <p:nvPr/>
        </p:nvPicPr>
        <p:blipFill rotWithShape="1">
          <a:blip r:embed="rId3"/>
          <a:srcRect l="22267" t="28222" r="20133" b="40000"/>
          <a:stretch/>
        </p:blipFill>
        <p:spPr>
          <a:xfrm>
            <a:off x="320040" y="240191"/>
            <a:ext cx="7559040" cy="3336243"/>
          </a:xfrm>
          <a:prstGeom prst="rect">
            <a:avLst/>
          </a:prstGeom>
        </p:spPr>
      </p:pic>
      <p:pic>
        <p:nvPicPr>
          <p:cNvPr id="4" name="Immagine 3"/>
          <p:cNvPicPr>
            <a:picLocks noChangeAspect="1"/>
          </p:cNvPicPr>
          <p:nvPr/>
        </p:nvPicPr>
        <p:blipFill rotWithShape="1">
          <a:blip r:embed="rId4"/>
          <a:srcRect l="21733" t="46530" r="22978" b="27605"/>
          <a:stretch/>
        </p:blipFill>
        <p:spPr>
          <a:xfrm>
            <a:off x="4152900" y="3794760"/>
            <a:ext cx="7452360" cy="2788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67743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0000">
        <p14:prism dir="u" isContent="1"/>
      </p:transition>
    </mc:Choice>
    <mc:Fallback xmlns="">
      <p:transition spd="slow" advClick="0" advTm="10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ＭＳ 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明朝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ＭＳ 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明朝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719</TotalTime>
  <Words>1632</Words>
  <Application>Microsoft Office PowerPoint</Application>
  <PresentationFormat>Widescreen</PresentationFormat>
  <Paragraphs>236</Paragraphs>
  <Slides>30</Slides>
  <Notes>21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17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30</vt:i4>
      </vt:variant>
    </vt:vector>
  </HeadingPairs>
  <TitlesOfParts>
    <vt:vector size="48" baseType="lpstr">
      <vt:lpstr>MS Mincho</vt:lpstr>
      <vt:lpstr>Agency FB</vt:lpstr>
      <vt:lpstr>Aharoni</vt:lpstr>
      <vt:lpstr>Algerian</vt:lpstr>
      <vt:lpstr>Arial</vt:lpstr>
      <vt:lpstr>Berlin Sans FB Demi</vt:lpstr>
      <vt:lpstr>Broadway</vt:lpstr>
      <vt:lpstr>Brush Script MT</vt:lpstr>
      <vt:lpstr>Calibri</vt:lpstr>
      <vt:lpstr>Calibri Light</vt:lpstr>
      <vt:lpstr>Lucida Calligraphy</vt:lpstr>
      <vt:lpstr>Lucida Handwriting</vt:lpstr>
      <vt:lpstr>Segoe Script</vt:lpstr>
      <vt:lpstr>Symbol</vt:lpstr>
      <vt:lpstr>Times New Roman</vt:lpstr>
      <vt:lpstr>Trajan Pro</vt:lpstr>
      <vt:lpstr>Vivaldi</vt:lpstr>
      <vt:lpstr>1_Tema di Office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Pinto Ornella</dc:creator>
  <cp:lastModifiedBy>Roberti Francesca</cp:lastModifiedBy>
  <cp:revision>56</cp:revision>
  <dcterms:created xsi:type="dcterms:W3CDTF">2016-06-15T08:43:27Z</dcterms:created>
  <dcterms:modified xsi:type="dcterms:W3CDTF">2018-06-25T13:42:03Z</dcterms:modified>
  <cp:contentStatus/>
</cp:coreProperties>
</file>