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notesSlides/notesSlide1.xml" ContentType="application/vnd.openxmlformats-officedocument.presentationml.notesSlide+xml"/>
  <Override PartName="/ppt/charts/chart12.xml" ContentType="application/vnd.openxmlformats-officedocument.drawingml.chart+xml"/>
  <Override PartName="/ppt/theme/themeOverride5.xml" ContentType="application/vnd.openxmlformats-officedocument.themeOverride+xml"/>
  <Override PartName="/ppt/notesSlides/notesSlide2.xml" ContentType="application/vnd.openxmlformats-officedocument.presentationml.notesSlide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theme/themeOverride6.xml" ContentType="application/vnd.openxmlformats-officedocument.themeOverride+xml"/>
  <Override PartName="/ppt/charts/chart15.xml" ContentType="application/vnd.openxmlformats-officedocument.drawingml.chart+xml"/>
  <Override PartName="/ppt/theme/themeOverride7.xml" ContentType="application/vnd.openxmlformats-officedocument.themeOverride+xml"/>
  <Override PartName="/ppt/charts/chart16.xml" ContentType="application/vnd.openxmlformats-officedocument.drawingml.chart+xml"/>
  <Override PartName="/ppt/theme/themeOverride8.xml" ContentType="application/vnd.openxmlformats-officedocument.themeOverride+xml"/>
  <Override PartName="/ppt/charts/chart17.xml" ContentType="application/vnd.openxmlformats-officedocument.drawingml.chart+xml"/>
  <Override PartName="/ppt/theme/themeOverride9.xml" ContentType="application/vnd.openxmlformats-officedocument.themeOverride+xml"/>
  <Override PartName="/ppt/charts/chart18.xml" ContentType="application/vnd.openxmlformats-officedocument.drawingml.chart+xml"/>
  <Override PartName="/ppt/theme/themeOverride10.xml" ContentType="application/vnd.openxmlformats-officedocument.themeOverride+xml"/>
  <Override PartName="/ppt/charts/chart19.xml" ContentType="application/vnd.openxmlformats-officedocument.drawingml.chart+xml"/>
  <Override PartName="/ppt/theme/themeOverride11.xml" ContentType="application/vnd.openxmlformats-officedocument.themeOverride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theme/themeOverride12.xml" ContentType="application/vnd.openxmlformats-officedocument.themeOverride+xml"/>
  <Override PartName="/ppt/charts/chart22.xml" ContentType="application/vnd.openxmlformats-officedocument.drawingml.chart+xml"/>
  <Override PartName="/ppt/theme/themeOverride1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256" r:id="rId2"/>
    <p:sldId id="257" r:id="rId3"/>
    <p:sldId id="314" r:id="rId4"/>
    <p:sldId id="359" r:id="rId5"/>
    <p:sldId id="258" r:id="rId6"/>
    <p:sldId id="370" r:id="rId7"/>
    <p:sldId id="260" r:id="rId8"/>
    <p:sldId id="261" r:id="rId9"/>
    <p:sldId id="262" r:id="rId10"/>
    <p:sldId id="263" r:id="rId11"/>
    <p:sldId id="266" r:id="rId12"/>
    <p:sldId id="267" r:id="rId13"/>
    <p:sldId id="317" r:id="rId14"/>
    <p:sldId id="269" r:id="rId15"/>
    <p:sldId id="294" r:id="rId16"/>
    <p:sldId id="270" r:id="rId17"/>
    <p:sldId id="313" r:id="rId18"/>
    <p:sldId id="272" r:id="rId19"/>
    <p:sldId id="273" r:id="rId20"/>
    <p:sldId id="360" r:id="rId21"/>
    <p:sldId id="361" r:id="rId22"/>
    <p:sldId id="362" r:id="rId23"/>
    <p:sldId id="371" r:id="rId24"/>
    <p:sldId id="363" r:id="rId25"/>
    <p:sldId id="364" r:id="rId26"/>
    <p:sldId id="372" r:id="rId27"/>
    <p:sldId id="365" r:id="rId28"/>
    <p:sldId id="375" r:id="rId29"/>
    <p:sldId id="366" r:id="rId30"/>
    <p:sldId id="373" r:id="rId31"/>
    <p:sldId id="367" r:id="rId32"/>
    <p:sldId id="374" r:id="rId33"/>
    <p:sldId id="368" r:id="rId34"/>
    <p:sldId id="337" r:id="rId35"/>
    <p:sldId id="338" r:id="rId36"/>
    <p:sldId id="369" r:id="rId37"/>
    <p:sldId id="351" r:id="rId38"/>
    <p:sldId id="352" r:id="rId39"/>
    <p:sldId id="353" r:id="rId40"/>
    <p:sldId id="354" r:id="rId41"/>
    <p:sldId id="355" r:id="rId42"/>
  </p:sldIdLst>
  <p:sldSz cx="9144000" cy="6858000" type="screen4x3"/>
  <p:notesSz cx="6797675" cy="987425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81BD"/>
    <a:srgbClr val="FFCC66"/>
    <a:srgbClr val="CC9900"/>
    <a:srgbClr val="FFCC00"/>
    <a:srgbClr val="FFFF66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17" autoAdjust="0"/>
    <p:restoredTop sz="94786" autoAdjust="0"/>
  </p:normalViewPr>
  <p:slideViewPr>
    <p:cSldViewPr showGuides="1">
      <p:cViewPr>
        <p:scale>
          <a:sx n="90" d="100"/>
          <a:sy n="90" d="100"/>
        </p:scale>
        <p:origin x="-1325" y="-58"/>
      </p:cViewPr>
      <p:guideLst>
        <p:guide orient="horz" pos="2539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3954" y="-84"/>
      </p:cViewPr>
      <p:guideLst>
        <p:guide orient="horz" pos="3110"/>
        <p:guide pos="2141"/>
      </p:guideLst>
    </p:cSldViewPr>
  </p:notesViewPr>
  <p:gridSpacing cx="60128" cy="6012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W:\lavoriamo\Situazione_donazioni_ppt.xlsx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W:\lavoriamo\Situazione_donazioni_ppt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W:\lavoriamo\Situazione_donazioni_ppt.xlsx" TargetMode="Externa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oleObject" Target="file:///W:\lavoriamo\Situazione_donazioni_ppt.xlsx" TargetMode="External"/><Relationship Id="rId1" Type="http://schemas.openxmlformats.org/officeDocument/2006/relationships/themeOverride" Target="../theme/themeOverride5.xm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W:\lavoriamo\Situazione_donazioni_ppt.xlsx" TargetMode="Externa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oleObject" Target="file:///W:\lavoriamo\Situazione_donazioni_ppt.xlsx" TargetMode="External"/><Relationship Id="rId1" Type="http://schemas.openxmlformats.org/officeDocument/2006/relationships/themeOverride" Target="../theme/themeOverride6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oleObject" Target="file:///W:\lavoriamo\Situazione_donazioni_ppt.xlsx" TargetMode="External"/><Relationship Id="rId1" Type="http://schemas.openxmlformats.org/officeDocument/2006/relationships/themeOverride" Target="../theme/themeOverride7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oleObject" Target="file:///W:\lavoriamo\Situazione_donazioni_ppt.xlsx" TargetMode="External"/><Relationship Id="rId1" Type="http://schemas.openxmlformats.org/officeDocument/2006/relationships/themeOverride" Target="../theme/themeOverride8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oleObject" Target="file:///W:\lavoriamo\Situazione_donazioni_ppt.xlsx" TargetMode="External"/><Relationship Id="rId1" Type="http://schemas.openxmlformats.org/officeDocument/2006/relationships/themeOverride" Target="../theme/themeOverride9.xm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oleObject" Target="file:///W:\lavoriamo\Situazione_donazioni_ppt.xlsx" TargetMode="External"/><Relationship Id="rId1" Type="http://schemas.openxmlformats.org/officeDocument/2006/relationships/themeOverride" Target="../theme/themeOverride10.xml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oleObject" Target="file:///W:\lavoriamo\Situazione_donazioni_ppt.xlsx" TargetMode="External"/><Relationship Id="rId1" Type="http://schemas.openxmlformats.org/officeDocument/2006/relationships/themeOverride" Target="../theme/themeOverride1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W:\lavoriamo\Situazione_donazioni_ppt.xlsx" TargetMode="External"/><Relationship Id="rId1" Type="http://schemas.openxmlformats.org/officeDocument/2006/relationships/themeOverride" Target="../theme/themeOverride2.xm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W:\lavoriamo\Situazione_donazioni_ppt.xlsx" TargetMode="External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oleObject" Target="file:///W:\lavoriamo\Situazione_donazioni_ppt.xlsx" TargetMode="External"/><Relationship Id="rId1" Type="http://schemas.openxmlformats.org/officeDocument/2006/relationships/themeOverride" Target="../theme/themeOverride12.xml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oleObject" Target="file:///W:\lavoriamo\Situazione_donazioni_ppt.xlsx" TargetMode="External"/><Relationship Id="rId1" Type="http://schemas.openxmlformats.org/officeDocument/2006/relationships/themeOverride" Target="../theme/themeOverride13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W:\lavoriamo\Situazione_donazioni_ppt.xlsx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W:\lavoriamo\Situazione_donazioni_ppt.xlsx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W:\lavoriamo\Situazione_donazioni_ppt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W:\lavoriamo\Situazione_donazioni_ppt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W:\lavoriamo\Situazione_donazioni_ppt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W:\lavoriamo\Situazione_donazioni_ppt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W:\lavoriamo\Situazione_donazioni_pp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'Trend dx'!$B$1</c:f>
              <c:strCache>
                <c:ptCount val="1"/>
                <c:pt idx="0">
                  <c:v>Segnalati</c:v>
                </c:pt>
              </c:strCache>
            </c:strRef>
          </c:tx>
          <c:spPr>
            <a:gradFill>
              <a:gsLst>
                <a:gs pos="0">
                  <a:srgbClr val="216F68"/>
                </a:gs>
                <a:gs pos="96000">
                  <a:prstClr val="white"/>
                </a:gs>
              </a:gsLst>
              <a:lin ang="8100000" scaled="1"/>
            </a:gradFill>
            <a:ln>
              <a:solidFill>
                <a:sysClr val="windowText" lastClr="000000">
                  <a:tint val="75000"/>
                  <a:shade val="95000"/>
                  <a:satMod val="105000"/>
                </a:sys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txPr>
              <a:bodyPr/>
              <a:lstStyle/>
              <a:p>
                <a:pPr>
                  <a:defRPr b="1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'Trend dx'!$A$12:$A$25</c:f>
              <c:numCache>
                <c:formatCode>General</c:formatCode>
                <c:ptCount val="14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</c:numCache>
            </c:numRef>
          </c:cat>
          <c:val>
            <c:numRef>
              <c:f>'Trend dx'!$C$12:$C$25</c:f>
              <c:numCache>
                <c:formatCode>General</c:formatCode>
                <c:ptCount val="14"/>
                <c:pt idx="0">
                  <c:v>30.4</c:v>
                </c:pt>
                <c:pt idx="1">
                  <c:v>33.6</c:v>
                </c:pt>
                <c:pt idx="2">
                  <c:v>35.799999999999997</c:v>
                </c:pt>
                <c:pt idx="3">
                  <c:v>34.4</c:v>
                </c:pt>
                <c:pt idx="4">
                  <c:v>37</c:v>
                </c:pt>
                <c:pt idx="5">
                  <c:v>38.700000000000003</c:v>
                </c:pt>
                <c:pt idx="6">
                  <c:v>40.4</c:v>
                </c:pt>
                <c:pt idx="7">
                  <c:v>38.9</c:v>
                </c:pt>
                <c:pt idx="8" formatCode="0.0">
                  <c:v>38.1</c:v>
                </c:pt>
                <c:pt idx="9" formatCode="0.0">
                  <c:v>37.6</c:v>
                </c:pt>
                <c:pt idx="10" formatCode="0.0">
                  <c:v>39.4</c:v>
                </c:pt>
                <c:pt idx="11" formatCode="0.0">
                  <c:v>38.200000000000003</c:v>
                </c:pt>
                <c:pt idx="12" formatCode="0.0">
                  <c:v>39.4</c:v>
                </c:pt>
                <c:pt idx="13">
                  <c:v>38.5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-20"/>
        <c:axId val="93517824"/>
        <c:axId val="91303296"/>
      </c:barChart>
      <c:catAx>
        <c:axId val="935178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1303296"/>
        <c:crosses val="autoZero"/>
        <c:auto val="1"/>
        <c:lblAlgn val="ctr"/>
        <c:lblOffset val="100"/>
        <c:noMultiLvlLbl val="0"/>
      </c:catAx>
      <c:valAx>
        <c:axId val="91303296"/>
        <c:scaling>
          <c:orientation val="minMax"/>
        </c:scaling>
        <c:delete val="1"/>
        <c:axPos val="l"/>
        <c:majorGridlines>
          <c:spPr>
            <a:ln>
              <a:gradFill flip="none" rotWithShape="1">
                <a:gsLst>
                  <a:gs pos="0">
                    <a:srgbClr val="4F81BD">
                      <a:tint val="66000"/>
                      <a:satMod val="160000"/>
                    </a:srgbClr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c:spPr>
        </c:majorGridlines>
        <c:numFmt formatCode="General" sourceLinked="1"/>
        <c:majorTickMark val="out"/>
        <c:minorTickMark val="none"/>
        <c:tickLblPos val="none"/>
        <c:crossAx val="93517824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  <a:ln>
      <a:noFill/>
    </a:ln>
  </c:sp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8.5195530726257268E-2"/>
          <c:y val="9.8501070663811766E-2"/>
          <c:w val="0.89106145251396662"/>
          <c:h val="0.61027837259102446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'Grafici DX'!$P$2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1B587C"/>
            </a:solidFill>
          </c:spPr>
          <c:invertIfNegative val="0"/>
          <c:dLbls>
            <c:txPr>
              <a:bodyPr rot="-5400000" vert="horz"/>
              <a:lstStyle/>
              <a:p>
                <a:pPr>
                  <a:defRPr b="1">
                    <a:solidFill>
                      <a:schemeClr val="accent1">
                        <a:lumMod val="60000"/>
                        <a:lumOff val="40000"/>
                      </a:schemeClr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'Anno in corso (ACC)'!$B$5:$B$23</c:f>
              <c:strCache>
                <c:ptCount val="19"/>
                <c:pt idx="0">
                  <c:v>Abruzzo - Molise</c:v>
                </c:pt>
                <c:pt idx="1">
                  <c:v>Basilicata</c:v>
                </c:pt>
                <c:pt idx="2">
                  <c:v>Calabria</c:v>
                </c:pt>
                <c:pt idx="3">
                  <c:v>Campania</c:v>
                </c:pt>
                <c:pt idx="4">
                  <c:v>Emilia Romagna</c:v>
                </c:pt>
                <c:pt idx="5">
                  <c:v>Friuli Venezia Giulia</c:v>
                </c:pt>
                <c:pt idx="6">
                  <c:v>Lazio</c:v>
                </c:pt>
                <c:pt idx="7">
                  <c:v>Liguria</c:v>
                </c:pt>
                <c:pt idx="8">
                  <c:v>Lombardia</c:v>
                </c:pt>
                <c:pt idx="9">
                  <c:v>Marche</c:v>
                </c:pt>
                <c:pt idx="10">
                  <c:v>Piemonte - Valle d'Aosta</c:v>
                </c:pt>
                <c:pt idx="11">
                  <c:v>Prov. Auton. Bolzano</c:v>
                </c:pt>
                <c:pt idx="12">
                  <c:v>Prov. Auton. Trento</c:v>
                </c:pt>
                <c:pt idx="13">
                  <c:v>Puglia</c:v>
                </c:pt>
                <c:pt idx="14">
                  <c:v>Sardegna</c:v>
                </c:pt>
                <c:pt idx="15">
                  <c:v>Sicilia</c:v>
                </c:pt>
                <c:pt idx="16">
                  <c:v>Toscana</c:v>
                </c:pt>
                <c:pt idx="17">
                  <c:v>Umbria</c:v>
                </c:pt>
                <c:pt idx="18">
                  <c:v>Veneto</c:v>
                </c:pt>
              </c:strCache>
            </c:strRef>
          </c:cat>
          <c:val>
            <c:numRef>
              <c:f>'Anno pregresso (ACC)'!$P$5:$P$23</c:f>
              <c:numCache>
                <c:formatCode>General</c:formatCode>
                <c:ptCount val="19"/>
                <c:pt idx="0">
                  <c:v>23</c:v>
                </c:pt>
                <c:pt idx="1">
                  <c:v>3</c:v>
                </c:pt>
                <c:pt idx="2">
                  <c:v>18</c:v>
                </c:pt>
                <c:pt idx="3">
                  <c:v>40</c:v>
                </c:pt>
                <c:pt idx="4">
                  <c:v>99</c:v>
                </c:pt>
                <c:pt idx="5">
                  <c:v>44</c:v>
                </c:pt>
                <c:pt idx="6">
                  <c:v>109</c:v>
                </c:pt>
                <c:pt idx="7">
                  <c:v>37</c:v>
                </c:pt>
                <c:pt idx="8">
                  <c:v>245</c:v>
                </c:pt>
                <c:pt idx="9">
                  <c:v>38</c:v>
                </c:pt>
                <c:pt idx="10" formatCode="0">
                  <c:v>120</c:v>
                </c:pt>
                <c:pt idx="11" formatCode="0">
                  <c:v>7</c:v>
                </c:pt>
                <c:pt idx="12" formatCode="0">
                  <c:v>16</c:v>
                </c:pt>
                <c:pt idx="13" formatCode="0">
                  <c:v>34</c:v>
                </c:pt>
                <c:pt idx="14" formatCode="0">
                  <c:v>34</c:v>
                </c:pt>
                <c:pt idx="15" formatCode="0">
                  <c:v>41</c:v>
                </c:pt>
                <c:pt idx="16" formatCode="0">
                  <c:v>139</c:v>
                </c:pt>
                <c:pt idx="17" formatCode="0">
                  <c:v>11</c:v>
                </c:pt>
                <c:pt idx="18" formatCode="0">
                  <c:v>116</c:v>
                </c:pt>
              </c:numCache>
            </c:numRef>
          </c:val>
        </c:ser>
        <c:ser>
          <c:idx val="0"/>
          <c:order val="1"/>
          <c:tx>
            <c:strRef>
              <c:f>'Grafici DX'!$Q$2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CCE5F4"/>
            </a:solidFill>
          </c:spPr>
          <c:invertIfNegative val="0"/>
          <c:dLbls>
            <c:txPr>
              <a:bodyPr rot="-5400000" vert="horz"/>
              <a:lstStyle/>
              <a:p>
                <a:pPr>
                  <a:defRPr b="1">
                    <a:solidFill>
                      <a:schemeClr val="accent5">
                        <a:lumMod val="75000"/>
                      </a:schemeClr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'Anno in corso (ACC)'!$B$5:$B$23</c:f>
              <c:strCache>
                <c:ptCount val="19"/>
                <c:pt idx="0">
                  <c:v>Abruzzo - Molise</c:v>
                </c:pt>
                <c:pt idx="1">
                  <c:v>Basilicata</c:v>
                </c:pt>
                <c:pt idx="2">
                  <c:v>Calabria</c:v>
                </c:pt>
                <c:pt idx="3">
                  <c:v>Campania</c:v>
                </c:pt>
                <c:pt idx="4">
                  <c:v>Emilia Romagna</c:v>
                </c:pt>
                <c:pt idx="5">
                  <c:v>Friuli Venezia Giulia</c:v>
                </c:pt>
                <c:pt idx="6">
                  <c:v>Lazio</c:v>
                </c:pt>
                <c:pt idx="7">
                  <c:v>Liguria</c:v>
                </c:pt>
                <c:pt idx="8">
                  <c:v>Lombardia</c:v>
                </c:pt>
                <c:pt idx="9">
                  <c:v>Marche</c:v>
                </c:pt>
                <c:pt idx="10">
                  <c:v>Piemonte - Valle d'Aosta</c:v>
                </c:pt>
                <c:pt idx="11">
                  <c:v>Prov. Auton. Bolzano</c:v>
                </c:pt>
                <c:pt idx="12">
                  <c:v>Prov. Auton. Trento</c:v>
                </c:pt>
                <c:pt idx="13">
                  <c:v>Puglia</c:v>
                </c:pt>
                <c:pt idx="14">
                  <c:v>Sardegna</c:v>
                </c:pt>
                <c:pt idx="15">
                  <c:v>Sicilia</c:v>
                </c:pt>
                <c:pt idx="16">
                  <c:v>Toscana</c:v>
                </c:pt>
                <c:pt idx="17">
                  <c:v>Umbria</c:v>
                </c:pt>
                <c:pt idx="18">
                  <c:v>Veneto</c:v>
                </c:pt>
              </c:strCache>
            </c:strRef>
          </c:cat>
          <c:val>
            <c:numRef>
              <c:f>'Anno in corso (ACC)'!$P$5:$P$23</c:f>
              <c:numCache>
                <c:formatCode>General</c:formatCode>
                <c:ptCount val="19"/>
                <c:pt idx="0">
                  <c:v>17</c:v>
                </c:pt>
                <c:pt idx="1">
                  <c:v>4</c:v>
                </c:pt>
                <c:pt idx="2">
                  <c:v>17</c:v>
                </c:pt>
                <c:pt idx="3">
                  <c:v>60</c:v>
                </c:pt>
                <c:pt idx="4">
                  <c:v>118</c:v>
                </c:pt>
                <c:pt idx="5">
                  <c:v>41</c:v>
                </c:pt>
                <c:pt idx="6">
                  <c:v>98</c:v>
                </c:pt>
                <c:pt idx="7">
                  <c:v>25</c:v>
                </c:pt>
                <c:pt idx="8">
                  <c:v>247</c:v>
                </c:pt>
                <c:pt idx="9">
                  <c:v>37</c:v>
                </c:pt>
                <c:pt idx="10" formatCode="0">
                  <c:v>100</c:v>
                </c:pt>
                <c:pt idx="11" formatCode="0">
                  <c:v>10</c:v>
                </c:pt>
                <c:pt idx="12" formatCode="0">
                  <c:v>9</c:v>
                </c:pt>
                <c:pt idx="13" formatCode="0">
                  <c:v>42</c:v>
                </c:pt>
                <c:pt idx="14" formatCode="0">
                  <c:v>31</c:v>
                </c:pt>
                <c:pt idx="15" formatCode="0">
                  <c:v>44</c:v>
                </c:pt>
                <c:pt idx="16" formatCode="0">
                  <c:v>141</c:v>
                </c:pt>
                <c:pt idx="17" formatCode="0">
                  <c:v>13</c:v>
                </c:pt>
                <c:pt idx="18" formatCode="0">
                  <c:v>111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-20"/>
        <c:axId val="99760640"/>
        <c:axId val="91355904"/>
      </c:barChart>
      <c:catAx>
        <c:axId val="997606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+mn-lt"/>
              </a:defRPr>
            </a:pPr>
            <a:endParaRPr lang="it-IT"/>
          </a:p>
        </c:txPr>
        <c:crossAx val="91355904"/>
        <c:crosses val="autoZero"/>
        <c:auto val="1"/>
        <c:lblAlgn val="ctr"/>
        <c:lblOffset val="100"/>
        <c:noMultiLvlLbl val="0"/>
      </c:catAx>
      <c:valAx>
        <c:axId val="91355904"/>
        <c:scaling>
          <c:orientation val="minMax"/>
        </c:scaling>
        <c:delete val="1"/>
        <c:axPos val="l"/>
        <c:majorGridlines>
          <c:spPr>
            <a:ln>
              <a:solidFill>
                <a:schemeClr val="bg1">
                  <a:lumMod val="65000"/>
                </a:schemeClr>
              </a:solidFill>
              <a:prstDash val="sysDot"/>
            </a:ln>
          </c:spPr>
        </c:majorGridlines>
        <c:numFmt formatCode="General" sourceLinked="1"/>
        <c:majorTickMark val="out"/>
        <c:minorTickMark val="none"/>
        <c:tickLblPos val="none"/>
        <c:crossAx val="99760640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egendEntry>
        <c:idx val="0"/>
        <c:txPr>
          <a:bodyPr/>
          <a:lstStyle/>
          <a:p>
            <a:pPr>
              <a:defRPr b="1">
                <a:solidFill>
                  <a:schemeClr val="accent1">
                    <a:lumMod val="60000"/>
                    <a:lumOff val="40000"/>
                  </a:schemeClr>
                </a:solidFill>
              </a:defRPr>
            </a:pPr>
            <a:endParaRPr lang="it-IT"/>
          </a:p>
        </c:txPr>
      </c:legendEntry>
      <c:legendEntry>
        <c:idx val="1"/>
        <c:txPr>
          <a:bodyPr/>
          <a:lstStyle/>
          <a:p>
            <a:pPr>
              <a:defRPr b="1">
                <a:solidFill>
                  <a:schemeClr val="accent5">
                    <a:lumMod val="75000"/>
                  </a:schemeClr>
                </a:solidFill>
              </a:defRPr>
            </a:pPr>
            <a:endParaRPr lang="it-IT"/>
          </a:p>
        </c:txPr>
      </c:legendEntry>
      <c:layout>
        <c:manualLayout>
          <c:xMode val="edge"/>
          <c:yMode val="edge"/>
          <c:x val="0.85982776025675833"/>
          <c:y val="2.4737162775984927E-3"/>
          <c:w val="0.13268739948620481"/>
          <c:h val="4.4731997188923359E-2"/>
        </c:manualLayout>
      </c:layout>
      <c:overlay val="0"/>
    </c:legend>
    <c:plotVisOnly val="1"/>
    <c:dispBlanksAs val="gap"/>
    <c:showDLblsOverMax val="0"/>
  </c:chart>
  <c:spPr>
    <a:solidFill>
      <a:schemeClr val="bg1"/>
    </a:solidFill>
    <a:ln>
      <a:noFill/>
    </a:ln>
  </c:sp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8.5195530726257268E-2"/>
          <c:y val="9.8501070663811766E-2"/>
          <c:w val="0.89106145251396662"/>
          <c:h val="0.6102783725910248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'Grafici DX'!$P$2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1B587C"/>
            </a:solidFill>
          </c:spPr>
          <c:invertIfNegative val="0"/>
          <c:dLbls>
            <c:txPr>
              <a:bodyPr rot="-5400000" vert="horz"/>
              <a:lstStyle/>
              <a:p>
                <a:pPr>
                  <a:defRPr b="1">
                    <a:solidFill>
                      <a:schemeClr val="accent1">
                        <a:lumMod val="60000"/>
                        <a:lumOff val="40000"/>
                      </a:schemeClr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'Anno in corso (ACC)'!$B$5:$B$23</c:f>
              <c:strCache>
                <c:ptCount val="19"/>
                <c:pt idx="0">
                  <c:v>Abruzzo - Molise</c:v>
                </c:pt>
                <c:pt idx="1">
                  <c:v>Basilicata</c:v>
                </c:pt>
                <c:pt idx="2">
                  <c:v>Calabria</c:v>
                </c:pt>
                <c:pt idx="3">
                  <c:v>Campania</c:v>
                </c:pt>
                <c:pt idx="4">
                  <c:v>Emilia Romagna</c:v>
                </c:pt>
                <c:pt idx="5">
                  <c:v>Friuli Venezia Giulia</c:v>
                </c:pt>
                <c:pt idx="6">
                  <c:v>Lazio</c:v>
                </c:pt>
                <c:pt idx="7">
                  <c:v>Liguria</c:v>
                </c:pt>
                <c:pt idx="8">
                  <c:v>Lombardia</c:v>
                </c:pt>
                <c:pt idx="9">
                  <c:v>Marche</c:v>
                </c:pt>
                <c:pt idx="10">
                  <c:v>Piemonte - Valle d'Aosta</c:v>
                </c:pt>
                <c:pt idx="11">
                  <c:v>Prov. Auton. Bolzano</c:v>
                </c:pt>
                <c:pt idx="12">
                  <c:v>Prov. Auton. Trento</c:v>
                </c:pt>
                <c:pt idx="13">
                  <c:v>Puglia</c:v>
                </c:pt>
                <c:pt idx="14">
                  <c:v>Sardegna</c:v>
                </c:pt>
                <c:pt idx="15">
                  <c:v>Sicilia</c:v>
                </c:pt>
                <c:pt idx="16">
                  <c:v>Toscana</c:v>
                </c:pt>
                <c:pt idx="17">
                  <c:v>Umbria</c:v>
                </c:pt>
                <c:pt idx="18">
                  <c:v>Veneto</c:v>
                </c:pt>
              </c:strCache>
            </c:strRef>
          </c:cat>
          <c:val>
            <c:numRef>
              <c:f>'Anno pregresso (ACC)'!$U$5:$U$23</c:f>
              <c:numCache>
                <c:formatCode>0.0</c:formatCode>
                <c:ptCount val="19"/>
                <c:pt idx="0">
                  <c:v>14.1</c:v>
                </c:pt>
                <c:pt idx="1">
                  <c:v>5.2</c:v>
                </c:pt>
                <c:pt idx="2">
                  <c:v>9.1999999999999993</c:v>
                </c:pt>
                <c:pt idx="3">
                  <c:v>6.9</c:v>
                </c:pt>
                <c:pt idx="4" formatCode="General">
                  <c:v>22.6</c:v>
                </c:pt>
                <c:pt idx="5" formatCode="General">
                  <c:v>36</c:v>
                </c:pt>
                <c:pt idx="6">
                  <c:v>19.600000000000001</c:v>
                </c:pt>
                <c:pt idx="7" formatCode="General">
                  <c:v>23.6</c:v>
                </c:pt>
                <c:pt idx="8" formatCode="General">
                  <c:v>25</c:v>
                </c:pt>
                <c:pt idx="9" formatCode="General">
                  <c:v>24.6</c:v>
                </c:pt>
                <c:pt idx="10" formatCode="General">
                  <c:v>26.7</c:v>
                </c:pt>
                <c:pt idx="11" formatCode="General">
                  <c:v>13.7</c:v>
                </c:pt>
                <c:pt idx="12" formatCode="General">
                  <c:v>30.2</c:v>
                </c:pt>
                <c:pt idx="13" formatCode="General">
                  <c:v>8.4</c:v>
                </c:pt>
                <c:pt idx="14">
                  <c:v>20.7</c:v>
                </c:pt>
                <c:pt idx="15">
                  <c:v>8.1999999999999993</c:v>
                </c:pt>
                <c:pt idx="16" formatCode="General">
                  <c:v>37.6</c:v>
                </c:pt>
                <c:pt idx="17">
                  <c:v>12.4</c:v>
                </c:pt>
                <c:pt idx="18" formatCode="General">
                  <c:v>23.8</c:v>
                </c:pt>
              </c:numCache>
            </c:numRef>
          </c:val>
        </c:ser>
        <c:ser>
          <c:idx val="0"/>
          <c:order val="1"/>
          <c:tx>
            <c:strRef>
              <c:f>'Grafici DX'!$Q$2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CCE5F4"/>
            </a:solidFill>
          </c:spPr>
          <c:invertIfNegative val="0"/>
          <c:dLbls>
            <c:txPr>
              <a:bodyPr rot="-5400000" vert="horz"/>
              <a:lstStyle/>
              <a:p>
                <a:pPr>
                  <a:defRPr b="1">
                    <a:solidFill>
                      <a:schemeClr val="accent5">
                        <a:lumMod val="75000"/>
                      </a:schemeClr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'Anno in corso (ACC)'!$B$5:$B$23</c:f>
              <c:strCache>
                <c:ptCount val="19"/>
                <c:pt idx="0">
                  <c:v>Abruzzo - Molise</c:v>
                </c:pt>
                <c:pt idx="1">
                  <c:v>Basilicata</c:v>
                </c:pt>
                <c:pt idx="2">
                  <c:v>Calabria</c:v>
                </c:pt>
                <c:pt idx="3">
                  <c:v>Campania</c:v>
                </c:pt>
                <c:pt idx="4">
                  <c:v>Emilia Romagna</c:v>
                </c:pt>
                <c:pt idx="5">
                  <c:v>Friuli Venezia Giulia</c:v>
                </c:pt>
                <c:pt idx="6">
                  <c:v>Lazio</c:v>
                </c:pt>
                <c:pt idx="7">
                  <c:v>Liguria</c:v>
                </c:pt>
                <c:pt idx="8">
                  <c:v>Lombardia</c:v>
                </c:pt>
                <c:pt idx="9">
                  <c:v>Marche</c:v>
                </c:pt>
                <c:pt idx="10">
                  <c:v>Piemonte - Valle d'Aosta</c:v>
                </c:pt>
                <c:pt idx="11">
                  <c:v>Prov. Auton. Bolzano</c:v>
                </c:pt>
                <c:pt idx="12">
                  <c:v>Prov. Auton. Trento</c:v>
                </c:pt>
                <c:pt idx="13">
                  <c:v>Puglia</c:v>
                </c:pt>
                <c:pt idx="14">
                  <c:v>Sardegna</c:v>
                </c:pt>
                <c:pt idx="15">
                  <c:v>Sicilia</c:v>
                </c:pt>
                <c:pt idx="16">
                  <c:v>Toscana</c:v>
                </c:pt>
                <c:pt idx="17">
                  <c:v>Umbria</c:v>
                </c:pt>
                <c:pt idx="18">
                  <c:v>Veneto</c:v>
                </c:pt>
              </c:strCache>
            </c:strRef>
          </c:cat>
          <c:val>
            <c:numRef>
              <c:f>'Anno in corso (ACC)'!$U$5:$U$23</c:f>
              <c:numCache>
                <c:formatCode>0.0</c:formatCode>
                <c:ptCount val="19"/>
                <c:pt idx="0">
                  <c:v>10.3</c:v>
                </c:pt>
                <c:pt idx="1">
                  <c:v>6.9</c:v>
                </c:pt>
                <c:pt idx="2">
                  <c:v>8.6</c:v>
                </c:pt>
                <c:pt idx="3">
                  <c:v>10.199999999999999</c:v>
                </c:pt>
                <c:pt idx="4" formatCode="General">
                  <c:v>26.5</c:v>
                </c:pt>
                <c:pt idx="5" formatCode="General">
                  <c:v>33.4</c:v>
                </c:pt>
                <c:pt idx="6">
                  <c:v>16.7</c:v>
                </c:pt>
                <c:pt idx="7" formatCode="General">
                  <c:v>15.7</c:v>
                </c:pt>
                <c:pt idx="8" formatCode="General">
                  <c:v>24.8</c:v>
                </c:pt>
                <c:pt idx="9" formatCode="General">
                  <c:v>23.8</c:v>
                </c:pt>
                <c:pt idx="10" formatCode="General">
                  <c:v>21.9</c:v>
                </c:pt>
                <c:pt idx="11" formatCode="General">
                  <c:v>19.399999999999999</c:v>
                </c:pt>
                <c:pt idx="12" formatCode="General">
                  <c:v>16.8</c:v>
                </c:pt>
                <c:pt idx="13" formatCode="General">
                  <c:v>10.3</c:v>
                </c:pt>
                <c:pt idx="14">
                  <c:v>18.600000000000001</c:v>
                </c:pt>
                <c:pt idx="15">
                  <c:v>8.6</c:v>
                </c:pt>
                <c:pt idx="16" formatCode="General">
                  <c:v>37.6</c:v>
                </c:pt>
                <c:pt idx="17">
                  <c:v>14.5</c:v>
                </c:pt>
                <c:pt idx="18" formatCode="General">
                  <c:v>22.5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-20"/>
        <c:axId val="102602752"/>
        <c:axId val="103089280"/>
      </c:barChart>
      <c:catAx>
        <c:axId val="1026027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+mn-lt"/>
              </a:defRPr>
            </a:pPr>
            <a:endParaRPr lang="it-IT"/>
          </a:p>
        </c:txPr>
        <c:crossAx val="103089280"/>
        <c:crosses val="autoZero"/>
        <c:auto val="1"/>
        <c:lblAlgn val="ctr"/>
        <c:lblOffset val="100"/>
        <c:noMultiLvlLbl val="0"/>
      </c:catAx>
      <c:valAx>
        <c:axId val="103089280"/>
        <c:scaling>
          <c:orientation val="minMax"/>
        </c:scaling>
        <c:delete val="1"/>
        <c:axPos val="l"/>
        <c:majorGridlines>
          <c:spPr>
            <a:ln>
              <a:solidFill>
                <a:schemeClr val="bg1">
                  <a:lumMod val="65000"/>
                </a:schemeClr>
              </a:solidFill>
              <a:prstDash val="sysDot"/>
            </a:ln>
          </c:spPr>
        </c:majorGridlines>
        <c:numFmt formatCode="0.0" sourceLinked="1"/>
        <c:majorTickMark val="out"/>
        <c:minorTickMark val="none"/>
        <c:tickLblPos val="none"/>
        <c:crossAx val="102602752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egendEntry>
        <c:idx val="0"/>
        <c:txPr>
          <a:bodyPr/>
          <a:lstStyle/>
          <a:p>
            <a:pPr>
              <a:defRPr b="1">
                <a:solidFill>
                  <a:schemeClr val="accent1">
                    <a:lumMod val="60000"/>
                    <a:lumOff val="40000"/>
                  </a:schemeClr>
                </a:solidFill>
              </a:defRPr>
            </a:pPr>
            <a:endParaRPr lang="it-IT"/>
          </a:p>
        </c:txPr>
      </c:legendEntry>
      <c:legendEntry>
        <c:idx val="1"/>
        <c:txPr>
          <a:bodyPr/>
          <a:lstStyle/>
          <a:p>
            <a:pPr>
              <a:defRPr b="1">
                <a:solidFill>
                  <a:schemeClr val="accent5">
                    <a:lumMod val="75000"/>
                  </a:schemeClr>
                </a:solidFill>
              </a:defRPr>
            </a:pPr>
            <a:endParaRPr lang="it-IT"/>
          </a:p>
        </c:txPr>
      </c:legendEntry>
      <c:layout>
        <c:manualLayout>
          <c:xMode val="edge"/>
          <c:yMode val="edge"/>
          <c:x val="0.85982776025675833"/>
          <c:y val="1.4842297665590956E-2"/>
          <c:w val="0.13268739948620481"/>
          <c:h val="4.4731997188923359E-2"/>
        </c:manualLayout>
      </c:layout>
      <c:overlay val="0"/>
    </c:legend>
    <c:plotVisOnly val="1"/>
    <c:dispBlanksAs val="gap"/>
    <c:showDLblsOverMax val="0"/>
  </c:chart>
  <c:spPr>
    <a:solidFill>
      <a:schemeClr val="bg1"/>
    </a:solidFill>
    <a:ln>
      <a:noFill/>
    </a:ln>
  </c:sp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TX!$B$1</c:f>
              <c:strCache>
                <c:ptCount val="1"/>
                <c:pt idx="0">
                  <c:v>Tot TX</c:v>
                </c:pt>
              </c:strCache>
            </c:strRef>
          </c:tx>
          <c:spPr>
            <a:solidFill>
              <a:srgbClr val="B79315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TX!$A$2:$A$25</c:f>
              <c:numCache>
                <c:formatCode>General</c:formatCode>
                <c:ptCount val="24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  <c:pt idx="22">
                  <c:v>2014</c:v>
                </c:pt>
                <c:pt idx="23">
                  <c:v>2015</c:v>
                </c:pt>
              </c:numCache>
            </c:numRef>
          </c:cat>
          <c:val>
            <c:numRef>
              <c:f>TX!$B$2:$B$25</c:f>
              <c:numCache>
                <c:formatCode>General</c:formatCode>
                <c:ptCount val="24"/>
                <c:pt idx="0">
                  <c:v>1083</c:v>
                </c:pt>
                <c:pt idx="1">
                  <c:v>1161</c:v>
                </c:pt>
                <c:pt idx="2">
                  <c:v>1498</c:v>
                </c:pt>
                <c:pt idx="3">
                  <c:v>1888</c:v>
                </c:pt>
                <c:pt idx="4">
                  <c:v>1977</c:v>
                </c:pt>
                <c:pt idx="5">
                  <c:v>2147</c:v>
                </c:pt>
                <c:pt idx="6">
                  <c:v>2162</c:v>
                </c:pt>
                <c:pt idx="7">
                  <c:v>2428</c:v>
                </c:pt>
                <c:pt idx="8">
                  <c:v>2386</c:v>
                </c:pt>
                <c:pt idx="9">
                  <c:v>2793</c:v>
                </c:pt>
                <c:pt idx="10">
                  <c:v>2846</c:v>
                </c:pt>
                <c:pt idx="11">
                  <c:v>2929</c:v>
                </c:pt>
                <c:pt idx="12">
                  <c:v>3382</c:v>
                </c:pt>
                <c:pt idx="13">
                  <c:v>3321</c:v>
                </c:pt>
                <c:pt idx="14">
                  <c:v>3331</c:v>
                </c:pt>
                <c:pt idx="15">
                  <c:v>3183</c:v>
                </c:pt>
                <c:pt idx="16">
                  <c:v>3088</c:v>
                </c:pt>
                <c:pt idx="17">
                  <c:v>3329</c:v>
                </c:pt>
                <c:pt idx="18">
                  <c:v>3080</c:v>
                </c:pt>
                <c:pt idx="19">
                  <c:v>3177</c:v>
                </c:pt>
                <c:pt idx="20">
                  <c:v>3109</c:v>
                </c:pt>
                <c:pt idx="21">
                  <c:v>3089</c:v>
                </c:pt>
                <c:pt idx="22">
                  <c:v>3250</c:v>
                </c:pt>
                <c:pt idx="23">
                  <c:v>3326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-20"/>
        <c:axId val="105059840"/>
        <c:axId val="103141312"/>
      </c:barChart>
      <c:catAx>
        <c:axId val="1050598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3141312"/>
        <c:crosses val="autoZero"/>
        <c:auto val="1"/>
        <c:lblAlgn val="ctr"/>
        <c:lblOffset val="100"/>
        <c:noMultiLvlLbl val="0"/>
      </c:catAx>
      <c:valAx>
        <c:axId val="103141312"/>
        <c:scaling>
          <c:orientation val="minMax"/>
        </c:scaling>
        <c:delete val="1"/>
        <c:axPos val="l"/>
        <c:majorGridlines>
          <c:spPr>
            <a:ln w="12700">
              <a:solidFill>
                <a:sysClr val="windowText" lastClr="000000">
                  <a:tint val="75000"/>
                  <a:shade val="95000"/>
                  <a:satMod val="105000"/>
                </a:sysClr>
              </a:solidFill>
              <a:prstDash val="sysDot"/>
            </a:ln>
          </c:spPr>
        </c:majorGridlines>
        <c:numFmt formatCode="General" sourceLinked="1"/>
        <c:majorTickMark val="out"/>
        <c:minorTickMark val="none"/>
        <c:tickLblPos val="none"/>
        <c:crossAx val="105059840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1"/>
    <c:plotArea>
      <c:layout/>
      <c:barChart>
        <c:barDir val="col"/>
        <c:grouping val="stacked"/>
        <c:varyColors val="1"/>
        <c:ser>
          <c:idx val="1"/>
          <c:order val="0"/>
          <c:tx>
            <c:strRef>
              <c:f>TX!$D$1</c:f>
              <c:strCache>
                <c:ptCount val="1"/>
                <c:pt idx="0">
                  <c:v>Rene Cadavere</c:v>
                </c:pt>
              </c:strCache>
            </c:strRef>
          </c:tx>
          <c:spPr>
            <a:gradFill>
              <a:gsLst>
                <a:gs pos="0">
                  <a:srgbClr val="4E8542"/>
                </a:gs>
                <a:gs pos="96000">
                  <a:prstClr val="white"/>
                </a:gs>
              </a:gsLst>
              <a:lin ang="8100000" scaled="1"/>
            </a:gradFill>
          </c:spPr>
          <c:invertIfNegative val="0"/>
          <c:dLbls>
            <c:txPr>
              <a:bodyPr/>
              <a:lstStyle/>
              <a:p>
                <a:pPr>
                  <a:defRPr b="1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TX!$A$2:$A$25</c:f>
              <c:numCache>
                <c:formatCode>General</c:formatCode>
                <c:ptCount val="24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  <c:pt idx="22">
                  <c:v>2014</c:v>
                </c:pt>
                <c:pt idx="23">
                  <c:v>2015</c:v>
                </c:pt>
              </c:numCache>
            </c:numRef>
          </c:cat>
          <c:val>
            <c:numRef>
              <c:f>TX!$D$2:$D$25</c:f>
              <c:numCache>
                <c:formatCode>General</c:formatCode>
                <c:ptCount val="24"/>
                <c:pt idx="0">
                  <c:v>611</c:v>
                </c:pt>
                <c:pt idx="1">
                  <c:v>678</c:v>
                </c:pt>
                <c:pt idx="2">
                  <c:v>839</c:v>
                </c:pt>
                <c:pt idx="3">
                  <c:v>1061</c:v>
                </c:pt>
                <c:pt idx="4">
                  <c:v>1147</c:v>
                </c:pt>
                <c:pt idx="5">
                  <c:v>1221</c:v>
                </c:pt>
                <c:pt idx="6">
                  <c:v>1207</c:v>
                </c:pt>
                <c:pt idx="7">
                  <c:v>1314</c:v>
                </c:pt>
                <c:pt idx="8">
                  <c:v>1308</c:v>
                </c:pt>
                <c:pt idx="9">
                  <c:v>1448</c:v>
                </c:pt>
                <c:pt idx="10">
                  <c:v>1470</c:v>
                </c:pt>
                <c:pt idx="11">
                  <c:v>1487</c:v>
                </c:pt>
                <c:pt idx="12">
                  <c:v>1746</c:v>
                </c:pt>
                <c:pt idx="13">
                  <c:v>1671</c:v>
                </c:pt>
                <c:pt idx="14">
                  <c:v>1667</c:v>
                </c:pt>
                <c:pt idx="15">
                  <c:v>1585</c:v>
                </c:pt>
                <c:pt idx="16">
                  <c:v>1533</c:v>
                </c:pt>
                <c:pt idx="17">
                  <c:v>1650</c:v>
                </c:pt>
                <c:pt idx="18">
                  <c:v>1512</c:v>
                </c:pt>
                <c:pt idx="19">
                  <c:v>1542</c:v>
                </c:pt>
                <c:pt idx="20">
                  <c:v>1589</c:v>
                </c:pt>
                <c:pt idx="21">
                  <c:v>1501</c:v>
                </c:pt>
                <c:pt idx="22">
                  <c:v>1587</c:v>
                </c:pt>
                <c:pt idx="23">
                  <c:v>1580</c:v>
                </c:pt>
              </c:numCache>
            </c:numRef>
          </c:val>
        </c:ser>
        <c:ser>
          <c:idx val="0"/>
          <c:order val="1"/>
          <c:tx>
            <c:strRef>
              <c:f>TX!$E$1</c:f>
              <c:strCache>
                <c:ptCount val="1"/>
                <c:pt idx="0">
                  <c:v>Rene Vivente</c:v>
                </c:pt>
              </c:strCache>
            </c:strRef>
          </c:tx>
          <c:spPr>
            <a:gradFill>
              <a:gsLst>
                <a:gs pos="0">
                  <a:schemeClr val="accent3">
                    <a:lumMod val="75000"/>
                  </a:schemeClr>
                </a:gs>
                <a:gs pos="96000">
                  <a:prstClr val="white"/>
                </a:gs>
              </a:gsLst>
              <a:lin ang="8100000" scaled="1"/>
            </a:gradFill>
          </c:spPr>
          <c:invertIfNegative val="0"/>
          <c:dLbls>
            <c:txPr>
              <a:bodyPr/>
              <a:lstStyle/>
              <a:p>
                <a:pPr>
                  <a:defRPr b="1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TX!$A$2:$A$25</c:f>
              <c:numCache>
                <c:formatCode>General</c:formatCode>
                <c:ptCount val="24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  <c:pt idx="22">
                  <c:v>2014</c:v>
                </c:pt>
                <c:pt idx="23">
                  <c:v>2015</c:v>
                </c:pt>
              </c:numCache>
            </c:numRef>
          </c:cat>
          <c:val>
            <c:numRef>
              <c:f>TX!$E$2:$E$25</c:f>
              <c:numCache>
                <c:formatCode>General</c:formatCode>
                <c:ptCount val="24"/>
                <c:pt idx="9">
                  <c:v>134</c:v>
                </c:pt>
                <c:pt idx="10">
                  <c:v>126</c:v>
                </c:pt>
                <c:pt idx="11">
                  <c:v>142</c:v>
                </c:pt>
                <c:pt idx="12">
                  <c:v>145</c:v>
                </c:pt>
                <c:pt idx="13">
                  <c:v>116</c:v>
                </c:pt>
                <c:pt idx="14">
                  <c:v>108</c:v>
                </c:pt>
                <c:pt idx="15">
                  <c:v>112</c:v>
                </c:pt>
                <c:pt idx="16">
                  <c:v>137</c:v>
                </c:pt>
                <c:pt idx="17">
                  <c:v>152</c:v>
                </c:pt>
                <c:pt idx="18">
                  <c:v>191</c:v>
                </c:pt>
                <c:pt idx="19">
                  <c:v>214</c:v>
                </c:pt>
                <c:pt idx="20">
                  <c:v>192</c:v>
                </c:pt>
                <c:pt idx="21">
                  <c:v>227</c:v>
                </c:pt>
                <c:pt idx="22">
                  <c:v>251</c:v>
                </c:pt>
                <c:pt idx="23">
                  <c:v>301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05061888"/>
        <c:axId val="103143616"/>
      </c:barChart>
      <c:catAx>
        <c:axId val="105061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3143616"/>
        <c:crosses val="autoZero"/>
        <c:auto val="1"/>
        <c:lblAlgn val="ctr"/>
        <c:lblOffset val="100"/>
        <c:noMultiLvlLbl val="0"/>
      </c:catAx>
      <c:valAx>
        <c:axId val="103143616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one"/>
        <c:crossAx val="105061888"/>
        <c:crosses val="autoZero"/>
        <c:crossBetween val="between"/>
      </c:valAx>
    </c:plotArea>
    <c:legend>
      <c:legendPos val="l"/>
      <c:legendEntry>
        <c:idx val="0"/>
        <c:txPr>
          <a:bodyPr/>
          <a:lstStyle/>
          <a:p>
            <a:pPr>
              <a:defRPr sz="1050"/>
            </a:pPr>
            <a:endParaRPr lang="it-IT"/>
          </a:p>
        </c:txPr>
      </c:legendEntry>
      <c:legendEntry>
        <c:idx val="1"/>
        <c:txPr>
          <a:bodyPr/>
          <a:lstStyle/>
          <a:p>
            <a:pPr>
              <a:defRPr sz="1050"/>
            </a:pPr>
            <a:endParaRPr lang="it-IT"/>
          </a:p>
        </c:txPr>
      </c:legendEntry>
      <c:layout>
        <c:manualLayout>
          <c:xMode val="edge"/>
          <c:yMode val="edge"/>
          <c:x val="1.3652040409814483E-2"/>
          <c:y val="6.2001636669984914E-2"/>
          <c:w val="0.16975249429100273"/>
          <c:h val="0.12656457312914626"/>
        </c:manualLayout>
      </c:layout>
      <c:overlay val="1"/>
    </c:legend>
    <c:plotVisOnly val="1"/>
    <c:dispBlanksAs val="gap"/>
    <c:showDLblsOverMax val="0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1"/>
        <c:ser>
          <c:idx val="1"/>
          <c:order val="0"/>
          <c:tx>
            <c:strRef>
              <c:f>TX!$F$1</c:f>
              <c:strCache>
                <c:ptCount val="1"/>
                <c:pt idx="0">
                  <c:v>Fegato Cadavere</c:v>
                </c:pt>
              </c:strCache>
            </c:strRef>
          </c:tx>
          <c:spPr>
            <a:gradFill flip="none" rotWithShape="1">
              <a:gsLst>
                <a:gs pos="0">
                  <a:srgbClr val="7A3D00"/>
                </a:gs>
                <a:gs pos="96000">
                  <a:prstClr val="white"/>
                </a:gs>
              </a:gsLst>
              <a:lin ang="8100000" scaled="1"/>
              <a:tileRect/>
            </a:gradFill>
          </c:spPr>
          <c:invertIfNegative val="0"/>
          <c:dLbls>
            <c:txPr>
              <a:bodyPr/>
              <a:lstStyle/>
              <a:p>
                <a:pPr>
                  <a:defRPr b="1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TX!$A$2:$A$25</c:f>
              <c:numCache>
                <c:formatCode>General</c:formatCode>
                <c:ptCount val="24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  <c:pt idx="22">
                  <c:v>2014</c:v>
                </c:pt>
                <c:pt idx="23">
                  <c:v>2015</c:v>
                </c:pt>
              </c:numCache>
            </c:numRef>
          </c:cat>
          <c:val>
            <c:numRef>
              <c:f>TX!$F$2:$F$25</c:f>
              <c:numCache>
                <c:formatCode>General</c:formatCode>
                <c:ptCount val="24"/>
                <c:pt idx="0">
                  <c:v>202</c:v>
                </c:pt>
                <c:pt idx="1">
                  <c:v>216</c:v>
                </c:pt>
                <c:pt idx="2">
                  <c:v>326</c:v>
                </c:pt>
                <c:pt idx="3">
                  <c:v>404</c:v>
                </c:pt>
                <c:pt idx="4">
                  <c:v>426</c:v>
                </c:pt>
                <c:pt idx="5">
                  <c:v>476</c:v>
                </c:pt>
                <c:pt idx="6">
                  <c:v>549</c:v>
                </c:pt>
                <c:pt idx="7">
                  <c:v>685</c:v>
                </c:pt>
                <c:pt idx="8">
                  <c:v>728</c:v>
                </c:pt>
                <c:pt idx="9">
                  <c:v>796</c:v>
                </c:pt>
                <c:pt idx="10">
                  <c:v>830</c:v>
                </c:pt>
                <c:pt idx="11">
                  <c:v>867</c:v>
                </c:pt>
                <c:pt idx="12">
                  <c:v>1016</c:v>
                </c:pt>
                <c:pt idx="13">
                  <c:v>1053</c:v>
                </c:pt>
                <c:pt idx="14">
                  <c:v>1089</c:v>
                </c:pt>
                <c:pt idx="15">
                  <c:v>1041</c:v>
                </c:pt>
                <c:pt idx="16">
                  <c:v>996</c:v>
                </c:pt>
                <c:pt idx="17">
                  <c:v>1061</c:v>
                </c:pt>
                <c:pt idx="18">
                  <c:v>1002</c:v>
                </c:pt>
                <c:pt idx="19">
                  <c:v>1019</c:v>
                </c:pt>
                <c:pt idx="20">
                  <c:v>986</c:v>
                </c:pt>
                <c:pt idx="21">
                  <c:v>998</c:v>
                </c:pt>
                <c:pt idx="22">
                  <c:v>1057</c:v>
                </c:pt>
                <c:pt idx="23">
                  <c:v>1071</c:v>
                </c:pt>
              </c:numCache>
            </c:numRef>
          </c:val>
        </c:ser>
        <c:ser>
          <c:idx val="0"/>
          <c:order val="1"/>
          <c:tx>
            <c:strRef>
              <c:f>TX!$G$1</c:f>
              <c:strCache>
                <c:ptCount val="1"/>
                <c:pt idx="0">
                  <c:v>Fegato Vivente</c:v>
                </c:pt>
              </c:strCache>
            </c:strRef>
          </c:tx>
          <c:spPr>
            <a:gradFill>
              <a:gsLst>
                <a:gs pos="0">
                  <a:schemeClr val="accent6">
                    <a:lumMod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0"/>
            </a:gradFill>
          </c:spPr>
          <c:invertIfNegative val="0"/>
          <c:dLbls>
            <c:txPr>
              <a:bodyPr/>
              <a:lstStyle/>
              <a:p>
                <a:pPr>
                  <a:defRPr b="1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TX!$A$2:$A$25</c:f>
              <c:numCache>
                <c:formatCode>General</c:formatCode>
                <c:ptCount val="24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  <c:pt idx="22">
                  <c:v>2014</c:v>
                </c:pt>
                <c:pt idx="23">
                  <c:v>2015</c:v>
                </c:pt>
              </c:numCache>
            </c:numRef>
          </c:cat>
          <c:val>
            <c:numRef>
              <c:f>TX!$G$2:$G$25</c:f>
              <c:numCache>
                <c:formatCode>General</c:formatCode>
                <c:ptCount val="24"/>
                <c:pt idx="9">
                  <c:v>32</c:v>
                </c:pt>
                <c:pt idx="10">
                  <c:v>34</c:v>
                </c:pt>
                <c:pt idx="11">
                  <c:v>31</c:v>
                </c:pt>
                <c:pt idx="12">
                  <c:v>20</c:v>
                </c:pt>
                <c:pt idx="13">
                  <c:v>28</c:v>
                </c:pt>
                <c:pt idx="14">
                  <c:v>33</c:v>
                </c:pt>
                <c:pt idx="15">
                  <c:v>28</c:v>
                </c:pt>
                <c:pt idx="16">
                  <c:v>19</c:v>
                </c:pt>
                <c:pt idx="17">
                  <c:v>14</c:v>
                </c:pt>
                <c:pt idx="18">
                  <c:v>13</c:v>
                </c:pt>
                <c:pt idx="19">
                  <c:v>15</c:v>
                </c:pt>
                <c:pt idx="20">
                  <c:v>15</c:v>
                </c:pt>
                <c:pt idx="21">
                  <c:v>21</c:v>
                </c:pt>
                <c:pt idx="22">
                  <c:v>18</c:v>
                </c:pt>
                <c:pt idx="23">
                  <c:v>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05369088"/>
        <c:axId val="105663872"/>
      </c:barChart>
      <c:catAx>
        <c:axId val="1053690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5663872"/>
        <c:crosses val="autoZero"/>
        <c:auto val="1"/>
        <c:lblAlgn val="ctr"/>
        <c:lblOffset val="100"/>
        <c:noMultiLvlLbl val="0"/>
      </c:catAx>
      <c:valAx>
        <c:axId val="105663872"/>
        <c:scaling>
          <c:orientation val="minMax"/>
        </c:scaling>
        <c:delete val="1"/>
        <c:axPos val="l"/>
        <c:majorGridlines>
          <c:spPr>
            <a:ln w="12700">
              <a:solidFill>
                <a:sysClr val="windowText" lastClr="000000">
                  <a:tint val="75000"/>
                  <a:shade val="95000"/>
                  <a:satMod val="105000"/>
                </a:sysClr>
              </a:solidFill>
              <a:prstDash val="sysDot"/>
            </a:ln>
          </c:spPr>
        </c:majorGridlines>
        <c:numFmt formatCode="General" sourceLinked="1"/>
        <c:majorTickMark val="out"/>
        <c:minorTickMark val="none"/>
        <c:tickLblPos val="none"/>
        <c:crossAx val="105369088"/>
        <c:crosses val="autoZero"/>
        <c:crossBetween val="between"/>
      </c:valAx>
    </c:plotArea>
    <c:legend>
      <c:legendPos val="l"/>
      <c:legendEntry>
        <c:idx val="0"/>
        <c:txPr>
          <a:bodyPr/>
          <a:lstStyle/>
          <a:p>
            <a:pPr>
              <a:defRPr sz="1050"/>
            </a:pPr>
            <a:endParaRPr lang="it-IT"/>
          </a:p>
        </c:txPr>
      </c:legendEntry>
      <c:legendEntry>
        <c:idx val="1"/>
        <c:txPr>
          <a:bodyPr/>
          <a:lstStyle/>
          <a:p>
            <a:pPr>
              <a:defRPr sz="1050"/>
            </a:pPr>
            <a:endParaRPr lang="it-IT"/>
          </a:p>
        </c:txPr>
      </c:legendEntry>
      <c:layout>
        <c:manualLayout>
          <c:xMode val="edge"/>
          <c:yMode val="edge"/>
          <c:x val="8.878571485308951E-3"/>
          <c:y val="3.8883939487651571E-2"/>
          <c:w val="0.19166586406710459"/>
          <c:h val="0.12656457312914626"/>
        </c:manualLayout>
      </c:layout>
      <c:overlay val="1"/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1"/>
        <c:ser>
          <c:idx val="1"/>
          <c:order val="0"/>
          <c:tx>
            <c:strRef>
              <c:f>TX!$I$1</c:f>
              <c:strCache>
                <c:ptCount val="1"/>
                <c:pt idx="0">
                  <c:v>Fegato intero</c:v>
                </c:pt>
              </c:strCache>
            </c:strRef>
          </c:tx>
          <c:spPr>
            <a:gradFill flip="none" rotWithShape="1">
              <a:gsLst>
                <a:gs pos="0">
                  <a:srgbClr val="7A3D00"/>
                </a:gs>
                <a:gs pos="96000">
                  <a:prstClr val="white"/>
                </a:gs>
              </a:gsLst>
              <a:lin ang="8100000" scaled="1"/>
              <a:tileRect/>
            </a:gradFill>
          </c:spPr>
          <c:invertIfNegative val="0"/>
          <c:dLbls>
            <c:txPr>
              <a:bodyPr/>
              <a:lstStyle/>
              <a:p>
                <a:pPr>
                  <a:defRPr b="1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TX!$A$2:$A$25</c:f>
              <c:numCache>
                <c:formatCode>General</c:formatCode>
                <c:ptCount val="24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  <c:pt idx="22">
                  <c:v>2014</c:v>
                </c:pt>
                <c:pt idx="23">
                  <c:v>2015</c:v>
                </c:pt>
              </c:numCache>
            </c:numRef>
          </c:cat>
          <c:val>
            <c:numRef>
              <c:f>TX!$I$2:$I$25</c:f>
              <c:numCache>
                <c:formatCode>General</c:formatCode>
                <c:ptCount val="24"/>
                <c:pt idx="0">
                  <c:v>202</c:v>
                </c:pt>
                <c:pt idx="1">
                  <c:v>216</c:v>
                </c:pt>
                <c:pt idx="2">
                  <c:v>326</c:v>
                </c:pt>
                <c:pt idx="3">
                  <c:v>404</c:v>
                </c:pt>
                <c:pt idx="4">
                  <c:v>426</c:v>
                </c:pt>
                <c:pt idx="5">
                  <c:v>470</c:v>
                </c:pt>
                <c:pt idx="6">
                  <c:v>482</c:v>
                </c:pt>
                <c:pt idx="7">
                  <c:v>629</c:v>
                </c:pt>
                <c:pt idx="8">
                  <c:v>651</c:v>
                </c:pt>
                <c:pt idx="9">
                  <c:v>711</c:v>
                </c:pt>
                <c:pt idx="10">
                  <c:v>746</c:v>
                </c:pt>
                <c:pt idx="11">
                  <c:v>788</c:v>
                </c:pt>
                <c:pt idx="12">
                  <c:v>922</c:v>
                </c:pt>
                <c:pt idx="13">
                  <c:v>926</c:v>
                </c:pt>
                <c:pt idx="14">
                  <c:v>967</c:v>
                </c:pt>
                <c:pt idx="15">
                  <c:v>924</c:v>
                </c:pt>
                <c:pt idx="16">
                  <c:v>904</c:v>
                </c:pt>
                <c:pt idx="17">
                  <c:v>985</c:v>
                </c:pt>
                <c:pt idx="18">
                  <c:v>918</c:v>
                </c:pt>
                <c:pt idx="19">
                  <c:v>951</c:v>
                </c:pt>
                <c:pt idx="20">
                  <c:v>900</c:v>
                </c:pt>
                <c:pt idx="21">
                  <c:v>922</c:v>
                </c:pt>
                <c:pt idx="22">
                  <c:v>1000</c:v>
                </c:pt>
                <c:pt idx="23">
                  <c:v>993</c:v>
                </c:pt>
              </c:numCache>
            </c:numRef>
          </c:val>
        </c:ser>
        <c:ser>
          <c:idx val="0"/>
          <c:order val="1"/>
          <c:tx>
            <c:strRef>
              <c:f>TX!$H$1</c:f>
              <c:strCache>
                <c:ptCount val="1"/>
                <c:pt idx="0">
                  <c:v>Fegato Split</c:v>
                </c:pt>
              </c:strCache>
            </c:strRef>
          </c:tx>
          <c:spPr>
            <a:gradFill>
              <a:gsLst>
                <a:gs pos="0">
                  <a:srgbClr val="CC9900"/>
                </a:gs>
                <a:gs pos="96000">
                  <a:prstClr val="white"/>
                </a:gs>
              </a:gsLst>
              <a:lin ang="8100000" scaled="1"/>
            </a:gradFill>
          </c:spPr>
          <c:invertIfNegative val="0"/>
          <c:dLbls>
            <c:txPr>
              <a:bodyPr/>
              <a:lstStyle/>
              <a:p>
                <a:pPr>
                  <a:defRPr b="1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TX!$A$2:$A$25</c:f>
              <c:numCache>
                <c:formatCode>General</c:formatCode>
                <c:ptCount val="24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  <c:pt idx="22">
                  <c:v>2014</c:v>
                </c:pt>
                <c:pt idx="23">
                  <c:v>2015</c:v>
                </c:pt>
              </c:numCache>
            </c:numRef>
          </c:cat>
          <c:val>
            <c:numRef>
              <c:f>TX!$H$2:$H$25</c:f>
              <c:numCache>
                <c:formatCode>General</c:formatCode>
                <c:ptCount val="24"/>
                <c:pt idx="5">
                  <c:v>6</c:v>
                </c:pt>
                <c:pt idx="6">
                  <c:v>67</c:v>
                </c:pt>
                <c:pt idx="7">
                  <c:v>56</c:v>
                </c:pt>
                <c:pt idx="8">
                  <c:v>77</c:v>
                </c:pt>
                <c:pt idx="9">
                  <c:v>85</c:v>
                </c:pt>
                <c:pt idx="10">
                  <c:v>84</c:v>
                </c:pt>
                <c:pt idx="11">
                  <c:v>79</c:v>
                </c:pt>
                <c:pt idx="12">
                  <c:v>94</c:v>
                </c:pt>
                <c:pt idx="13">
                  <c:v>127</c:v>
                </c:pt>
                <c:pt idx="14">
                  <c:v>122</c:v>
                </c:pt>
                <c:pt idx="15">
                  <c:v>117</c:v>
                </c:pt>
                <c:pt idx="16">
                  <c:v>92</c:v>
                </c:pt>
                <c:pt idx="17">
                  <c:v>76</c:v>
                </c:pt>
                <c:pt idx="18">
                  <c:v>84</c:v>
                </c:pt>
                <c:pt idx="19">
                  <c:v>68</c:v>
                </c:pt>
                <c:pt idx="20">
                  <c:v>86</c:v>
                </c:pt>
                <c:pt idx="21">
                  <c:v>76</c:v>
                </c:pt>
                <c:pt idx="22">
                  <c:v>57</c:v>
                </c:pt>
                <c:pt idx="23">
                  <c:v>78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05442304"/>
        <c:axId val="105666176"/>
      </c:barChart>
      <c:catAx>
        <c:axId val="1054423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5666176"/>
        <c:crosses val="autoZero"/>
        <c:auto val="1"/>
        <c:lblAlgn val="ctr"/>
        <c:lblOffset val="100"/>
        <c:noMultiLvlLbl val="0"/>
      </c:catAx>
      <c:valAx>
        <c:axId val="105666176"/>
        <c:scaling>
          <c:orientation val="minMax"/>
        </c:scaling>
        <c:delete val="1"/>
        <c:axPos val="l"/>
        <c:majorGridlines>
          <c:spPr>
            <a:ln w="12700">
              <a:solidFill>
                <a:sysClr val="windowText" lastClr="000000">
                  <a:tint val="75000"/>
                  <a:shade val="95000"/>
                  <a:satMod val="105000"/>
                </a:sysClr>
              </a:solidFill>
              <a:prstDash val="sysDot"/>
            </a:ln>
          </c:spPr>
        </c:majorGridlines>
        <c:numFmt formatCode="General" sourceLinked="1"/>
        <c:majorTickMark val="out"/>
        <c:minorTickMark val="none"/>
        <c:tickLblPos val="none"/>
        <c:crossAx val="105442304"/>
        <c:crosses val="autoZero"/>
        <c:crossBetween val="between"/>
      </c:valAx>
    </c:plotArea>
    <c:legend>
      <c:legendPos val="l"/>
      <c:legendEntry>
        <c:idx val="0"/>
        <c:txPr>
          <a:bodyPr/>
          <a:lstStyle/>
          <a:p>
            <a:pPr>
              <a:defRPr sz="1050" b="1"/>
            </a:pPr>
            <a:endParaRPr lang="it-IT"/>
          </a:p>
        </c:txPr>
      </c:legendEntry>
      <c:legendEntry>
        <c:idx val="1"/>
        <c:txPr>
          <a:bodyPr/>
          <a:lstStyle/>
          <a:p>
            <a:pPr>
              <a:defRPr sz="1050" b="1"/>
            </a:pPr>
            <a:endParaRPr lang="it-IT"/>
          </a:p>
        </c:txPr>
      </c:legendEntry>
      <c:layout>
        <c:manualLayout>
          <c:xMode val="edge"/>
          <c:yMode val="edge"/>
          <c:x val="3.1882247056698558E-2"/>
          <c:y val="0.11416620732912644"/>
          <c:w val="0.13039940022589774"/>
          <c:h val="0.12656457312914618"/>
        </c:manualLayout>
      </c:layout>
      <c:overlay val="1"/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1"/>
        <c:ser>
          <c:idx val="1"/>
          <c:order val="0"/>
          <c:tx>
            <c:strRef>
              <c:f>TX!$J$1</c:f>
              <c:strCache>
                <c:ptCount val="1"/>
                <c:pt idx="0">
                  <c:v>TX Cuore</c:v>
                </c:pt>
              </c:strCache>
            </c:strRef>
          </c:tx>
          <c:spPr>
            <a:gradFill flip="none" rotWithShape="1">
              <a:gsLst>
                <a:gs pos="0">
                  <a:srgbClr val="C00000"/>
                </a:gs>
                <a:gs pos="96000">
                  <a:prstClr val="white"/>
                </a:gs>
              </a:gsLst>
              <a:lin ang="8100000" scaled="1"/>
              <a:tileRect/>
            </a:gra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TX!$A$2:$A$25</c:f>
              <c:numCache>
                <c:formatCode>General</c:formatCode>
                <c:ptCount val="24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  <c:pt idx="22">
                  <c:v>2014</c:v>
                </c:pt>
                <c:pt idx="23">
                  <c:v>2015</c:v>
                </c:pt>
              </c:numCache>
            </c:numRef>
          </c:cat>
          <c:val>
            <c:numRef>
              <c:f>TX!$J$2:$J$25</c:f>
              <c:numCache>
                <c:formatCode>General</c:formatCode>
                <c:ptCount val="24"/>
                <c:pt idx="0">
                  <c:v>243</c:v>
                </c:pt>
                <c:pt idx="1">
                  <c:v>229</c:v>
                </c:pt>
                <c:pt idx="2">
                  <c:v>302</c:v>
                </c:pt>
                <c:pt idx="3">
                  <c:v>390</c:v>
                </c:pt>
                <c:pt idx="4">
                  <c:v>348</c:v>
                </c:pt>
                <c:pt idx="5">
                  <c:v>373</c:v>
                </c:pt>
                <c:pt idx="6">
                  <c:v>337</c:v>
                </c:pt>
                <c:pt idx="7">
                  <c:v>337</c:v>
                </c:pt>
                <c:pt idx="8">
                  <c:v>298</c:v>
                </c:pt>
                <c:pt idx="9">
                  <c:v>316</c:v>
                </c:pt>
                <c:pt idx="10">
                  <c:v>312</c:v>
                </c:pt>
                <c:pt idx="11">
                  <c:v>317</c:v>
                </c:pt>
                <c:pt idx="12">
                  <c:v>353</c:v>
                </c:pt>
                <c:pt idx="13">
                  <c:v>344</c:v>
                </c:pt>
                <c:pt idx="14">
                  <c:v>344</c:v>
                </c:pt>
                <c:pt idx="15">
                  <c:v>311</c:v>
                </c:pt>
                <c:pt idx="16">
                  <c:v>326</c:v>
                </c:pt>
                <c:pt idx="17">
                  <c:v>355</c:v>
                </c:pt>
                <c:pt idx="18">
                  <c:v>273</c:v>
                </c:pt>
                <c:pt idx="19">
                  <c:v>278</c:v>
                </c:pt>
                <c:pt idx="20">
                  <c:v>231</c:v>
                </c:pt>
                <c:pt idx="21">
                  <c:v>219</c:v>
                </c:pt>
                <c:pt idx="22">
                  <c:v>227</c:v>
                </c:pt>
                <c:pt idx="23">
                  <c:v>246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-20"/>
        <c:axId val="137943040"/>
        <c:axId val="87582400"/>
      </c:barChart>
      <c:catAx>
        <c:axId val="1379430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7582400"/>
        <c:crosses val="autoZero"/>
        <c:auto val="1"/>
        <c:lblAlgn val="ctr"/>
        <c:lblOffset val="100"/>
        <c:noMultiLvlLbl val="0"/>
      </c:catAx>
      <c:valAx>
        <c:axId val="87582400"/>
        <c:scaling>
          <c:orientation val="minMax"/>
        </c:scaling>
        <c:delete val="1"/>
        <c:axPos val="l"/>
        <c:majorGridlines>
          <c:spPr>
            <a:ln w="12700">
              <a:solidFill>
                <a:sysClr val="windowText" lastClr="000000">
                  <a:tint val="75000"/>
                  <a:shade val="95000"/>
                  <a:satMod val="105000"/>
                </a:sysClr>
              </a:solidFill>
              <a:prstDash val="sysDot"/>
            </a:ln>
          </c:spPr>
        </c:majorGridlines>
        <c:numFmt formatCode="General" sourceLinked="1"/>
        <c:majorTickMark val="out"/>
        <c:minorTickMark val="none"/>
        <c:tickLblPos val="none"/>
        <c:crossAx val="137943040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1"/>
        <c:ser>
          <c:idx val="1"/>
          <c:order val="0"/>
          <c:tx>
            <c:strRef>
              <c:f>TX!$K$1</c:f>
              <c:strCache>
                <c:ptCount val="1"/>
                <c:pt idx="0">
                  <c:v>polmone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96000">
                  <a:prstClr val="white"/>
                </a:gs>
              </a:gsLst>
              <a:lin ang="8100000" scaled="1"/>
              <a:tileRect/>
            </a:gra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TX!$A$2:$A$25</c:f>
              <c:numCache>
                <c:formatCode>General</c:formatCode>
                <c:ptCount val="24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  <c:pt idx="22">
                  <c:v>2014</c:v>
                </c:pt>
                <c:pt idx="23">
                  <c:v>2015</c:v>
                </c:pt>
              </c:numCache>
            </c:numRef>
          </c:cat>
          <c:val>
            <c:numRef>
              <c:f>TX!$K$2:$K$25</c:f>
              <c:numCache>
                <c:formatCode>General</c:formatCode>
                <c:ptCount val="24"/>
                <c:pt idx="0">
                  <c:v>17</c:v>
                </c:pt>
                <c:pt idx="1">
                  <c:v>29</c:v>
                </c:pt>
                <c:pt idx="2">
                  <c:v>33</c:v>
                </c:pt>
                <c:pt idx="3">
                  <c:v>32</c:v>
                </c:pt>
                <c:pt idx="4">
                  <c:v>58</c:v>
                </c:pt>
                <c:pt idx="5">
                  <c:v>83</c:v>
                </c:pt>
                <c:pt idx="6">
                  <c:v>67</c:v>
                </c:pt>
                <c:pt idx="7">
                  <c:v>101</c:v>
                </c:pt>
                <c:pt idx="8">
                  <c:v>60</c:v>
                </c:pt>
                <c:pt idx="9">
                  <c:v>61</c:v>
                </c:pt>
                <c:pt idx="10">
                  <c:v>59</c:v>
                </c:pt>
                <c:pt idx="11">
                  <c:v>65</c:v>
                </c:pt>
                <c:pt idx="12">
                  <c:v>85</c:v>
                </c:pt>
                <c:pt idx="13">
                  <c:v>97</c:v>
                </c:pt>
                <c:pt idx="14">
                  <c:v>93</c:v>
                </c:pt>
                <c:pt idx="15">
                  <c:v>112</c:v>
                </c:pt>
                <c:pt idx="16">
                  <c:v>94</c:v>
                </c:pt>
                <c:pt idx="17">
                  <c:v>112</c:v>
                </c:pt>
                <c:pt idx="18">
                  <c:v>107</c:v>
                </c:pt>
                <c:pt idx="19">
                  <c:v>120</c:v>
                </c:pt>
                <c:pt idx="20">
                  <c:v>114</c:v>
                </c:pt>
                <c:pt idx="21">
                  <c:v>141</c:v>
                </c:pt>
                <c:pt idx="22">
                  <c:v>126</c:v>
                </c:pt>
                <c:pt idx="23">
                  <c:v>112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-20"/>
        <c:axId val="138409472"/>
        <c:axId val="87587008"/>
      </c:barChart>
      <c:catAx>
        <c:axId val="1384094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7587008"/>
        <c:crosses val="autoZero"/>
        <c:auto val="1"/>
        <c:lblAlgn val="ctr"/>
        <c:lblOffset val="100"/>
        <c:noMultiLvlLbl val="0"/>
      </c:catAx>
      <c:valAx>
        <c:axId val="87587008"/>
        <c:scaling>
          <c:orientation val="minMax"/>
        </c:scaling>
        <c:delete val="1"/>
        <c:axPos val="l"/>
        <c:majorGridlines>
          <c:spPr>
            <a:ln w="12700">
              <a:solidFill>
                <a:sysClr val="windowText" lastClr="000000">
                  <a:tint val="75000"/>
                  <a:shade val="95000"/>
                  <a:satMod val="105000"/>
                </a:sysClr>
              </a:solidFill>
              <a:prstDash val="sysDot"/>
            </a:ln>
          </c:spPr>
        </c:majorGridlines>
        <c:numFmt formatCode="General" sourceLinked="1"/>
        <c:majorTickMark val="out"/>
        <c:minorTickMark val="none"/>
        <c:tickLblPos val="none"/>
        <c:crossAx val="138409472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1"/>
        <c:ser>
          <c:idx val="1"/>
          <c:order val="0"/>
          <c:tx>
            <c:strRef>
              <c:f>TX!$L$1</c:f>
              <c:strCache>
                <c:ptCount val="1"/>
                <c:pt idx="0">
                  <c:v>Rene-Pancreas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TX!$A$2:$A$25</c:f>
              <c:numCache>
                <c:formatCode>General</c:formatCode>
                <c:ptCount val="24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  <c:pt idx="22">
                  <c:v>2014</c:v>
                </c:pt>
                <c:pt idx="23">
                  <c:v>2015</c:v>
                </c:pt>
              </c:numCache>
            </c:numRef>
          </c:cat>
          <c:val>
            <c:numRef>
              <c:f>TX!$L$2:$L$25</c:f>
              <c:numCache>
                <c:formatCode>General</c:formatCode>
                <c:ptCount val="24"/>
                <c:pt idx="0">
                  <c:v>19</c:v>
                </c:pt>
                <c:pt idx="1">
                  <c:v>13</c:v>
                </c:pt>
                <c:pt idx="2">
                  <c:v>22</c:v>
                </c:pt>
                <c:pt idx="3">
                  <c:v>19</c:v>
                </c:pt>
                <c:pt idx="4">
                  <c:v>26</c:v>
                </c:pt>
                <c:pt idx="5">
                  <c:v>25</c:v>
                </c:pt>
                <c:pt idx="6">
                  <c:v>44</c:v>
                </c:pt>
                <c:pt idx="7">
                  <c:v>35</c:v>
                </c:pt>
                <c:pt idx="8">
                  <c:v>42</c:v>
                </c:pt>
                <c:pt idx="9">
                  <c:v>61</c:v>
                </c:pt>
                <c:pt idx="10">
                  <c:v>50</c:v>
                </c:pt>
                <c:pt idx="11">
                  <c:v>53</c:v>
                </c:pt>
                <c:pt idx="12">
                  <c:v>55</c:v>
                </c:pt>
                <c:pt idx="13">
                  <c:v>53</c:v>
                </c:pt>
                <c:pt idx="14">
                  <c:v>63</c:v>
                </c:pt>
                <c:pt idx="15">
                  <c:v>58</c:v>
                </c:pt>
                <c:pt idx="16">
                  <c:v>47</c:v>
                </c:pt>
                <c:pt idx="17">
                  <c:v>58</c:v>
                </c:pt>
                <c:pt idx="18">
                  <c:v>27</c:v>
                </c:pt>
                <c:pt idx="19">
                  <c:v>41</c:v>
                </c:pt>
                <c:pt idx="20">
                  <c:v>53</c:v>
                </c:pt>
                <c:pt idx="21">
                  <c:v>43</c:v>
                </c:pt>
                <c:pt idx="22">
                  <c:v>29</c:v>
                </c:pt>
                <c:pt idx="23">
                  <c:v>31</c:v>
                </c:pt>
              </c:numCache>
            </c:numRef>
          </c:val>
        </c:ser>
        <c:ser>
          <c:idx val="0"/>
          <c:order val="1"/>
          <c:tx>
            <c:strRef>
              <c:f>TX!$M$1</c:f>
              <c:strCache>
                <c:ptCount val="1"/>
                <c:pt idx="0">
                  <c:v>Pancreas 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TX!$A$2:$A$25</c:f>
              <c:numCache>
                <c:formatCode>General</c:formatCode>
                <c:ptCount val="24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  <c:pt idx="22">
                  <c:v>2014</c:v>
                </c:pt>
                <c:pt idx="23">
                  <c:v>2015</c:v>
                </c:pt>
              </c:numCache>
            </c:numRef>
          </c:cat>
          <c:val>
            <c:numRef>
              <c:f>TX!$M$2:$M$25</c:f>
              <c:numCache>
                <c:formatCode>General</c:formatCode>
                <c:ptCount val="24"/>
                <c:pt idx="0">
                  <c:v>19</c:v>
                </c:pt>
                <c:pt idx="1">
                  <c:v>13</c:v>
                </c:pt>
                <c:pt idx="3">
                  <c:v>1</c:v>
                </c:pt>
                <c:pt idx="4">
                  <c:v>1</c:v>
                </c:pt>
                <c:pt idx="5">
                  <c:v>4</c:v>
                </c:pt>
                <c:pt idx="6">
                  <c:v>7</c:v>
                </c:pt>
                <c:pt idx="8">
                  <c:v>1</c:v>
                </c:pt>
                <c:pt idx="9">
                  <c:v>15</c:v>
                </c:pt>
                <c:pt idx="10">
                  <c:v>24</c:v>
                </c:pt>
                <c:pt idx="11">
                  <c:v>23</c:v>
                </c:pt>
                <c:pt idx="12">
                  <c:v>39</c:v>
                </c:pt>
                <c:pt idx="13">
                  <c:v>31</c:v>
                </c:pt>
                <c:pt idx="14">
                  <c:v>24</c:v>
                </c:pt>
                <c:pt idx="15">
                  <c:v>19</c:v>
                </c:pt>
                <c:pt idx="16">
                  <c:v>12</c:v>
                </c:pt>
                <c:pt idx="17">
                  <c:v>12</c:v>
                </c:pt>
                <c:pt idx="18">
                  <c:v>16</c:v>
                </c:pt>
                <c:pt idx="19">
                  <c:v>14</c:v>
                </c:pt>
                <c:pt idx="20">
                  <c:v>11</c:v>
                </c:pt>
                <c:pt idx="21">
                  <c:v>12</c:v>
                </c:pt>
                <c:pt idx="22">
                  <c:v>14</c:v>
                </c:pt>
                <c:pt idx="23">
                  <c:v>16</c:v>
                </c:pt>
              </c:numCache>
            </c:numRef>
          </c:val>
        </c:ser>
        <c:ser>
          <c:idx val="3"/>
          <c:order val="2"/>
          <c:tx>
            <c:strRef>
              <c:f>TX!$N$1</c:f>
              <c:strCache>
                <c:ptCount val="1"/>
                <c:pt idx="0">
                  <c:v>altri comb.</c:v>
                </c:pt>
              </c:strCache>
            </c:strRef>
          </c:tx>
          <c:invertIfNegative val="0"/>
          <c:dLbls>
            <c:dLbl>
              <c:idx val="20"/>
              <c:layout>
                <c:manualLayout>
                  <c:x val="1.8621971198702152E-3"/>
                  <c:y val="3.49956255468066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TX!$A$2:$A$25</c:f>
              <c:numCache>
                <c:formatCode>General</c:formatCode>
                <c:ptCount val="24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  <c:pt idx="22">
                  <c:v>2014</c:v>
                </c:pt>
                <c:pt idx="23">
                  <c:v>2015</c:v>
                </c:pt>
              </c:numCache>
            </c:numRef>
          </c:cat>
          <c:val>
            <c:numRef>
              <c:f>TX!$N$2:$N$25</c:f>
              <c:numCache>
                <c:formatCode>General</c:formatCode>
                <c:ptCount val="24"/>
                <c:pt idx="10">
                  <c:v>3</c:v>
                </c:pt>
                <c:pt idx="11">
                  <c:v>1</c:v>
                </c:pt>
                <c:pt idx="12">
                  <c:v>1</c:v>
                </c:pt>
                <c:pt idx="13">
                  <c:v>3</c:v>
                </c:pt>
                <c:pt idx="14">
                  <c:v>3</c:v>
                </c:pt>
                <c:pt idx="16">
                  <c:v>2</c:v>
                </c:pt>
                <c:pt idx="17">
                  <c:v>2</c:v>
                </c:pt>
                <c:pt idx="18">
                  <c:v>4</c:v>
                </c:pt>
                <c:pt idx="19">
                  <c:v>3</c:v>
                </c:pt>
                <c:pt idx="20">
                  <c:v>3</c:v>
                </c:pt>
                <c:pt idx="21">
                  <c:v>3</c:v>
                </c:pt>
                <c:pt idx="22">
                  <c:v>0</c:v>
                </c:pt>
                <c:pt idx="23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39709952"/>
        <c:axId val="105560832"/>
      </c:barChart>
      <c:catAx>
        <c:axId val="1397099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5560832"/>
        <c:crosses val="autoZero"/>
        <c:auto val="1"/>
        <c:lblAlgn val="ctr"/>
        <c:lblOffset val="100"/>
        <c:noMultiLvlLbl val="0"/>
      </c:catAx>
      <c:valAx>
        <c:axId val="105560832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one"/>
        <c:crossAx val="139709952"/>
        <c:crosses val="autoZero"/>
        <c:crossBetween val="between"/>
      </c:valAx>
    </c:plotArea>
    <c:legend>
      <c:legendPos val="l"/>
      <c:layout>
        <c:manualLayout>
          <c:xMode val="edge"/>
          <c:yMode val="edge"/>
          <c:x val="3.3519548157663871E-2"/>
          <c:y val="4.476656953314101E-2"/>
          <c:w val="0.14390971364540683"/>
          <c:h val="0.25312914625829253"/>
        </c:manualLayout>
      </c:layout>
      <c:overlay val="1"/>
    </c:legend>
    <c:plotVisOnly val="1"/>
    <c:dispBlanksAs val="gap"/>
    <c:showDLblsOverMax val="0"/>
  </c:chart>
  <c:externalData r:id="rId2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1"/>
        <c:ser>
          <c:idx val="0"/>
          <c:order val="0"/>
          <c:tx>
            <c:strRef>
              <c:f>TX!$O$1</c:f>
              <c:strCache>
                <c:ptCount val="1"/>
                <c:pt idx="0">
                  <c:v>Intestino </c:v>
                </c:pt>
              </c:strCache>
            </c:strRef>
          </c:tx>
          <c:spPr>
            <a:solidFill>
              <a:srgbClr val="FFFF99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TX!$A$12:$A$25</c:f>
              <c:numCache>
                <c:formatCode>General</c:formatCode>
                <c:ptCount val="14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</c:numCache>
            </c:numRef>
          </c:cat>
          <c:val>
            <c:numRef>
              <c:f>TX!$O$12:$O$25</c:f>
              <c:numCache>
                <c:formatCode>General</c:formatCode>
                <c:ptCount val="14"/>
                <c:pt idx="0">
                  <c:v>6</c:v>
                </c:pt>
                <c:pt idx="1">
                  <c:v>3</c:v>
                </c:pt>
                <c:pt idx="2">
                  <c:v>7</c:v>
                </c:pt>
                <c:pt idx="3">
                  <c:v>5</c:v>
                </c:pt>
                <c:pt idx="4">
                  <c:v>4</c:v>
                </c:pt>
                <c:pt idx="5">
                  <c:v>2</c:v>
                </c:pt>
                <c:pt idx="6">
                  <c:v>3</c:v>
                </c:pt>
                <c:pt idx="7">
                  <c:v>1</c:v>
                </c:pt>
                <c:pt idx="8">
                  <c:v>4</c:v>
                </c:pt>
                <c:pt idx="9">
                  <c:v>2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1</c:v>
                </c:pt>
              </c:numCache>
            </c:numRef>
          </c:val>
        </c:ser>
        <c:ser>
          <c:idx val="2"/>
          <c:order val="1"/>
          <c:tx>
            <c:strRef>
              <c:f>TX!$P$1</c:f>
              <c:strCache>
                <c:ptCount val="1"/>
                <c:pt idx="0">
                  <c:v>intestino comb.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TX!$A$12:$A$25</c:f>
              <c:numCache>
                <c:formatCode>General</c:formatCode>
                <c:ptCount val="14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</c:numCache>
            </c:numRef>
          </c:cat>
          <c:val>
            <c:numRef>
              <c:f>TX!$P$12:$P$25</c:f>
              <c:numCache>
                <c:formatCode>General</c:formatCode>
                <c:ptCount val="14"/>
                <c:pt idx="0">
                  <c:v>1</c:v>
                </c:pt>
                <c:pt idx="1">
                  <c:v>1</c:v>
                </c:pt>
                <c:pt idx="3">
                  <c:v>2</c:v>
                </c:pt>
                <c:pt idx="4">
                  <c:v>1</c:v>
                </c:pt>
                <c:pt idx="6">
                  <c:v>2</c:v>
                </c:pt>
                <c:pt idx="7">
                  <c:v>3</c:v>
                </c:pt>
                <c:pt idx="8">
                  <c:v>2</c:v>
                </c:pt>
                <c:pt idx="9">
                  <c:v>2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40037632"/>
        <c:axId val="105702528"/>
      </c:barChart>
      <c:catAx>
        <c:axId val="1400376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5702528"/>
        <c:crosses val="autoZero"/>
        <c:auto val="1"/>
        <c:lblAlgn val="ctr"/>
        <c:lblOffset val="100"/>
        <c:noMultiLvlLbl val="0"/>
      </c:catAx>
      <c:valAx>
        <c:axId val="105702528"/>
        <c:scaling>
          <c:orientation val="minMax"/>
          <c:max val="10"/>
        </c:scaling>
        <c:delete val="1"/>
        <c:axPos val="l"/>
        <c:majorGridlines>
          <c:spPr>
            <a:ln w="12700">
              <a:solidFill>
                <a:sysClr val="windowText" lastClr="000000">
                  <a:tint val="75000"/>
                  <a:shade val="95000"/>
                  <a:satMod val="105000"/>
                </a:sysClr>
              </a:solidFill>
              <a:prstDash val="sysDot"/>
            </a:ln>
          </c:spPr>
        </c:majorGridlines>
        <c:numFmt formatCode="General" sourceLinked="1"/>
        <c:majorTickMark val="out"/>
        <c:minorTickMark val="none"/>
        <c:tickLblPos val="none"/>
        <c:crossAx val="140037632"/>
        <c:crosses val="autoZero"/>
        <c:crossBetween val="between"/>
      </c:valAx>
    </c:plotArea>
    <c:legend>
      <c:legendPos val="t"/>
      <c:overlay val="0"/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'Trend dx'!$B$1</c:f>
              <c:strCache>
                <c:ptCount val="1"/>
                <c:pt idx="0">
                  <c:v>Segnalati</c:v>
                </c:pt>
              </c:strCache>
            </c:strRef>
          </c:tx>
          <c:spPr>
            <a:gradFill>
              <a:gsLst>
                <a:gs pos="0">
                  <a:srgbClr val="216F68"/>
                </a:gs>
                <a:gs pos="96000">
                  <a:prstClr val="white"/>
                </a:gs>
              </a:gsLst>
              <a:lin ang="8100000" scaled="1"/>
            </a:gradFill>
            <a:ln>
              <a:solidFill>
                <a:sysClr val="windowText" lastClr="000000">
                  <a:tint val="75000"/>
                  <a:shade val="95000"/>
                  <a:satMod val="105000"/>
                </a:sys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txPr>
              <a:bodyPr/>
              <a:lstStyle/>
              <a:p>
                <a:pPr>
                  <a:defRPr b="1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'Trend dx'!$A$12:$A$25</c:f>
              <c:numCache>
                <c:formatCode>General</c:formatCode>
                <c:ptCount val="14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</c:numCache>
            </c:numRef>
          </c:cat>
          <c:val>
            <c:numRef>
              <c:f>'Trend dx'!$B$12:$B$25</c:f>
              <c:numCache>
                <c:formatCode>General</c:formatCode>
                <c:ptCount val="14"/>
                <c:pt idx="0">
                  <c:v>1713</c:v>
                </c:pt>
                <c:pt idx="1">
                  <c:v>1892</c:v>
                </c:pt>
                <c:pt idx="2">
                  <c:v>2042</c:v>
                </c:pt>
                <c:pt idx="3">
                  <c:v>1961</c:v>
                </c:pt>
                <c:pt idx="4">
                  <c:v>2109</c:v>
                </c:pt>
                <c:pt idx="5">
                  <c:v>2203</c:v>
                </c:pt>
                <c:pt idx="6">
                  <c:v>2303</c:v>
                </c:pt>
                <c:pt idx="7">
                  <c:v>2322</c:v>
                </c:pt>
                <c:pt idx="8">
                  <c:v>2289</c:v>
                </c:pt>
                <c:pt idx="9">
                  <c:v>2271</c:v>
                </c:pt>
                <c:pt idx="10" formatCode="0">
                  <c:v>2271</c:v>
                </c:pt>
                <c:pt idx="11" formatCode="0">
                  <c:v>2270</c:v>
                </c:pt>
                <c:pt idx="12" formatCode="0">
                  <c:v>2349</c:v>
                </c:pt>
                <c:pt idx="13">
                  <c:v>2341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-20"/>
        <c:axId val="93519360"/>
        <c:axId val="91305600"/>
      </c:barChart>
      <c:catAx>
        <c:axId val="935193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1305600"/>
        <c:crosses val="autoZero"/>
        <c:auto val="1"/>
        <c:lblAlgn val="ctr"/>
        <c:lblOffset val="100"/>
        <c:noMultiLvlLbl val="0"/>
      </c:catAx>
      <c:valAx>
        <c:axId val="91305600"/>
        <c:scaling>
          <c:orientation val="minMax"/>
        </c:scaling>
        <c:delete val="1"/>
        <c:axPos val="l"/>
        <c:majorGridlines>
          <c:spPr>
            <a:ln>
              <a:gradFill flip="none" rotWithShape="1">
                <a:gsLst>
                  <a:gs pos="0">
                    <a:srgbClr val="4F81BD">
                      <a:tint val="66000"/>
                      <a:satMod val="160000"/>
                    </a:srgbClr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c:spPr>
        </c:majorGridlines>
        <c:numFmt formatCode="General" sourceLinked="1"/>
        <c:majorTickMark val="out"/>
        <c:minorTickMark val="none"/>
        <c:tickLblPos val="none"/>
        <c:crossAx val="93519360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  <a:ln>
      <a:noFill/>
    </a:ln>
  </c:spPr>
  <c:externalData r:id="rId2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1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/>
      <c:pieChart>
        <c:varyColors val="1"/>
        <c:ser>
          <c:idx val="1"/>
          <c:order val="0"/>
          <c:tx>
            <c:strRef>
              <c:f>'Liste Attesa'!$D$5</c:f>
              <c:strCache>
                <c:ptCount val="1"/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</c:spPr>
          </c:dPt>
          <c:dPt>
            <c:idx val="2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3"/>
            <c:bubble3D val="0"/>
            <c:spPr>
              <a:solidFill>
                <a:schemeClr val="accent5">
                  <a:lumMod val="75000"/>
                </a:schemeClr>
              </a:solidFill>
            </c:spPr>
          </c:dPt>
          <c:dPt>
            <c:idx val="4"/>
            <c:bubble3D val="0"/>
            <c:spPr>
              <a:solidFill>
                <a:srgbClr val="006600"/>
              </a:solidFill>
            </c:spPr>
          </c:dPt>
          <c:dLbls>
            <c:numFmt formatCode="0.0%" sourceLinked="0"/>
            <c:spPr>
              <a:noFill/>
            </c:spPr>
            <c:txPr>
              <a:bodyPr/>
              <a:lstStyle/>
              <a:p>
                <a:pPr>
                  <a:defRPr sz="1100" b="1"/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'Liste Attesa'!$A$6:$A$11</c:f>
              <c:strCache>
                <c:ptCount val="6"/>
                <c:pt idx="0">
                  <c:v>CUORE</c:v>
                </c:pt>
                <c:pt idx="1">
                  <c:v> FEGATO</c:v>
                </c:pt>
                <c:pt idx="2">
                  <c:v> PANCREAS </c:v>
                </c:pt>
                <c:pt idx="3">
                  <c:v>POLMONE</c:v>
                </c:pt>
                <c:pt idx="4">
                  <c:v> RENE</c:v>
                </c:pt>
                <c:pt idx="5">
                  <c:v> INTESTINO</c:v>
                </c:pt>
              </c:strCache>
            </c:strRef>
          </c:cat>
          <c:val>
            <c:numRef>
              <c:f>'Liste Attesa'!$D$6:$D$11</c:f>
              <c:numCache>
                <c:formatCode>0.0%</c:formatCode>
                <c:ptCount val="6"/>
                <c:pt idx="0">
                  <c:v>7.495872317006054E-2</c:v>
                </c:pt>
                <c:pt idx="1">
                  <c:v>0.11370390753990094</c:v>
                </c:pt>
                <c:pt idx="2">
                  <c:v>2.7187671986791416E-2</c:v>
                </c:pt>
                <c:pt idx="3">
                  <c:v>4.0286186020913592E-2</c:v>
                </c:pt>
                <c:pt idx="4">
                  <c:v>0.76015410016510732</c:v>
                </c:pt>
                <c:pt idx="5">
                  <c:v>2.4215740231150248E-3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b"/>
      <c:overlay val="0"/>
    </c:legend>
    <c:plotVisOnly val="1"/>
    <c:dispBlanksAs val="zero"/>
    <c:showDLblsOverMax val="0"/>
  </c:chart>
  <c:spPr>
    <a:effectLst>
      <a:outerShdw blurRad="50800" dist="38100" dir="2700000" algn="tl" rotWithShape="0">
        <a:prstClr val="black">
          <a:alpha val="40000"/>
        </a:prstClr>
      </a:outerShdw>
    </a:effectLst>
  </c:sp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3"/>
    </mc:Choice>
    <mc:Fallback>
      <c:style val="1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'trend liste'!$A$5</c:f>
              <c:strCache>
                <c:ptCount val="1"/>
                <c:pt idx="0">
                  <c:v>Rene</c:v>
                </c:pt>
              </c:strCache>
            </c:strRef>
          </c:tx>
          <c:dLbls>
            <c:txPr>
              <a:bodyPr/>
              <a:lstStyle/>
              <a:p>
                <a:pPr>
                  <a:defRPr b="1"/>
                </a:pPr>
                <a:endParaRPr lang="it-IT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('trend liste'!$B$4:$N$4;'trend liste'!$O$4)</c:f>
              <c:numCache>
                <c:formatCode>General</c:formatCode>
                <c:ptCount val="14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 formatCode="0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</c:numCache>
            </c:numRef>
          </c:cat>
          <c:val>
            <c:numRef>
              <c:f>'trend liste'!$B$5:$O$5</c:f>
              <c:numCache>
                <c:formatCode>General</c:formatCode>
                <c:ptCount val="14"/>
                <c:pt idx="0">
                  <c:v>6789</c:v>
                </c:pt>
                <c:pt idx="1">
                  <c:v>6816</c:v>
                </c:pt>
                <c:pt idx="2">
                  <c:v>6323</c:v>
                </c:pt>
                <c:pt idx="3">
                  <c:v>6213</c:v>
                </c:pt>
                <c:pt idx="4">
                  <c:v>6128</c:v>
                </c:pt>
                <c:pt idx="5">
                  <c:v>6407</c:v>
                </c:pt>
                <c:pt idx="6">
                  <c:v>6538</c:v>
                </c:pt>
                <c:pt idx="7">
                  <c:v>6624</c:v>
                </c:pt>
                <c:pt idx="8">
                  <c:v>6686</c:v>
                </c:pt>
                <c:pt idx="9">
                  <c:v>6542</c:v>
                </c:pt>
                <c:pt idx="10">
                  <c:v>6798</c:v>
                </c:pt>
                <c:pt idx="11">
                  <c:v>6707</c:v>
                </c:pt>
                <c:pt idx="12" formatCode="#,##0">
                  <c:v>6623</c:v>
                </c:pt>
                <c:pt idx="13">
                  <c:v>6765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'trend liste'!$A$6</c:f>
              <c:strCache>
                <c:ptCount val="1"/>
                <c:pt idx="0">
                  <c:v>Fegato</c:v>
                </c:pt>
              </c:strCache>
            </c:strRef>
          </c:tx>
          <c:spPr>
            <a:ln>
              <a:solidFill>
                <a:schemeClr val="accent6">
                  <a:lumMod val="50000"/>
                </a:schemeClr>
              </a:solidFill>
            </a:ln>
          </c:spPr>
          <c:marker>
            <c:spPr>
              <a:solidFill>
                <a:schemeClr val="accent6">
                  <a:lumMod val="5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c:spPr>
          </c:marker>
          <c:dLbls>
            <c:txPr>
              <a:bodyPr/>
              <a:lstStyle/>
              <a:p>
                <a:pPr>
                  <a:defRPr b="1"/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('trend liste'!$B$4:$N$4;'trend liste'!$O$4)</c:f>
              <c:numCache>
                <c:formatCode>General</c:formatCode>
                <c:ptCount val="14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 formatCode="0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</c:numCache>
            </c:numRef>
          </c:cat>
          <c:val>
            <c:numRef>
              <c:f>'trend liste'!$B$6:$O$6</c:f>
              <c:numCache>
                <c:formatCode>General</c:formatCode>
                <c:ptCount val="14"/>
                <c:pt idx="0">
                  <c:v>1220</c:v>
                </c:pt>
                <c:pt idx="1">
                  <c:v>1280</c:v>
                </c:pt>
                <c:pt idx="2">
                  <c:v>1374</c:v>
                </c:pt>
                <c:pt idx="3">
                  <c:v>1529</c:v>
                </c:pt>
                <c:pt idx="4">
                  <c:v>1593</c:v>
                </c:pt>
                <c:pt idx="5">
                  <c:v>1389</c:v>
                </c:pt>
                <c:pt idx="6">
                  <c:v>1395</c:v>
                </c:pt>
                <c:pt idx="7">
                  <c:v>1372</c:v>
                </c:pt>
                <c:pt idx="8">
                  <c:v>1171</c:v>
                </c:pt>
                <c:pt idx="9">
                  <c:v>1000</c:v>
                </c:pt>
                <c:pt idx="10">
                  <c:v>952</c:v>
                </c:pt>
                <c:pt idx="11">
                  <c:v>1001</c:v>
                </c:pt>
                <c:pt idx="12" formatCode="#,##0">
                  <c:v>1034</c:v>
                </c:pt>
                <c:pt idx="13">
                  <c:v>1072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7511168"/>
        <c:axId val="141476416"/>
      </c:lineChart>
      <c:catAx>
        <c:axId val="3751116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41476416"/>
        <c:crosses val="autoZero"/>
        <c:auto val="1"/>
        <c:lblAlgn val="ctr"/>
        <c:lblOffset val="100"/>
        <c:noMultiLvlLbl val="0"/>
      </c:catAx>
      <c:valAx>
        <c:axId val="141476416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one"/>
        <c:crossAx val="37511168"/>
        <c:crosses val="autoZero"/>
        <c:crossBetween val="between"/>
        <c:majorUnit val="1000"/>
      </c:valAx>
    </c:plotArea>
    <c:legend>
      <c:legendPos val="r"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2"/>
    </mc:Choice>
    <mc:Fallback>
      <c:style val="1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'trend liste'!$A$7</c:f>
              <c:strCache>
                <c:ptCount val="1"/>
                <c:pt idx="0">
                  <c:v>Cuore</c:v>
                </c:pt>
              </c:strCache>
            </c:strRef>
          </c:tx>
          <c:spPr>
            <a:ln>
              <a:solidFill>
                <a:srgbClr val="C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marker>
          <c:dLbls>
            <c:txPr>
              <a:bodyPr/>
              <a:lstStyle/>
              <a:p>
                <a:pPr>
                  <a:defRPr b="1"/>
                </a:pPr>
                <a:endParaRPr lang="it-IT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'trend liste'!$B$4:$O$4</c:f>
              <c:numCache>
                <c:formatCode>General</c:formatCode>
                <c:ptCount val="14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 formatCode="0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</c:numCache>
            </c:numRef>
          </c:cat>
          <c:val>
            <c:numRef>
              <c:f>'trend liste'!$B$7:$O$7</c:f>
              <c:numCache>
                <c:formatCode>General</c:formatCode>
                <c:ptCount val="14"/>
                <c:pt idx="0">
                  <c:v>654</c:v>
                </c:pt>
                <c:pt idx="1">
                  <c:v>642</c:v>
                </c:pt>
                <c:pt idx="2">
                  <c:v>659</c:v>
                </c:pt>
                <c:pt idx="3">
                  <c:v>702</c:v>
                </c:pt>
                <c:pt idx="4">
                  <c:v>715</c:v>
                </c:pt>
                <c:pt idx="5">
                  <c:v>751</c:v>
                </c:pt>
                <c:pt idx="6">
                  <c:v>714</c:v>
                </c:pt>
                <c:pt idx="7">
                  <c:v>695</c:v>
                </c:pt>
                <c:pt idx="8">
                  <c:v>711</c:v>
                </c:pt>
                <c:pt idx="9">
                  <c:v>721</c:v>
                </c:pt>
                <c:pt idx="10">
                  <c:v>677</c:v>
                </c:pt>
                <c:pt idx="11">
                  <c:v>696</c:v>
                </c:pt>
                <c:pt idx="12">
                  <c:v>706</c:v>
                </c:pt>
                <c:pt idx="13">
                  <c:v>731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'trend liste'!$A$8</c:f>
              <c:strCache>
                <c:ptCount val="1"/>
                <c:pt idx="0">
                  <c:v>Polmone</c:v>
                </c:pt>
              </c:strCache>
            </c:strRef>
          </c:tx>
          <c:spPr>
            <a:ln>
              <a:solidFill>
                <a:schemeClr val="accent1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pPr>
              <a:solidFill>
                <a:schemeClr val="accent1">
                  <a:lumMod val="75000"/>
                </a:schemeClr>
              </a:solidFill>
              <a:ln>
                <a:solidFill>
                  <a:srgbClr val="4F81BD">
                    <a:lumMod val="75000"/>
                  </a:srgb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marker>
          <c:dLbls>
            <c:txPr>
              <a:bodyPr/>
              <a:lstStyle/>
              <a:p>
                <a:pPr>
                  <a:defRPr b="1"/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'trend liste'!$B$4:$O$4</c:f>
              <c:numCache>
                <c:formatCode>General</c:formatCode>
                <c:ptCount val="14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 formatCode="0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</c:numCache>
            </c:numRef>
          </c:cat>
          <c:val>
            <c:numRef>
              <c:f>'trend liste'!$B$8:$O$8</c:f>
              <c:numCache>
                <c:formatCode>General</c:formatCode>
                <c:ptCount val="14"/>
                <c:pt idx="0">
                  <c:v>261</c:v>
                </c:pt>
                <c:pt idx="1">
                  <c:v>232</c:v>
                </c:pt>
                <c:pt idx="2">
                  <c:v>256</c:v>
                </c:pt>
                <c:pt idx="3">
                  <c:v>260</c:v>
                </c:pt>
                <c:pt idx="4">
                  <c:v>288</c:v>
                </c:pt>
                <c:pt idx="5">
                  <c:v>266</c:v>
                </c:pt>
                <c:pt idx="6">
                  <c:v>292</c:v>
                </c:pt>
                <c:pt idx="7">
                  <c:v>302</c:v>
                </c:pt>
                <c:pt idx="8">
                  <c:v>343</c:v>
                </c:pt>
                <c:pt idx="9">
                  <c:v>382</c:v>
                </c:pt>
                <c:pt idx="10">
                  <c:v>361</c:v>
                </c:pt>
                <c:pt idx="11">
                  <c:v>360</c:v>
                </c:pt>
                <c:pt idx="12">
                  <c:v>367</c:v>
                </c:pt>
                <c:pt idx="13">
                  <c:v>383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'trend liste'!$A$9</c:f>
              <c:strCache>
                <c:ptCount val="1"/>
                <c:pt idx="0">
                  <c:v>Pancreas</c:v>
                </c:pt>
              </c:strCache>
            </c:strRef>
          </c:tx>
          <c:spPr>
            <a:ln>
              <a:solidFill>
                <a:schemeClr val="accent6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pPr>
              <a:solidFill>
                <a:schemeClr val="accent6">
                  <a:lumMod val="75000"/>
                </a:schemeClr>
              </a:solidFill>
              <a:ln>
                <a:solidFill>
                  <a:srgbClr val="F79646">
                    <a:lumMod val="75000"/>
                  </a:srgb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marker>
          <c:dLbls>
            <c:txPr>
              <a:bodyPr/>
              <a:lstStyle/>
              <a:p>
                <a:pPr>
                  <a:defRPr b="1"/>
                </a:pPr>
                <a:endParaRPr lang="it-IT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'trend liste'!$B$4:$O$4</c:f>
              <c:numCache>
                <c:formatCode>General</c:formatCode>
                <c:ptCount val="14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 formatCode="0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</c:numCache>
            </c:numRef>
          </c:cat>
          <c:val>
            <c:numRef>
              <c:f>'trend liste'!$B$9:$O$9</c:f>
              <c:numCache>
                <c:formatCode>General</c:formatCode>
                <c:ptCount val="14"/>
                <c:pt idx="0">
                  <c:v>238</c:v>
                </c:pt>
                <c:pt idx="1">
                  <c:v>204</c:v>
                </c:pt>
                <c:pt idx="2">
                  <c:v>196</c:v>
                </c:pt>
                <c:pt idx="3">
                  <c:v>175</c:v>
                </c:pt>
                <c:pt idx="4">
                  <c:v>208</c:v>
                </c:pt>
                <c:pt idx="5">
                  <c:v>218</c:v>
                </c:pt>
                <c:pt idx="6">
                  <c:v>204</c:v>
                </c:pt>
                <c:pt idx="7">
                  <c:v>214</c:v>
                </c:pt>
                <c:pt idx="8">
                  <c:v>240</c:v>
                </c:pt>
                <c:pt idx="9">
                  <c:v>236</c:v>
                </c:pt>
                <c:pt idx="10">
                  <c:v>195</c:v>
                </c:pt>
                <c:pt idx="11">
                  <c:v>201</c:v>
                </c:pt>
                <c:pt idx="12">
                  <c:v>221</c:v>
                </c:pt>
                <c:pt idx="13">
                  <c:v>248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7512704"/>
        <c:axId val="141478144"/>
      </c:lineChart>
      <c:catAx>
        <c:axId val="375127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it-IT"/>
          </a:p>
        </c:txPr>
        <c:crossAx val="141478144"/>
        <c:crosses val="autoZero"/>
        <c:auto val="1"/>
        <c:lblAlgn val="ctr"/>
        <c:lblOffset val="100"/>
        <c:noMultiLvlLbl val="0"/>
      </c:catAx>
      <c:valAx>
        <c:axId val="141478144"/>
        <c:scaling>
          <c:orientation val="minMax"/>
          <c:max val="1000"/>
        </c:scaling>
        <c:delete val="0"/>
        <c:axPos val="l"/>
        <c:majorGridlines>
          <c:spPr>
            <a:ln>
              <a:solidFill>
                <a:schemeClr val="bg1">
                  <a:lumMod val="65000"/>
                </a:schemeClr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one"/>
        <c:spPr>
          <a:ln>
            <a:noFill/>
          </a:ln>
        </c:spPr>
        <c:crossAx val="37512704"/>
        <c:crosses val="autoZero"/>
        <c:crossBetween val="between"/>
        <c:majorUnit val="200"/>
      </c:valAx>
    </c:plotArea>
    <c:legend>
      <c:legendPos val="r"/>
      <c:overlay val="0"/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'Trend dx'!$H$1</c:f>
              <c:strCache>
                <c:ptCount val="1"/>
                <c:pt idx="0">
                  <c:v>UTILIZZATI</c:v>
                </c:pt>
              </c:strCache>
            </c:strRef>
          </c:tx>
          <c:spPr>
            <a:gradFill>
              <a:gsLst>
                <a:gs pos="0">
                  <a:schemeClr val="tx2">
                    <a:lumMod val="75000"/>
                  </a:schemeClr>
                </a:gs>
                <a:gs pos="96000">
                  <a:prstClr val="white"/>
                </a:gs>
              </a:gsLst>
              <a:lin ang="8100000" scaled="1"/>
            </a:gradFill>
            <a:ln>
              <a:solidFill>
                <a:sysClr val="windowText" lastClr="000000">
                  <a:tint val="75000"/>
                  <a:shade val="95000"/>
                  <a:satMod val="105000"/>
                </a:sys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txPr>
              <a:bodyPr/>
              <a:lstStyle/>
              <a:p>
                <a:pPr>
                  <a:defRPr b="1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'Trend dx'!$A$2:$A$25</c:f>
              <c:numCache>
                <c:formatCode>General</c:formatCode>
                <c:ptCount val="24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  <c:pt idx="22">
                  <c:v>2014</c:v>
                </c:pt>
                <c:pt idx="23">
                  <c:v>2015</c:v>
                </c:pt>
              </c:numCache>
            </c:numRef>
          </c:cat>
          <c:val>
            <c:numRef>
              <c:f>'Trend dx'!$H$2:$H$25</c:f>
              <c:numCache>
                <c:formatCode>General</c:formatCode>
                <c:ptCount val="24"/>
                <c:pt idx="0">
                  <c:v>5.8</c:v>
                </c:pt>
                <c:pt idx="1">
                  <c:v>6.2</c:v>
                </c:pt>
                <c:pt idx="2">
                  <c:v>7.9</c:v>
                </c:pt>
                <c:pt idx="3">
                  <c:v>10.1</c:v>
                </c:pt>
                <c:pt idx="4">
                  <c:v>11</c:v>
                </c:pt>
                <c:pt idx="5">
                  <c:v>11.6</c:v>
                </c:pt>
                <c:pt idx="6">
                  <c:v>12.3</c:v>
                </c:pt>
                <c:pt idx="7">
                  <c:v>13.7</c:v>
                </c:pt>
                <c:pt idx="8">
                  <c:v>14.2</c:v>
                </c:pt>
                <c:pt idx="9" formatCode="0.0">
                  <c:v>15.7</c:v>
                </c:pt>
                <c:pt idx="10">
                  <c:v>16.8</c:v>
                </c:pt>
                <c:pt idx="11">
                  <c:v>16.8</c:v>
                </c:pt>
                <c:pt idx="12">
                  <c:v>19.7</c:v>
                </c:pt>
                <c:pt idx="13">
                  <c:v>19.600000000000001</c:v>
                </c:pt>
                <c:pt idx="14">
                  <c:v>20</c:v>
                </c:pt>
                <c:pt idx="15">
                  <c:v>19.3</c:v>
                </c:pt>
                <c:pt idx="16">
                  <c:v>19.2</c:v>
                </c:pt>
                <c:pt idx="17">
                  <c:v>19.600000000000001</c:v>
                </c:pt>
                <c:pt idx="18" formatCode="0.0">
                  <c:v>18.2</c:v>
                </c:pt>
                <c:pt idx="19" formatCode="0.0">
                  <c:v>18.399999999999999</c:v>
                </c:pt>
                <c:pt idx="20" formatCode="0.0">
                  <c:v>18.899999999999999</c:v>
                </c:pt>
                <c:pt idx="21" formatCode="0.0">
                  <c:v>18.5</c:v>
                </c:pt>
                <c:pt idx="22" formatCode="0.0">
                  <c:v>19.7</c:v>
                </c:pt>
                <c:pt idx="23">
                  <c:v>19.2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-20"/>
        <c:axId val="101045760"/>
        <c:axId val="76219520"/>
      </c:barChart>
      <c:catAx>
        <c:axId val="1010457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76219520"/>
        <c:crosses val="autoZero"/>
        <c:auto val="1"/>
        <c:lblAlgn val="ctr"/>
        <c:lblOffset val="100"/>
        <c:noMultiLvlLbl val="0"/>
      </c:catAx>
      <c:valAx>
        <c:axId val="76219520"/>
        <c:scaling>
          <c:orientation val="minMax"/>
        </c:scaling>
        <c:delete val="1"/>
        <c:axPos val="l"/>
        <c:majorGridlines>
          <c:spPr>
            <a:ln>
              <a:gradFill flip="none" rotWithShape="1">
                <a:gsLst>
                  <a:gs pos="0">
                    <a:srgbClr val="4F81BD">
                      <a:tint val="66000"/>
                      <a:satMod val="160000"/>
                    </a:srgbClr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c:spPr>
        </c:majorGridlines>
        <c:numFmt formatCode="General" sourceLinked="1"/>
        <c:majorTickMark val="out"/>
        <c:minorTickMark val="none"/>
        <c:tickLblPos val="none"/>
        <c:crossAx val="101045760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  <a:ln>
      <a:noFill/>
    </a:ln>
  </c:sp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'Trend dx'!$H$1</c:f>
              <c:strCache>
                <c:ptCount val="1"/>
                <c:pt idx="0">
                  <c:v>UTILIZZATI</c:v>
                </c:pt>
              </c:strCache>
            </c:strRef>
          </c:tx>
          <c:spPr>
            <a:gradFill>
              <a:gsLst>
                <a:gs pos="0">
                  <a:schemeClr val="tx2">
                    <a:lumMod val="75000"/>
                  </a:schemeClr>
                </a:gs>
                <a:gs pos="96000">
                  <a:prstClr val="white"/>
                </a:gs>
              </a:gsLst>
              <a:lin ang="8100000" scaled="1"/>
            </a:gradFill>
            <a:ln>
              <a:solidFill>
                <a:sysClr val="windowText" lastClr="000000">
                  <a:tint val="75000"/>
                  <a:shade val="95000"/>
                  <a:satMod val="105000"/>
                </a:sys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txPr>
              <a:bodyPr/>
              <a:lstStyle/>
              <a:p>
                <a:pPr>
                  <a:defRPr b="1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'Trend dx'!$A$2:$A$25</c:f>
              <c:numCache>
                <c:formatCode>General</c:formatCode>
                <c:ptCount val="24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  <c:pt idx="22">
                  <c:v>2014</c:v>
                </c:pt>
                <c:pt idx="23">
                  <c:v>2015</c:v>
                </c:pt>
              </c:numCache>
            </c:numRef>
          </c:cat>
          <c:val>
            <c:numRef>
              <c:f>'Trend dx'!$I$2:$I$25</c:f>
              <c:numCache>
                <c:formatCode>General</c:formatCode>
                <c:ptCount val="24"/>
                <c:pt idx="0">
                  <c:v>329</c:v>
                </c:pt>
                <c:pt idx="1">
                  <c:v>360</c:v>
                </c:pt>
                <c:pt idx="2">
                  <c:v>445</c:v>
                </c:pt>
                <c:pt idx="3">
                  <c:v>576</c:v>
                </c:pt>
                <c:pt idx="4">
                  <c:v>629</c:v>
                </c:pt>
                <c:pt idx="5">
                  <c:v>667</c:v>
                </c:pt>
                <c:pt idx="6">
                  <c:v>707</c:v>
                </c:pt>
                <c:pt idx="7">
                  <c:v>788</c:v>
                </c:pt>
                <c:pt idx="8">
                  <c:v>821</c:v>
                </c:pt>
                <c:pt idx="9">
                  <c:v>911</c:v>
                </c:pt>
                <c:pt idx="10">
                  <c:v>945</c:v>
                </c:pt>
                <c:pt idx="11">
                  <c:v>947</c:v>
                </c:pt>
                <c:pt idx="12">
                  <c:v>1120</c:v>
                </c:pt>
                <c:pt idx="13">
                  <c:v>1118</c:v>
                </c:pt>
                <c:pt idx="14">
                  <c:v>1141</c:v>
                </c:pt>
                <c:pt idx="15">
                  <c:v>1098</c:v>
                </c:pt>
                <c:pt idx="16">
                  <c:v>1094</c:v>
                </c:pt>
                <c:pt idx="17">
                  <c:v>1168</c:v>
                </c:pt>
                <c:pt idx="18">
                  <c:v>1095</c:v>
                </c:pt>
                <c:pt idx="19">
                  <c:v>1113</c:v>
                </c:pt>
                <c:pt idx="20" formatCode="0">
                  <c:v>1123</c:v>
                </c:pt>
                <c:pt idx="21" formatCode="0">
                  <c:v>1102</c:v>
                </c:pt>
                <c:pt idx="22" formatCode="0">
                  <c:v>1174</c:v>
                </c:pt>
                <c:pt idx="23">
                  <c:v>1165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-20"/>
        <c:axId val="102372352"/>
        <c:axId val="76221824"/>
      </c:barChart>
      <c:catAx>
        <c:axId val="1023723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76221824"/>
        <c:crosses val="autoZero"/>
        <c:auto val="1"/>
        <c:lblAlgn val="ctr"/>
        <c:lblOffset val="100"/>
        <c:noMultiLvlLbl val="0"/>
      </c:catAx>
      <c:valAx>
        <c:axId val="76221824"/>
        <c:scaling>
          <c:orientation val="minMax"/>
        </c:scaling>
        <c:delete val="1"/>
        <c:axPos val="l"/>
        <c:majorGridlines>
          <c:spPr>
            <a:ln>
              <a:gradFill flip="none" rotWithShape="1">
                <a:gsLst>
                  <a:gs pos="0">
                    <a:srgbClr val="4F81BD">
                      <a:tint val="66000"/>
                      <a:satMod val="160000"/>
                    </a:srgbClr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c:spPr>
        </c:majorGridlines>
        <c:numFmt formatCode="General" sourceLinked="1"/>
        <c:majorTickMark val="out"/>
        <c:minorTickMark val="none"/>
        <c:tickLblPos val="none"/>
        <c:crossAx val="102372352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  <a:ln>
      <a:noFill/>
    </a:ln>
  </c:sp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1"/>
          <c:order val="0"/>
          <c:tx>
            <c:strRef>
              <c:f>'Trend dx'!$H$1</c:f>
              <c:strCache>
                <c:ptCount val="1"/>
                <c:pt idx="0">
                  <c:v>Donatori Cadavere Utilizzati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schemeClr val="bg1">
                  <a:lumMod val="65000"/>
                  <a:alpha val="40000"/>
                </a:schemeClr>
              </a:outerShdw>
            </a:effectLst>
          </c:spPr>
          <c:invertIfNegative val="0"/>
          <c:dLbls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'Trend dx'!$A$2:$A$25</c:f>
              <c:numCache>
                <c:formatCode>General</c:formatCode>
                <c:ptCount val="24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  <c:pt idx="22">
                  <c:v>2014</c:v>
                </c:pt>
                <c:pt idx="23">
                  <c:v>2015</c:v>
                </c:pt>
              </c:numCache>
            </c:numRef>
          </c:cat>
          <c:val>
            <c:numRef>
              <c:f>'Trend dx'!$I$2:$I$25</c:f>
              <c:numCache>
                <c:formatCode>General</c:formatCode>
                <c:ptCount val="24"/>
                <c:pt idx="0">
                  <c:v>329</c:v>
                </c:pt>
                <c:pt idx="1">
                  <c:v>360</c:v>
                </c:pt>
                <c:pt idx="2">
                  <c:v>445</c:v>
                </c:pt>
                <c:pt idx="3">
                  <c:v>576</c:v>
                </c:pt>
                <c:pt idx="4">
                  <c:v>629</c:v>
                </c:pt>
                <c:pt idx="5">
                  <c:v>667</c:v>
                </c:pt>
                <c:pt idx="6">
                  <c:v>707</c:v>
                </c:pt>
                <c:pt idx="7">
                  <c:v>788</c:v>
                </c:pt>
                <c:pt idx="8">
                  <c:v>821</c:v>
                </c:pt>
                <c:pt idx="9">
                  <c:v>911</c:v>
                </c:pt>
                <c:pt idx="10">
                  <c:v>945</c:v>
                </c:pt>
                <c:pt idx="11">
                  <c:v>947</c:v>
                </c:pt>
                <c:pt idx="12">
                  <c:v>1120</c:v>
                </c:pt>
                <c:pt idx="13">
                  <c:v>1118</c:v>
                </c:pt>
                <c:pt idx="14">
                  <c:v>1141</c:v>
                </c:pt>
                <c:pt idx="15">
                  <c:v>1098</c:v>
                </c:pt>
                <c:pt idx="16">
                  <c:v>1094</c:v>
                </c:pt>
                <c:pt idx="17">
                  <c:v>1168</c:v>
                </c:pt>
                <c:pt idx="18">
                  <c:v>1095</c:v>
                </c:pt>
                <c:pt idx="19">
                  <c:v>1113</c:v>
                </c:pt>
                <c:pt idx="20" formatCode="0">
                  <c:v>1123</c:v>
                </c:pt>
                <c:pt idx="21" formatCode="0">
                  <c:v>1102</c:v>
                </c:pt>
                <c:pt idx="22" formatCode="0">
                  <c:v>1174</c:v>
                </c:pt>
                <c:pt idx="23">
                  <c:v>1165</c:v>
                </c:pt>
              </c:numCache>
            </c:numRef>
          </c:val>
        </c:ser>
        <c:ser>
          <c:idx val="0"/>
          <c:order val="1"/>
          <c:tx>
            <c:strRef>
              <c:f>TX!$E$1</c:f>
              <c:strCache>
                <c:ptCount val="1"/>
                <c:pt idx="0">
                  <c:v>Rene Vivente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solidFill>
                <a:sysClr val="windowText" lastClr="000000">
                  <a:tint val="75000"/>
                  <a:shade val="95000"/>
                  <a:satMod val="105000"/>
                </a:sysClr>
              </a:solidFill>
            </a:ln>
            <a:effectLst>
              <a:outerShdw blurRad="50800" dist="38100" dir="2700000" algn="tl" rotWithShape="0">
                <a:schemeClr val="bg1">
                  <a:lumMod val="65000"/>
                  <a:alpha val="40000"/>
                </a:schemeClr>
              </a:outerShdw>
            </a:effectLst>
          </c:spPr>
          <c:invertIfNegative val="0"/>
          <c:dLbls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TX!$E$2:$E$25</c:f>
              <c:numCache>
                <c:formatCode>General</c:formatCode>
                <c:ptCount val="24"/>
                <c:pt idx="9">
                  <c:v>134</c:v>
                </c:pt>
                <c:pt idx="10">
                  <c:v>126</c:v>
                </c:pt>
                <c:pt idx="11">
                  <c:v>142</c:v>
                </c:pt>
                <c:pt idx="12">
                  <c:v>145</c:v>
                </c:pt>
                <c:pt idx="13">
                  <c:v>116</c:v>
                </c:pt>
                <c:pt idx="14">
                  <c:v>108</c:v>
                </c:pt>
                <c:pt idx="15">
                  <c:v>112</c:v>
                </c:pt>
                <c:pt idx="16">
                  <c:v>137</c:v>
                </c:pt>
                <c:pt idx="17">
                  <c:v>152</c:v>
                </c:pt>
                <c:pt idx="18">
                  <c:v>191</c:v>
                </c:pt>
                <c:pt idx="19">
                  <c:v>214</c:v>
                </c:pt>
                <c:pt idx="20">
                  <c:v>192</c:v>
                </c:pt>
                <c:pt idx="21">
                  <c:v>227</c:v>
                </c:pt>
                <c:pt idx="22">
                  <c:v>251</c:v>
                </c:pt>
                <c:pt idx="23">
                  <c:v>301</c:v>
                </c:pt>
              </c:numCache>
            </c:numRef>
          </c:val>
        </c:ser>
        <c:ser>
          <c:idx val="2"/>
          <c:order val="2"/>
          <c:tx>
            <c:strRef>
              <c:f>TX!$G$1</c:f>
              <c:strCache>
                <c:ptCount val="1"/>
                <c:pt idx="0">
                  <c:v>Fegato Vivente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ln>
              <a:solidFill>
                <a:sysClr val="windowText" lastClr="000000">
                  <a:tint val="75000"/>
                  <a:shade val="95000"/>
                  <a:satMod val="105000"/>
                </a:sysClr>
              </a:solidFill>
            </a:ln>
            <a:effectLst>
              <a:outerShdw blurRad="50800" dist="38100" dir="2700000" algn="tl" rotWithShape="0">
                <a:schemeClr val="bg1">
                  <a:lumMod val="65000"/>
                  <a:alpha val="40000"/>
                </a:schemeClr>
              </a:outerShdw>
            </a:effectLst>
          </c:spPr>
          <c:invertIfNegative val="0"/>
          <c:dLbls>
            <c:txPr>
              <a:bodyPr/>
              <a:lstStyle/>
              <a:p>
                <a:pPr>
                  <a:defRPr b="1">
                    <a:solidFill>
                      <a:schemeClr val="accent6">
                        <a:lumMod val="50000"/>
                      </a:schemeClr>
                    </a:solidFill>
                  </a:defRPr>
                </a:pPr>
                <a:endParaRPr lang="it-IT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TX!$G$2:$G$25</c:f>
              <c:numCache>
                <c:formatCode>General</c:formatCode>
                <c:ptCount val="24"/>
                <c:pt idx="9">
                  <c:v>32</c:v>
                </c:pt>
                <c:pt idx="10">
                  <c:v>34</c:v>
                </c:pt>
                <c:pt idx="11">
                  <c:v>31</c:v>
                </c:pt>
                <c:pt idx="12">
                  <c:v>20</c:v>
                </c:pt>
                <c:pt idx="13">
                  <c:v>28</c:v>
                </c:pt>
                <c:pt idx="14">
                  <c:v>33</c:v>
                </c:pt>
                <c:pt idx="15">
                  <c:v>28</c:v>
                </c:pt>
                <c:pt idx="16">
                  <c:v>19</c:v>
                </c:pt>
                <c:pt idx="17">
                  <c:v>14</c:v>
                </c:pt>
                <c:pt idx="18">
                  <c:v>13</c:v>
                </c:pt>
                <c:pt idx="19">
                  <c:v>15</c:v>
                </c:pt>
                <c:pt idx="20">
                  <c:v>15</c:v>
                </c:pt>
                <c:pt idx="21">
                  <c:v>21</c:v>
                </c:pt>
                <c:pt idx="22">
                  <c:v>18</c:v>
                </c:pt>
                <c:pt idx="23">
                  <c:v>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02374912"/>
        <c:axId val="76224128"/>
      </c:barChart>
      <c:catAx>
        <c:axId val="1023749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76224128"/>
        <c:crosses val="autoZero"/>
        <c:auto val="1"/>
        <c:lblAlgn val="ctr"/>
        <c:lblOffset val="100"/>
        <c:noMultiLvlLbl val="0"/>
      </c:catAx>
      <c:valAx>
        <c:axId val="76224128"/>
        <c:scaling>
          <c:orientation val="minMax"/>
        </c:scaling>
        <c:delete val="1"/>
        <c:axPos val="l"/>
        <c:majorGridlines>
          <c:spPr>
            <a:ln w="3175">
              <a:solidFill>
                <a:schemeClr val="bg1">
                  <a:lumMod val="85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one"/>
        <c:crossAx val="102374912"/>
        <c:crosses val="autoZero"/>
        <c:crossBetween val="between"/>
      </c:valAx>
    </c:plotArea>
    <c:legend>
      <c:legendPos val="l"/>
      <c:legendEntry>
        <c:idx val="0"/>
        <c:txPr>
          <a:bodyPr/>
          <a:lstStyle/>
          <a:p>
            <a:pPr>
              <a:defRPr sz="1050"/>
            </a:pPr>
            <a:endParaRPr lang="it-IT"/>
          </a:p>
        </c:txPr>
      </c:legendEntry>
      <c:legendEntry>
        <c:idx val="1"/>
        <c:txPr>
          <a:bodyPr/>
          <a:lstStyle/>
          <a:p>
            <a:pPr>
              <a:defRPr sz="1050"/>
            </a:pPr>
            <a:endParaRPr lang="it-IT"/>
          </a:p>
        </c:txPr>
      </c:legendEntry>
      <c:legendEntry>
        <c:idx val="2"/>
        <c:txPr>
          <a:bodyPr/>
          <a:lstStyle/>
          <a:p>
            <a:pPr>
              <a:defRPr sz="1050"/>
            </a:pPr>
            <a:endParaRPr lang="it-IT"/>
          </a:p>
        </c:txPr>
      </c:legendEntry>
      <c:layout>
        <c:manualLayout>
          <c:xMode val="edge"/>
          <c:yMode val="edge"/>
          <c:x val="1.8955303611182084E-2"/>
          <c:y val="5.7424825274771552E-2"/>
          <c:w val="0.2831726886493286"/>
          <c:h val="0.19449635279385624"/>
        </c:manualLayout>
      </c:layout>
      <c:overlay val="1"/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6.4951600431793252E-2"/>
          <c:y val="9.8501070663811766E-2"/>
          <c:w val="0.91195505401844879"/>
          <c:h val="0.61027837259102724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'Grafici DX'!$P$2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408080"/>
            </a:solidFill>
          </c:spPr>
          <c:invertIfNegative val="0"/>
          <c:dLbls>
            <c:txPr>
              <a:bodyPr rot="-5400000" vert="horz"/>
              <a:lstStyle/>
              <a:p>
                <a:pPr>
                  <a:defRPr sz="900" b="1">
                    <a:solidFill>
                      <a:schemeClr val="accent1">
                        <a:lumMod val="60000"/>
                        <a:lumOff val="40000"/>
                      </a:schemeClr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'Anno in corso (ACC)'!$B$5:$B$23</c:f>
              <c:strCache>
                <c:ptCount val="19"/>
                <c:pt idx="0">
                  <c:v>Abruzzo - Molise</c:v>
                </c:pt>
                <c:pt idx="1">
                  <c:v>Basilicata</c:v>
                </c:pt>
                <c:pt idx="2">
                  <c:v>Calabria</c:v>
                </c:pt>
                <c:pt idx="3">
                  <c:v>Campania</c:v>
                </c:pt>
                <c:pt idx="4">
                  <c:v>Emilia Romagna</c:v>
                </c:pt>
                <c:pt idx="5">
                  <c:v>Friuli Venezia Giulia</c:v>
                </c:pt>
                <c:pt idx="6">
                  <c:v>Lazio</c:v>
                </c:pt>
                <c:pt idx="7">
                  <c:v>Liguria</c:v>
                </c:pt>
                <c:pt idx="8">
                  <c:v>Lombardia</c:v>
                </c:pt>
                <c:pt idx="9">
                  <c:v>Marche</c:v>
                </c:pt>
                <c:pt idx="10">
                  <c:v>Piemonte - Valle d'Aosta</c:v>
                </c:pt>
                <c:pt idx="11">
                  <c:v>Prov. Auton. Bolzano</c:v>
                </c:pt>
                <c:pt idx="12">
                  <c:v>Prov. Auton. Trento</c:v>
                </c:pt>
                <c:pt idx="13">
                  <c:v>Puglia</c:v>
                </c:pt>
                <c:pt idx="14">
                  <c:v>Sardegna</c:v>
                </c:pt>
                <c:pt idx="15">
                  <c:v>Sicilia</c:v>
                </c:pt>
                <c:pt idx="16">
                  <c:v>Toscana</c:v>
                </c:pt>
                <c:pt idx="17">
                  <c:v>Umbria</c:v>
                </c:pt>
                <c:pt idx="18">
                  <c:v>Veneto</c:v>
                </c:pt>
              </c:strCache>
            </c:strRef>
          </c:cat>
          <c:val>
            <c:numRef>
              <c:f>'Anno pregresso (ACC)'!$M$5:$M$23</c:f>
              <c:numCache>
                <c:formatCode>General</c:formatCode>
                <c:ptCount val="19"/>
                <c:pt idx="0">
                  <c:v>65</c:v>
                </c:pt>
                <c:pt idx="1">
                  <c:v>11</c:v>
                </c:pt>
                <c:pt idx="2">
                  <c:v>45</c:v>
                </c:pt>
                <c:pt idx="3">
                  <c:v>113</c:v>
                </c:pt>
                <c:pt idx="4">
                  <c:v>186</c:v>
                </c:pt>
                <c:pt idx="5">
                  <c:v>74</c:v>
                </c:pt>
                <c:pt idx="6">
                  <c:v>238</c:v>
                </c:pt>
                <c:pt idx="7">
                  <c:v>57</c:v>
                </c:pt>
                <c:pt idx="8">
                  <c:v>396</c:v>
                </c:pt>
                <c:pt idx="9">
                  <c:v>78</c:v>
                </c:pt>
                <c:pt idx="10" formatCode="0">
                  <c:v>223</c:v>
                </c:pt>
                <c:pt idx="11" formatCode="0">
                  <c:v>14</c:v>
                </c:pt>
                <c:pt idx="12" formatCode="0">
                  <c:v>23</c:v>
                </c:pt>
                <c:pt idx="13" formatCode="0">
                  <c:v>102</c:v>
                </c:pt>
                <c:pt idx="14" formatCode="0">
                  <c:v>65</c:v>
                </c:pt>
                <c:pt idx="15" formatCode="0">
                  <c:v>137</c:v>
                </c:pt>
                <c:pt idx="16" formatCode="0">
                  <c:v>308</c:v>
                </c:pt>
                <c:pt idx="17" formatCode="0">
                  <c:v>15</c:v>
                </c:pt>
                <c:pt idx="18" formatCode="0">
                  <c:v>199</c:v>
                </c:pt>
              </c:numCache>
            </c:numRef>
          </c:val>
        </c:ser>
        <c:ser>
          <c:idx val="0"/>
          <c:order val="1"/>
          <c:tx>
            <c:strRef>
              <c:f>'Grafici DX'!$Q$2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BFD4D4"/>
            </a:solidFill>
          </c:spPr>
          <c:invertIfNegative val="0"/>
          <c:dLbls>
            <c:txPr>
              <a:bodyPr rot="-5400000" vert="horz"/>
              <a:lstStyle/>
              <a:p>
                <a:pPr>
                  <a:defRPr sz="900" b="1">
                    <a:solidFill>
                      <a:schemeClr val="accent5">
                        <a:lumMod val="75000"/>
                      </a:schemeClr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'Anno in corso (ACC)'!$B$5:$B$23</c:f>
              <c:strCache>
                <c:ptCount val="19"/>
                <c:pt idx="0">
                  <c:v>Abruzzo - Molise</c:v>
                </c:pt>
                <c:pt idx="1">
                  <c:v>Basilicata</c:v>
                </c:pt>
                <c:pt idx="2">
                  <c:v>Calabria</c:v>
                </c:pt>
                <c:pt idx="3">
                  <c:v>Campania</c:v>
                </c:pt>
                <c:pt idx="4">
                  <c:v>Emilia Romagna</c:v>
                </c:pt>
                <c:pt idx="5">
                  <c:v>Friuli Venezia Giulia</c:v>
                </c:pt>
                <c:pt idx="6">
                  <c:v>Lazio</c:v>
                </c:pt>
                <c:pt idx="7">
                  <c:v>Liguria</c:v>
                </c:pt>
                <c:pt idx="8">
                  <c:v>Lombardia</c:v>
                </c:pt>
                <c:pt idx="9">
                  <c:v>Marche</c:v>
                </c:pt>
                <c:pt idx="10">
                  <c:v>Piemonte - Valle d'Aosta</c:v>
                </c:pt>
                <c:pt idx="11">
                  <c:v>Prov. Auton. Bolzano</c:v>
                </c:pt>
                <c:pt idx="12">
                  <c:v>Prov. Auton. Trento</c:v>
                </c:pt>
                <c:pt idx="13">
                  <c:v>Puglia</c:v>
                </c:pt>
                <c:pt idx="14">
                  <c:v>Sardegna</c:v>
                </c:pt>
                <c:pt idx="15">
                  <c:v>Sicilia</c:v>
                </c:pt>
                <c:pt idx="16">
                  <c:v>Toscana</c:v>
                </c:pt>
                <c:pt idx="17">
                  <c:v>Umbria</c:v>
                </c:pt>
                <c:pt idx="18">
                  <c:v>Veneto</c:v>
                </c:pt>
              </c:strCache>
            </c:strRef>
          </c:cat>
          <c:val>
            <c:numRef>
              <c:f>'Anno in corso (ACC)'!$M$5:$M$23</c:f>
              <c:numCache>
                <c:formatCode>General</c:formatCode>
                <c:ptCount val="19"/>
                <c:pt idx="0">
                  <c:v>52</c:v>
                </c:pt>
                <c:pt idx="1">
                  <c:v>20</c:v>
                </c:pt>
                <c:pt idx="2">
                  <c:v>38</c:v>
                </c:pt>
                <c:pt idx="3">
                  <c:v>125</c:v>
                </c:pt>
                <c:pt idx="4">
                  <c:v>228</c:v>
                </c:pt>
                <c:pt idx="5">
                  <c:v>73</c:v>
                </c:pt>
                <c:pt idx="6">
                  <c:v>231</c:v>
                </c:pt>
                <c:pt idx="7">
                  <c:v>47</c:v>
                </c:pt>
                <c:pt idx="8">
                  <c:v>411</c:v>
                </c:pt>
                <c:pt idx="9">
                  <c:v>60</c:v>
                </c:pt>
                <c:pt idx="10" formatCode="0">
                  <c:v>196</c:v>
                </c:pt>
                <c:pt idx="11" formatCode="0">
                  <c:v>19</c:v>
                </c:pt>
                <c:pt idx="12" formatCode="0">
                  <c:v>12</c:v>
                </c:pt>
                <c:pt idx="13" formatCode="0">
                  <c:v>103</c:v>
                </c:pt>
                <c:pt idx="14" formatCode="0">
                  <c:v>57</c:v>
                </c:pt>
                <c:pt idx="15" formatCode="0">
                  <c:v>113</c:v>
                </c:pt>
                <c:pt idx="16" formatCode="0">
                  <c:v>332</c:v>
                </c:pt>
                <c:pt idx="17" formatCode="0">
                  <c:v>33</c:v>
                </c:pt>
                <c:pt idx="18" formatCode="0">
                  <c:v>191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-20"/>
        <c:axId val="100784640"/>
        <c:axId val="76225280"/>
      </c:barChart>
      <c:catAx>
        <c:axId val="1007846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+mn-lt"/>
              </a:defRPr>
            </a:pPr>
            <a:endParaRPr lang="it-IT"/>
          </a:p>
        </c:txPr>
        <c:crossAx val="76225280"/>
        <c:crosses val="autoZero"/>
        <c:auto val="1"/>
        <c:lblAlgn val="ctr"/>
        <c:lblOffset val="100"/>
        <c:noMultiLvlLbl val="0"/>
      </c:catAx>
      <c:valAx>
        <c:axId val="76225280"/>
        <c:scaling>
          <c:orientation val="minMax"/>
        </c:scaling>
        <c:delete val="1"/>
        <c:axPos val="l"/>
        <c:majorGridlines>
          <c:spPr>
            <a:ln>
              <a:solidFill>
                <a:schemeClr val="bg1">
                  <a:lumMod val="65000"/>
                </a:schemeClr>
              </a:solidFill>
              <a:prstDash val="sysDot"/>
            </a:ln>
          </c:spPr>
        </c:majorGridlines>
        <c:numFmt formatCode="General" sourceLinked="1"/>
        <c:majorTickMark val="out"/>
        <c:minorTickMark val="none"/>
        <c:tickLblPos val="none"/>
        <c:crossAx val="100784640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egendEntry>
        <c:idx val="0"/>
        <c:txPr>
          <a:bodyPr/>
          <a:lstStyle/>
          <a:p>
            <a:pPr>
              <a:defRPr b="1">
                <a:solidFill>
                  <a:schemeClr val="accent1">
                    <a:lumMod val="60000"/>
                    <a:lumOff val="40000"/>
                  </a:schemeClr>
                </a:solidFill>
              </a:defRPr>
            </a:pPr>
            <a:endParaRPr lang="it-IT"/>
          </a:p>
        </c:txPr>
      </c:legendEntry>
      <c:legendEntry>
        <c:idx val="1"/>
        <c:txPr>
          <a:bodyPr/>
          <a:lstStyle/>
          <a:p>
            <a:pPr>
              <a:defRPr b="1">
                <a:solidFill>
                  <a:schemeClr val="accent5">
                    <a:lumMod val="75000"/>
                  </a:schemeClr>
                </a:solidFill>
              </a:defRPr>
            </a:pPr>
            <a:endParaRPr lang="it-IT"/>
          </a:p>
        </c:txPr>
      </c:legendEntry>
      <c:layout>
        <c:manualLayout>
          <c:xMode val="edge"/>
          <c:yMode val="edge"/>
          <c:x val="0.84214429429743065"/>
          <c:y val="2.7210884353741478E-2"/>
          <c:w val="0.13268739948620589"/>
          <c:h val="4.4732005901859814E-2"/>
        </c:manualLayout>
      </c:layout>
      <c:overlay val="0"/>
    </c:legend>
    <c:plotVisOnly val="1"/>
    <c:dispBlanksAs val="gap"/>
    <c:showDLblsOverMax val="0"/>
  </c:chart>
  <c:spPr>
    <a:solidFill>
      <a:schemeClr val="bg1"/>
    </a:solidFill>
    <a:ln>
      <a:noFill/>
    </a:ln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8.5195530726257268E-2"/>
          <c:y val="9.8501070663811766E-2"/>
          <c:w val="0.89106145251396662"/>
          <c:h val="0.61027837259102402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'Grafici DX'!$P$2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408080"/>
            </a:solidFill>
          </c:spPr>
          <c:invertIfNegative val="0"/>
          <c:dLbls>
            <c:txPr>
              <a:bodyPr rot="-5400000" vert="horz"/>
              <a:lstStyle/>
              <a:p>
                <a:pPr>
                  <a:defRPr b="1">
                    <a:solidFill>
                      <a:schemeClr val="accent1">
                        <a:lumMod val="60000"/>
                        <a:lumOff val="40000"/>
                      </a:schemeClr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'Anno in corso (ACC)'!$B$5:$B$23</c:f>
              <c:strCache>
                <c:ptCount val="19"/>
                <c:pt idx="0">
                  <c:v>Abruzzo - Molise</c:v>
                </c:pt>
                <c:pt idx="1">
                  <c:v>Basilicata</c:v>
                </c:pt>
                <c:pt idx="2">
                  <c:v>Calabria</c:v>
                </c:pt>
                <c:pt idx="3">
                  <c:v>Campania</c:v>
                </c:pt>
                <c:pt idx="4">
                  <c:v>Emilia Romagna</c:v>
                </c:pt>
                <c:pt idx="5">
                  <c:v>Friuli Venezia Giulia</c:v>
                </c:pt>
                <c:pt idx="6">
                  <c:v>Lazio</c:v>
                </c:pt>
                <c:pt idx="7">
                  <c:v>Liguria</c:v>
                </c:pt>
                <c:pt idx="8">
                  <c:v>Lombardia</c:v>
                </c:pt>
                <c:pt idx="9">
                  <c:v>Marche</c:v>
                </c:pt>
                <c:pt idx="10">
                  <c:v>Piemonte - Valle d'Aosta</c:v>
                </c:pt>
                <c:pt idx="11">
                  <c:v>Prov. Auton. Bolzano</c:v>
                </c:pt>
                <c:pt idx="12">
                  <c:v>Prov. Auton. Trento</c:v>
                </c:pt>
                <c:pt idx="13">
                  <c:v>Puglia</c:v>
                </c:pt>
                <c:pt idx="14">
                  <c:v>Sardegna</c:v>
                </c:pt>
                <c:pt idx="15">
                  <c:v>Sicilia</c:v>
                </c:pt>
                <c:pt idx="16">
                  <c:v>Toscana</c:v>
                </c:pt>
                <c:pt idx="17">
                  <c:v>Umbria</c:v>
                </c:pt>
                <c:pt idx="18">
                  <c:v>Veneto</c:v>
                </c:pt>
              </c:strCache>
            </c:strRef>
          </c:cat>
          <c:val>
            <c:numRef>
              <c:f>'Anno pregresso (ACC)'!$R$5:$R$23</c:f>
              <c:numCache>
                <c:formatCode>0.0</c:formatCode>
                <c:ptCount val="19"/>
                <c:pt idx="0">
                  <c:v>40</c:v>
                </c:pt>
                <c:pt idx="1">
                  <c:v>19.100000000000001</c:v>
                </c:pt>
                <c:pt idx="2">
                  <c:v>23</c:v>
                </c:pt>
                <c:pt idx="3">
                  <c:v>19.600000000000001</c:v>
                </c:pt>
                <c:pt idx="4" formatCode="General">
                  <c:v>42.5</c:v>
                </c:pt>
                <c:pt idx="5" formatCode="General">
                  <c:v>60.6</c:v>
                </c:pt>
                <c:pt idx="6">
                  <c:v>42.8</c:v>
                </c:pt>
                <c:pt idx="7" formatCode="General">
                  <c:v>36.4</c:v>
                </c:pt>
                <c:pt idx="8" formatCode="General">
                  <c:v>40.4</c:v>
                </c:pt>
                <c:pt idx="9" formatCode="General">
                  <c:v>50.5</c:v>
                </c:pt>
                <c:pt idx="10" formatCode="General">
                  <c:v>49.5</c:v>
                </c:pt>
                <c:pt idx="11" formatCode="General">
                  <c:v>27.5</c:v>
                </c:pt>
                <c:pt idx="12" formatCode="General">
                  <c:v>43.4</c:v>
                </c:pt>
                <c:pt idx="13" formatCode="General">
                  <c:v>25.2</c:v>
                </c:pt>
                <c:pt idx="14">
                  <c:v>39.6</c:v>
                </c:pt>
                <c:pt idx="15">
                  <c:v>27.4</c:v>
                </c:pt>
                <c:pt idx="16" formatCode="General">
                  <c:v>83.4</c:v>
                </c:pt>
                <c:pt idx="17">
                  <c:v>16.899999999999999</c:v>
                </c:pt>
                <c:pt idx="18" formatCode="General">
                  <c:v>40.799999999999997</c:v>
                </c:pt>
              </c:numCache>
            </c:numRef>
          </c:val>
        </c:ser>
        <c:ser>
          <c:idx val="0"/>
          <c:order val="1"/>
          <c:tx>
            <c:strRef>
              <c:f>'Grafici DX'!$Q$2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BFD4D4"/>
            </a:solidFill>
          </c:spPr>
          <c:invertIfNegative val="0"/>
          <c:dLbls>
            <c:txPr>
              <a:bodyPr rot="-5400000" vert="horz"/>
              <a:lstStyle/>
              <a:p>
                <a:pPr>
                  <a:defRPr b="1">
                    <a:solidFill>
                      <a:schemeClr val="accent5">
                        <a:lumMod val="75000"/>
                      </a:schemeClr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'Anno in corso (ACC)'!$B$5:$B$23</c:f>
              <c:strCache>
                <c:ptCount val="19"/>
                <c:pt idx="0">
                  <c:v>Abruzzo - Molise</c:v>
                </c:pt>
                <c:pt idx="1">
                  <c:v>Basilicata</c:v>
                </c:pt>
                <c:pt idx="2">
                  <c:v>Calabria</c:v>
                </c:pt>
                <c:pt idx="3">
                  <c:v>Campania</c:v>
                </c:pt>
                <c:pt idx="4">
                  <c:v>Emilia Romagna</c:v>
                </c:pt>
                <c:pt idx="5">
                  <c:v>Friuli Venezia Giulia</c:v>
                </c:pt>
                <c:pt idx="6">
                  <c:v>Lazio</c:v>
                </c:pt>
                <c:pt idx="7">
                  <c:v>Liguria</c:v>
                </c:pt>
                <c:pt idx="8">
                  <c:v>Lombardia</c:v>
                </c:pt>
                <c:pt idx="9">
                  <c:v>Marche</c:v>
                </c:pt>
                <c:pt idx="10">
                  <c:v>Piemonte - Valle d'Aosta</c:v>
                </c:pt>
                <c:pt idx="11">
                  <c:v>Prov. Auton. Bolzano</c:v>
                </c:pt>
                <c:pt idx="12">
                  <c:v>Prov. Auton. Trento</c:v>
                </c:pt>
                <c:pt idx="13">
                  <c:v>Puglia</c:v>
                </c:pt>
                <c:pt idx="14">
                  <c:v>Sardegna</c:v>
                </c:pt>
                <c:pt idx="15">
                  <c:v>Sicilia</c:v>
                </c:pt>
                <c:pt idx="16">
                  <c:v>Toscana</c:v>
                </c:pt>
                <c:pt idx="17">
                  <c:v>Umbria</c:v>
                </c:pt>
                <c:pt idx="18">
                  <c:v>Veneto</c:v>
                </c:pt>
              </c:strCache>
            </c:strRef>
          </c:cat>
          <c:val>
            <c:numRef>
              <c:f>'Anno in corso (ACC)'!$R$5:$R$23</c:f>
              <c:numCache>
                <c:formatCode>0.0</c:formatCode>
                <c:ptCount val="19"/>
                <c:pt idx="0">
                  <c:v>31.5</c:v>
                </c:pt>
                <c:pt idx="1">
                  <c:v>34.6</c:v>
                </c:pt>
                <c:pt idx="2">
                  <c:v>19.2</c:v>
                </c:pt>
                <c:pt idx="3">
                  <c:v>21.3</c:v>
                </c:pt>
                <c:pt idx="4" formatCode="General">
                  <c:v>51.3</c:v>
                </c:pt>
                <c:pt idx="5" formatCode="General">
                  <c:v>59.4</c:v>
                </c:pt>
                <c:pt idx="6">
                  <c:v>39.299999999999997</c:v>
                </c:pt>
                <c:pt idx="7" formatCode="General">
                  <c:v>29.5</c:v>
                </c:pt>
                <c:pt idx="8" formatCode="General">
                  <c:v>41.2</c:v>
                </c:pt>
                <c:pt idx="9" formatCode="General">
                  <c:v>38.6</c:v>
                </c:pt>
                <c:pt idx="10" formatCode="General">
                  <c:v>42.9</c:v>
                </c:pt>
                <c:pt idx="11" formatCode="General">
                  <c:v>36.799999999999997</c:v>
                </c:pt>
                <c:pt idx="12" formatCode="General">
                  <c:v>22.4</c:v>
                </c:pt>
                <c:pt idx="13" formatCode="General">
                  <c:v>25.2</c:v>
                </c:pt>
                <c:pt idx="14">
                  <c:v>34.299999999999997</c:v>
                </c:pt>
                <c:pt idx="15">
                  <c:v>22.2</c:v>
                </c:pt>
                <c:pt idx="16" formatCode="General">
                  <c:v>88.5</c:v>
                </c:pt>
                <c:pt idx="17">
                  <c:v>36.799999999999997</c:v>
                </c:pt>
                <c:pt idx="18" formatCode="General">
                  <c:v>38.799999999999997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-20"/>
        <c:axId val="102522880"/>
        <c:axId val="91348992"/>
      </c:barChart>
      <c:catAx>
        <c:axId val="1025228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+mn-lt"/>
              </a:defRPr>
            </a:pPr>
            <a:endParaRPr lang="it-IT"/>
          </a:p>
        </c:txPr>
        <c:crossAx val="91348992"/>
        <c:crosses val="autoZero"/>
        <c:auto val="1"/>
        <c:lblAlgn val="ctr"/>
        <c:lblOffset val="100"/>
        <c:noMultiLvlLbl val="0"/>
      </c:catAx>
      <c:valAx>
        <c:axId val="91348992"/>
        <c:scaling>
          <c:orientation val="minMax"/>
        </c:scaling>
        <c:delete val="1"/>
        <c:axPos val="l"/>
        <c:majorGridlines>
          <c:spPr>
            <a:ln>
              <a:solidFill>
                <a:schemeClr val="bg1">
                  <a:lumMod val="65000"/>
                </a:schemeClr>
              </a:solidFill>
              <a:prstDash val="sysDot"/>
            </a:ln>
          </c:spPr>
        </c:majorGridlines>
        <c:numFmt formatCode="0.0" sourceLinked="1"/>
        <c:majorTickMark val="out"/>
        <c:minorTickMark val="none"/>
        <c:tickLblPos val="none"/>
        <c:crossAx val="102522880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egendEntry>
        <c:idx val="0"/>
        <c:txPr>
          <a:bodyPr/>
          <a:lstStyle/>
          <a:p>
            <a:pPr>
              <a:defRPr b="1">
                <a:solidFill>
                  <a:schemeClr val="accent1">
                    <a:lumMod val="60000"/>
                    <a:lumOff val="40000"/>
                  </a:schemeClr>
                </a:solidFill>
              </a:defRPr>
            </a:pPr>
            <a:endParaRPr lang="it-IT"/>
          </a:p>
        </c:txPr>
      </c:legendEntry>
      <c:legendEntry>
        <c:idx val="1"/>
        <c:txPr>
          <a:bodyPr/>
          <a:lstStyle/>
          <a:p>
            <a:pPr>
              <a:defRPr b="1">
                <a:solidFill>
                  <a:schemeClr val="accent5">
                    <a:lumMod val="75000"/>
                  </a:schemeClr>
                </a:solidFill>
              </a:defRPr>
            </a:pPr>
            <a:endParaRPr lang="it-IT"/>
          </a:p>
        </c:txPr>
      </c:legendEntry>
      <c:layout>
        <c:manualLayout>
          <c:xMode val="edge"/>
          <c:yMode val="edge"/>
          <c:x val="0.86159610685269117"/>
          <c:y val="1.4842297665590956E-2"/>
          <c:w val="0.13268739948620481"/>
          <c:h val="4.4731997188923359E-2"/>
        </c:manualLayout>
      </c:layout>
      <c:overlay val="0"/>
    </c:legend>
    <c:plotVisOnly val="1"/>
    <c:dispBlanksAs val="gap"/>
    <c:showDLblsOverMax val="0"/>
  </c:chart>
  <c:spPr>
    <a:solidFill>
      <a:schemeClr val="bg1"/>
    </a:solidFill>
    <a:ln>
      <a:noFill/>
    </a:ln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7.3814407151362504E-2"/>
          <c:y val="0.15156459632845964"/>
          <c:w val="0.92376323649199465"/>
          <c:h val="0.61027837259102746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'Grafici DX'!$P$2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FF8000"/>
            </a:solidFill>
          </c:spPr>
          <c:invertIfNegative val="0"/>
          <c:dLbls>
            <c:txPr>
              <a:bodyPr rot="-5400000" vert="horz"/>
              <a:lstStyle/>
              <a:p>
                <a:pPr>
                  <a:defRPr sz="900" b="1">
                    <a:solidFill>
                      <a:schemeClr val="accent1">
                        <a:lumMod val="60000"/>
                        <a:lumOff val="40000"/>
                      </a:schemeClr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'Anno in corso (ACC)'!$B$5:$B$23</c:f>
              <c:strCache>
                <c:ptCount val="19"/>
                <c:pt idx="0">
                  <c:v>Abruzzo - Molise</c:v>
                </c:pt>
                <c:pt idx="1">
                  <c:v>Basilicata</c:v>
                </c:pt>
                <c:pt idx="2">
                  <c:v>Calabria</c:v>
                </c:pt>
                <c:pt idx="3">
                  <c:v>Campania</c:v>
                </c:pt>
                <c:pt idx="4">
                  <c:v>Emilia Romagna</c:v>
                </c:pt>
                <c:pt idx="5">
                  <c:v>Friuli Venezia Giulia</c:v>
                </c:pt>
                <c:pt idx="6">
                  <c:v>Lazio</c:v>
                </c:pt>
                <c:pt idx="7">
                  <c:v>Liguria</c:v>
                </c:pt>
                <c:pt idx="8">
                  <c:v>Lombardia</c:v>
                </c:pt>
                <c:pt idx="9">
                  <c:v>Marche</c:v>
                </c:pt>
                <c:pt idx="10">
                  <c:v>Piemonte - Valle d'Aosta</c:v>
                </c:pt>
                <c:pt idx="11">
                  <c:v>Prov. Auton. Bolzano</c:v>
                </c:pt>
                <c:pt idx="12">
                  <c:v>Prov. Auton. Trento</c:v>
                </c:pt>
                <c:pt idx="13">
                  <c:v>Puglia</c:v>
                </c:pt>
                <c:pt idx="14">
                  <c:v>Sardegna</c:v>
                </c:pt>
                <c:pt idx="15">
                  <c:v>Sicilia</c:v>
                </c:pt>
                <c:pt idx="16">
                  <c:v>Toscana</c:v>
                </c:pt>
                <c:pt idx="17">
                  <c:v>Umbria</c:v>
                </c:pt>
                <c:pt idx="18">
                  <c:v>Veneto</c:v>
                </c:pt>
              </c:strCache>
            </c:strRef>
          </c:cat>
          <c:val>
            <c:numRef>
              <c:f>'Anno pregresso (ACC)'!$N$5:$N$23</c:f>
              <c:numCache>
                <c:formatCode>General</c:formatCode>
                <c:ptCount val="19"/>
                <c:pt idx="0">
                  <c:v>26</c:v>
                </c:pt>
                <c:pt idx="1">
                  <c:v>3</c:v>
                </c:pt>
                <c:pt idx="2">
                  <c:v>21</c:v>
                </c:pt>
                <c:pt idx="3">
                  <c:v>53</c:v>
                </c:pt>
                <c:pt idx="4">
                  <c:v>114</c:v>
                </c:pt>
                <c:pt idx="5">
                  <c:v>51</c:v>
                </c:pt>
                <c:pt idx="6">
                  <c:v>132</c:v>
                </c:pt>
                <c:pt idx="7">
                  <c:v>44</c:v>
                </c:pt>
                <c:pt idx="8">
                  <c:v>275</c:v>
                </c:pt>
                <c:pt idx="9">
                  <c:v>49</c:v>
                </c:pt>
                <c:pt idx="10" formatCode="0">
                  <c:v>129</c:v>
                </c:pt>
                <c:pt idx="11" formatCode="0">
                  <c:v>7</c:v>
                </c:pt>
                <c:pt idx="12" formatCode="0">
                  <c:v>17</c:v>
                </c:pt>
                <c:pt idx="13" formatCode="0">
                  <c:v>43</c:v>
                </c:pt>
                <c:pt idx="14" formatCode="0">
                  <c:v>45</c:v>
                </c:pt>
                <c:pt idx="15" formatCode="0">
                  <c:v>45</c:v>
                </c:pt>
                <c:pt idx="16" formatCode="0">
                  <c:v>192</c:v>
                </c:pt>
                <c:pt idx="17" formatCode="0">
                  <c:v>11</c:v>
                </c:pt>
                <c:pt idx="18" formatCode="0">
                  <c:v>126</c:v>
                </c:pt>
              </c:numCache>
            </c:numRef>
          </c:val>
        </c:ser>
        <c:ser>
          <c:idx val="0"/>
          <c:order val="1"/>
          <c:tx>
            <c:strRef>
              <c:f>'Grafici DX'!$Q$2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FFC68D"/>
            </a:solidFill>
          </c:spPr>
          <c:invertIfNegative val="0"/>
          <c:dLbls>
            <c:txPr>
              <a:bodyPr rot="-5400000" vert="horz"/>
              <a:lstStyle/>
              <a:p>
                <a:pPr>
                  <a:defRPr sz="900" b="1">
                    <a:solidFill>
                      <a:schemeClr val="accent5">
                        <a:lumMod val="75000"/>
                      </a:schemeClr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'Anno in corso (ACC)'!$B$5:$B$23</c:f>
              <c:strCache>
                <c:ptCount val="19"/>
                <c:pt idx="0">
                  <c:v>Abruzzo - Molise</c:v>
                </c:pt>
                <c:pt idx="1">
                  <c:v>Basilicata</c:v>
                </c:pt>
                <c:pt idx="2">
                  <c:v>Calabria</c:v>
                </c:pt>
                <c:pt idx="3">
                  <c:v>Campania</c:v>
                </c:pt>
                <c:pt idx="4">
                  <c:v>Emilia Romagna</c:v>
                </c:pt>
                <c:pt idx="5">
                  <c:v>Friuli Venezia Giulia</c:v>
                </c:pt>
                <c:pt idx="6">
                  <c:v>Lazio</c:v>
                </c:pt>
                <c:pt idx="7">
                  <c:v>Liguria</c:v>
                </c:pt>
                <c:pt idx="8">
                  <c:v>Lombardia</c:v>
                </c:pt>
                <c:pt idx="9">
                  <c:v>Marche</c:v>
                </c:pt>
                <c:pt idx="10">
                  <c:v>Piemonte - Valle d'Aosta</c:v>
                </c:pt>
                <c:pt idx="11">
                  <c:v>Prov. Auton. Bolzano</c:v>
                </c:pt>
                <c:pt idx="12">
                  <c:v>Prov. Auton. Trento</c:v>
                </c:pt>
                <c:pt idx="13">
                  <c:v>Puglia</c:v>
                </c:pt>
                <c:pt idx="14">
                  <c:v>Sardegna</c:v>
                </c:pt>
                <c:pt idx="15">
                  <c:v>Sicilia</c:v>
                </c:pt>
                <c:pt idx="16">
                  <c:v>Toscana</c:v>
                </c:pt>
                <c:pt idx="17">
                  <c:v>Umbria</c:v>
                </c:pt>
                <c:pt idx="18">
                  <c:v>Veneto</c:v>
                </c:pt>
              </c:strCache>
            </c:strRef>
          </c:cat>
          <c:val>
            <c:numRef>
              <c:f>'Anno in corso (ACC)'!$N$5:$N$23</c:f>
              <c:numCache>
                <c:formatCode>General</c:formatCode>
                <c:ptCount val="19"/>
                <c:pt idx="0">
                  <c:v>27</c:v>
                </c:pt>
                <c:pt idx="1">
                  <c:v>9</c:v>
                </c:pt>
                <c:pt idx="2">
                  <c:v>20</c:v>
                </c:pt>
                <c:pt idx="3">
                  <c:v>74</c:v>
                </c:pt>
                <c:pt idx="4">
                  <c:v>135</c:v>
                </c:pt>
                <c:pt idx="5">
                  <c:v>46</c:v>
                </c:pt>
                <c:pt idx="6">
                  <c:v>126</c:v>
                </c:pt>
                <c:pt idx="7">
                  <c:v>29</c:v>
                </c:pt>
                <c:pt idx="8">
                  <c:v>273</c:v>
                </c:pt>
                <c:pt idx="9">
                  <c:v>47</c:v>
                </c:pt>
                <c:pt idx="10" formatCode="0">
                  <c:v>109</c:v>
                </c:pt>
                <c:pt idx="11" formatCode="0">
                  <c:v>11</c:v>
                </c:pt>
                <c:pt idx="12" formatCode="0">
                  <c:v>9</c:v>
                </c:pt>
                <c:pt idx="13" formatCode="0">
                  <c:v>50</c:v>
                </c:pt>
                <c:pt idx="14" formatCode="0">
                  <c:v>36</c:v>
                </c:pt>
                <c:pt idx="15" formatCode="0">
                  <c:v>50</c:v>
                </c:pt>
                <c:pt idx="16" formatCode="0">
                  <c:v>180</c:v>
                </c:pt>
                <c:pt idx="17" formatCode="0">
                  <c:v>15</c:v>
                </c:pt>
                <c:pt idx="18" formatCode="0">
                  <c:v>128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-20"/>
        <c:axId val="102526464"/>
        <c:axId val="91351296"/>
      </c:barChart>
      <c:catAx>
        <c:axId val="1025264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+mn-lt"/>
              </a:defRPr>
            </a:pPr>
            <a:endParaRPr lang="it-IT"/>
          </a:p>
        </c:txPr>
        <c:crossAx val="91351296"/>
        <c:crosses val="autoZero"/>
        <c:auto val="1"/>
        <c:lblAlgn val="ctr"/>
        <c:lblOffset val="100"/>
        <c:noMultiLvlLbl val="0"/>
      </c:catAx>
      <c:valAx>
        <c:axId val="91351296"/>
        <c:scaling>
          <c:orientation val="minMax"/>
        </c:scaling>
        <c:delete val="1"/>
        <c:axPos val="l"/>
        <c:majorGridlines>
          <c:spPr>
            <a:ln>
              <a:solidFill>
                <a:schemeClr val="bg1">
                  <a:lumMod val="65000"/>
                </a:schemeClr>
              </a:solidFill>
              <a:prstDash val="sysDot"/>
            </a:ln>
          </c:spPr>
        </c:majorGridlines>
        <c:numFmt formatCode="General" sourceLinked="1"/>
        <c:majorTickMark val="out"/>
        <c:minorTickMark val="none"/>
        <c:tickLblPos val="none"/>
        <c:crossAx val="102526464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egendEntry>
        <c:idx val="0"/>
        <c:txPr>
          <a:bodyPr/>
          <a:lstStyle/>
          <a:p>
            <a:pPr>
              <a:defRPr b="1">
                <a:solidFill>
                  <a:schemeClr val="accent1">
                    <a:lumMod val="60000"/>
                    <a:lumOff val="40000"/>
                  </a:schemeClr>
                </a:solidFill>
              </a:defRPr>
            </a:pPr>
            <a:endParaRPr lang="it-IT"/>
          </a:p>
        </c:txPr>
      </c:legendEntry>
      <c:legendEntry>
        <c:idx val="1"/>
        <c:txPr>
          <a:bodyPr/>
          <a:lstStyle/>
          <a:p>
            <a:pPr>
              <a:defRPr b="1">
                <a:solidFill>
                  <a:schemeClr val="accent5">
                    <a:lumMod val="75000"/>
                  </a:schemeClr>
                </a:solidFill>
              </a:defRPr>
            </a:pPr>
            <a:endParaRPr lang="it-IT"/>
          </a:p>
        </c:txPr>
      </c:legendEntry>
      <c:layout>
        <c:manualLayout>
          <c:xMode val="edge"/>
          <c:yMode val="edge"/>
          <c:x val="0.85066873232138118"/>
          <c:y val="4.2053176719174377E-2"/>
          <c:w val="0.12383285505941811"/>
          <c:h val="4.4731997188924025E-2"/>
        </c:manualLayout>
      </c:layout>
      <c:overlay val="0"/>
    </c:legend>
    <c:plotVisOnly val="1"/>
    <c:dispBlanksAs val="gap"/>
    <c:showDLblsOverMax val="0"/>
  </c:chart>
  <c:spPr>
    <a:solidFill>
      <a:schemeClr val="bg1"/>
    </a:solidFill>
    <a:ln>
      <a:noFill/>
    </a:ln>
  </c:sp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8.5195530726257268E-2"/>
          <c:y val="9.8501070663811766E-2"/>
          <c:w val="0.89106145251396662"/>
          <c:h val="0.61027837259102424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'Grafici DX'!$P$2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FF8000"/>
            </a:solidFill>
          </c:spPr>
          <c:invertIfNegative val="0"/>
          <c:dLbls>
            <c:txPr>
              <a:bodyPr rot="-5400000" vert="horz"/>
              <a:lstStyle/>
              <a:p>
                <a:pPr>
                  <a:defRPr b="1">
                    <a:solidFill>
                      <a:schemeClr val="accent1">
                        <a:lumMod val="60000"/>
                        <a:lumOff val="40000"/>
                      </a:schemeClr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'Anno in corso (ACC)'!$B$5:$B$23</c:f>
              <c:strCache>
                <c:ptCount val="19"/>
                <c:pt idx="0">
                  <c:v>Abruzzo - Molise</c:v>
                </c:pt>
                <c:pt idx="1">
                  <c:v>Basilicata</c:v>
                </c:pt>
                <c:pt idx="2">
                  <c:v>Calabria</c:v>
                </c:pt>
                <c:pt idx="3">
                  <c:v>Campania</c:v>
                </c:pt>
                <c:pt idx="4">
                  <c:v>Emilia Romagna</c:v>
                </c:pt>
                <c:pt idx="5">
                  <c:v>Friuli Venezia Giulia</c:v>
                </c:pt>
                <c:pt idx="6">
                  <c:v>Lazio</c:v>
                </c:pt>
                <c:pt idx="7">
                  <c:v>Liguria</c:v>
                </c:pt>
                <c:pt idx="8">
                  <c:v>Lombardia</c:v>
                </c:pt>
                <c:pt idx="9">
                  <c:v>Marche</c:v>
                </c:pt>
                <c:pt idx="10">
                  <c:v>Piemonte - Valle d'Aosta</c:v>
                </c:pt>
                <c:pt idx="11">
                  <c:v>Prov. Auton. Bolzano</c:v>
                </c:pt>
                <c:pt idx="12">
                  <c:v>Prov. Auton. Trento</c:v>
                </c:pt>
                <c:pt idx="13">
                  <c:v>Puglia</c:v>
                </c:pt>
                <c:pt idx="14">
                  <c:v>Sardegna</c:v>
                </c:pt>
                <c:pt idx="15">
                  <c:v>Sicilia</c:v>
                </c:pt>
                <c:pt idx="16">
                  <c:v>Toscana</c:v>
                </c:pt>
                <c:pt idx="17">
                  <c:v>Umbria</c:v>
                </c:pt>
                <c:pt idx="18">
                  <c:v>Veneto</c:v>
                </c:pt>
              </c:strCache>
            </c:strRef>
          </c:cat>
          <c:val>
            <c:numRef>
              <c:f>'Anno pregresso (ACC)'!$S$5:$S$23</c:f>
              <c:numCache>
                <c:formatCode>0.0</c:formatCode>
                <c:ptCount val="19"/>
                <c:pt idx="0">
                  <c:v>16</c:v>
                </c:pt>
                <c:pt idx="1">
                  <c:v>5.2</c:v>
                </c:pt>
                <c:pt idx="2">
                  <c:v>10.7</c:v>
                </c:pt>
                <c:pt idx="3">
                  <c:v>9.1999999999999993</c:v>
                </c:pt>
                <c:pt idx="4" formatCode="General">
                  <c:v>26</c:v>
                </c:pt>
                <c:pt idx="5" formatCode="General">
                  <c:v>41.7</c:v>
                </c:pt>
                <c:pt idx="6">
                  <c:v>23.8</c:v>
                </c:pt>
                <c:pt idx="7" formatCode="General">
                  <c:v>28.1</c:v>
                </c:pt>
                <c:pt idx="8" formatCode="General">
                  <c:v>28.1</c:v>
                </c:pt>
                <c:pt idx="9" formatCode="General">
                  <c:v>31.7</c:v>
                </c:pt>
                <c:pt idx="10" formatCode="General">
                  <c:v>28.7</c:v>
                </c:pt>
                <c:pt idx="11" formatCode="General">
                  <c:v>13.7</c:v>
                </c:pt>
                <c:pt idx="12" formatCode="General">
                  <c:v>32.1</c:v>
                </c:pt>
                <c:pt idx="13" formatCode="General">
                  <c:v>10.6</c:v>
                </c:pt>
                <c:pt idx="14">
                  <c:v>27.4</c:v>
                </c:pt>
                <c:pt idx="15">
                  <c:v>9</c:v>
                </c:pt>
                <c:pt idx="16" formatCode="General">
                  <c:v>52</c:v>
                </c:pt>
                <c:pt idx="17">
                  <c:v>12.4</c:v>
                </c:pt>
                <c:pt idx="18" formatCode="General">
                  <c:v>25.8</c:v>
                </c:pt>
              </c:numCache>
            </c:numRef>
          </c:val>
        </c:ser>
        <c:ser>
          <c:idx val="0"/>
          <c:order val="1"/>
          <c:tx>
            <c:strRef>
              <c:f>'Grafici DX'!$Q$2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FFC68D"/>
            </a:solidFill>
          </c:spPr>
          <c:invertIfNegative val="0"/>
          <c:dLbls>
            <c:txPr>
              <a:bodyPr rot="-5400000" vert="horz"/>
              <a:lstStyle/>
              <a:p>
                <a:pPr>
                  <a:defRPr b="1">
                    <a:solidFill>
                      <a:schemeClr val="accent5">
                        <a:lumMod val="75000"/>
                      </a:schemeClr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'Anno in corso (ACC)'!$B$5:$B$23</c:f>
              <c:strCache>
                <c:ptCount val="19"/>
                <c:pt idx="0">
                  <c:v>Abruzzo - Molise</c:v>
                </c:pt>
                <c:pt idx="1">
                  <c:v>Basilicata</c:v>
                </c:pt>
                <c:pt idx="2">
                  <c:v>Calabria</c:v>
                </c:pt>
                <c:pt idx="3">
                  <c:v>Campania</c:v>
                </c:pt>
                <c:pt idx="4">
                  <c:v>Emilia Romagna</c:v>
                </c:pt>
                <c:pt idx="5">
                  <c:v>Friuli Venezia Giulia</c:v>
                </c:pt>
                <c:pt idx="6">
                  <c:v>Lazio</c:v>
                </c:pt>
                <c:pt idx="7">
                  <c:v>Liguria</c:v>
                </c:pt>
                <c:pt idx="8">
                  <c:v>Lombardia</c:v>
                </c:pt>
                <c:pt idx="9">
                  <c:v>Marche</c:v>
                </c:pt>
                <c:pt idx="10">
                  <c:v>Piemonte - Valle d'Aosta</c:v>
                </c:pt>
                <c:pt idx="11">
                  <c:v>Prov. Auton. Bolzano</c:v>
                </c:pt>
                <c:pt idx="12">
                  <c:v>Prov. Auton. Trento</c:v>
                </c:pt>
                <c:pt idx="13">
                  <c:v>Puglia</c:v>
                </c:pt>
                <c:pt idx="14">
                  <c:v>Sardegna</c:v>
                </c:pt>
                <c:pt idx="15">
                  <c:v>Sicilia</c:v>
                </c:pt>
                <c:pt idx="16">
                  <c:v>Toscana</c:v>
                </c:pt>
                <c:pt idx="17">
                  <c:v>Umbria</c:v>
                </c:pt>
                <c:pt idx="18">
                  <c:v>Veneto</c:v>
                </c:pt>
              </c:strCache>
            </c:strRef>
          </c:cat>
          <c:val>
            <c:numRef>
              <c:f>'Anno in corso (ACC)'!$S$5:$S$23</c:f>
              <c:numCache>
                <c:formatCode>0.0</c:formatCode>
                <c:ptCount val="19"/>
                <c:pt idx="0">
                  <c:v>16.399999999999999</c:v>
                </c:pt>
                <c:pt idx="1">
                  <c:v>15.6</c:v>
                </c:pt>
                <c:pt idx="2">
                  <c:v>10.1</c:v>
                </c:pt>
                <c:pt idx="3">
                  <c:v>12.6</c:v>
                </c:pt>
                <c:pt idx="4" formatCode="General">
                  <c:v>30.4</c:v>
                </c:pt>
                <c:pt idx="5" formatCode="General">
                  <c:v>37.4</c:v>
                </c:pt>
                <c:pt idx="6">
                  <c:v>21.5</c:v>
                </c:pt>
                <c:pt idx="7" formatCode="General">
                  <c:v>18.2</c:v>
                </c:pt>
                <c:pt idx="8" formatCode="General">
                  <c:v>27.4</c:v>
                </c:pt>
                <c:pt idx="9" formatCode="General">
                  <c:v>30.3</c:v>
                </c:pt>
                <c:pt idx="10" formatCode="General">
                  <c:v>23.9</c:v>
                </c:pt>
                <c:pt idx="11" formatCode="General">
                  <c:v>21.3</c:v>
                </c:pt>
                <c:pt idx="12" formatCode="General">
                  <c:v>16.8</c:v>
                </c:pt>
                <c:pt idx="13" formatCode="General">
                  <c:v>12.2</c:v>
                </c:pt>
                <c:pt idx="14">
                  <c:v>21.6</c:v>
                </c:pt>
                <c:pt idx="15">
                  <c:v>9.8000000000000007</c:v>
                </c:pt>
                <c:pt idx="16" formatCode="General">
                  <c:v>48</c:v>
                </c:pt>
                <c:pt idx="17">
                  <c:v>16.7</c:v>
                </c:pt>
                <c:pt idx="18" formatCode="General">
                  <c:v>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-20"/>
        <c:axId val="99758080"/>
        <c:axId val="91353600"/>
      </c:barChart>
      <c:catAx>
        <c:axId val="997580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+mn-lt"/>
              </a:defRPr>
            </a:pPr>
            <a:endParaRPr lang="it-IT"/>
          </a:p>
        </c:txPr>
        <c:crossAx val="91353600"/>
        <c:crosses val="autoZero"/>
        <c:auto val="1"/>
        <c:lblAlgn val="ctr"/>
        <c:lblOffset val="100"/>
        <c:noMultiLvlLbl val="0"/>
      </c:catAx>
      <c:valAx>
        <c:axId val="91353600"/>
        <c:scaling>
          <c:orientation val="minMax"/>
        </c:scaling>
        <c:delete val="1"/>
        <c:axPos val="l"/>
        <c:majorGridlines>
          <c:spPr>
            <a:ln>
              <a:solidFill>
                <a:schemeClr val="bg1">
                  <a:lumMod val="65000"/>
                </a:schemeClr>
              </a:solidFill>
              <a:prstDash val="sysDot"/>
            </a:ln>
          </c:spPr>
        </c:majorGridlines>
        <c:numFmt formatCode="0.0" sourceLinked="1"/>
        <c:majorTickMark val="out"/>
        <c:minorTickMark val="none"/>
        <c:tickLblPos val="none"/>
        <c:crossAx val="99758080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egendEntry>
        <c:idx val="0"/>
        <c:txPr>
          <a:bodyPr/>
          <a:lstStyle/>
          <a:p>
            <a:pPr>
              <a:defRPr b="1">
                <a:solidFill>
                  <a:schemeClr val="accent1">
                    <a:lumMod val="60000"/>
                    <a:lumOff val="40000"/>
                  </a:schemeClr>
                </a:solidFill>
              </a:defRPr>
            </a:pPr>
            <a:endParaRPr lang="it-IT"/>
          </a:p>
        </c:txPr>
      </c:legendEntry>
      <c:legendEntry>
        <c:idx val="1"/>
        <c:txPr>
          <a:bodyPr/>
          <a:lstStyle/>
          <a:p>
            <a:pPr>
              <a:defRPr b="1">
                <a:solidFill>
                  <a:schemeClr val="accent5">
                    <a:lumMod val="75000"/>
                  </a:schemeClr>
                </a:solidFill>
              </a:defRPr>
            </a:pPr>
            <a:endParaRPr lang="it-IT"/>
          </a:p>
        </c:txPr>
      </c:legendEntry>
      <c:layout>
        <c:manualLayout>
          <c:xMode val="edge"/>
          <c:yMode val="edge"/>
          <c:x val="0.8580594136608255"/>
          <c:y val="7.4211488327954782E-3"/>
          <c:w val="0.13268739948620481"/>
          <c:h val="4.4731997188923359E-2"/>
        </c:manualLayout>
      </c:layout>
      <c:overlay val="0"/>
    </c:legend>
    <c:plotVisOnly val="1"/>
    <c:dispBlanksAs val="gap"/>
    <c:showDLblsOverMax val="0"/>
  </c:chart>
  <c:spPr>
    <a:solidFill>
      <a:schemeClr val="bg1"/>
    </a:solidFill>
    <a:ln>
      <a:noFill/>
    </a:ln>
  </c:sp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image" Target="../media/image1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418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49688" y="1"/>
            <a:ext cx="2946400" cy="49418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C69627-EE8F-45AD-93BE-C90AC8972852}" type="datetimeFigureOut">
              <a:rPr lang="it-IT" smtClean="0"/>
              <a:t>09/06/2016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378486"/>
            <a:ext cx="2946400" cy="494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49688" y="9378486"/>
            <a:ext cx="2946400" cy="494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39EF98-6FB6-456E-BD0A-E9B49AC83C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26933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45659" cy="493713"/>
          </a:xfrm>
          <a:prstGeom prst="rect">
            <a:avLst/>
          </a:prstGeom>
        </p:spPr>
        <p:txBody>
          <a:bodyPr vert="horz" lIns="94848" tIns="47424" rIns="94848" bIns="47424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6" y="0"/>
            <a:ext cx="2945659" cy="493713"/>
          </a:xfrm>
          <a:prstGeom prst="rect">
            <a:avLst/>
          </a:prstGeom>
        </p:spPr>
        <p:txBody>
          <a:bodyPr vert="horz" lIns="94848" tIns="47424" rIns="94848" bIns="47424" rtlCol="0"/>
          <a:lstStyle>
            <a:lvl1pPr algn="r">
              <a:defRPr sz="1200"/>
            </a:lvl1pPr>
          </a:lstStyle>
          <a:p>
            <a:fld id="{3731CA86-5183-4FBA-8ECE-A130D3829698}" type="datetimeFigureOut">
              <a:rPr lang="it-IT" smtClean="0"/>
              <a:pPr/>
              <a:t>09/06/2016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41363"/>
            <a:ext cx="4937125" cy="37036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48" tIns="47424" rIns="94848" bIns="47424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690270"/>
            <a:ext cx="5438140" cy="4443412"/>
          </a:xfrm>
          <a:prstGeom prst="rect">
            <a:avLst/>
          </a:prstGeom>
        </p:spPr>
        <p:txBody>
          <a:bodyPr vert="horz" lIns="94848" tIns="47424" rIns="94848" bIns="47424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3" y="9378825"/>
            <a:ext cx="2945659" cy="493713"/>
          </a:xfrm>
          <a:prstGeom prst="rect">
            <a:avLst/>
          </a:prstGeom>
        </p:spPr>
        <p:txBody>
          <a:bodyPr vert="horz" lIns="94848" tIns="47424" rIns="94848" bIns="47424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6" y="9378825"/>
            <a:ext cx="2945659" cy="493713"/>
          </a:xfrm>
          <a:prstGeom prst="rect">
            <a:avLst/>
          </a:prstGeom>
        </p:spPr>
        <p:txBody>
          <a:bodyPr vert="horz" lIns="94848" tIns="47424" rIns="94848" bIns="47424" rtlCol="0" anchor="b"/>
          <a:lstStyle>
            <a:lvl1pPr algn="r">
              <a:defRPr sz="1200"/>
            </a:lvl1pPr>
          </a:lstStyle>
          <a:p>
            <a:fld id="{9C1E3A83-38AB-451C-8FE8-0FB21C60AC5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57634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C501830-6647-41FD-8FB2-2EADB57C91CA}" type="slidenum">
              <a:rPr lang="it-IT" smtClean="0"/>
              <a:pPr/>
              <a:t>19</a:t>
            </a:fld>
            <a:endParaRPr lang="it-IT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30275" y="741363"/>
            <a:ext cx="4941888" cy="37052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7936" y="4690270"/>
            <a:ext cx="4981815" cy="4443412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63F0F1A-F780-4B1F-933A-10AA6F7FA8D7}" type="slidenum">
              <a:rPr lang="it-IT" smtClean="0"/>
              <a:pPr/>
              <a:t>22</a:t>
            </a:fld>
            <a:endParaRPr lang="it-IT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28688" y="741363"/>
            <a:ext cx="4941887" cy="37052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7936" y="4690270"/>
            <a:ext cx="4981815" cy="4443412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 userDrawn="1"/>
        </p:nvSpPr>
        <p:spPr bwMode="auto">
          <a:xfrm>
            <a:off x="5364088" y="6581001"/>
            <a:ext cx="377991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it-IT" sz="1200" b="1" i="1" dirty="0" smtClean="0">
                <a:latin typeface="Calibri" pitchFamily="34" charset="0"/>
              </a:rPr>
              <a:t>* Dati  definitivi al 31</a:t>
            </a:r>
            <a:r>
              <a:rPr lang="it-IT" sz="1200" b="1" i="1" baseline="0" dirty="0" smtClean="0">
                <a:latin typeface="Calibri" pitchFamily="34" charset="0"/>
              </a:rPr>
              <a:t> Dicembre </a:t>
            </a:r>
            <a:r>
              <a:rPr lang="it-IT" sz="1200" b="1" i="1" dirty="0" smtClean="0">
                <a:latin typeface="Calibri" pitchFamily="34" charset="0"/>
              </a:rPr>
              <a:t>2015</a:t>
            </a:r>
            <a:endParaRPr lang="it-IT" sz="1200" b="1" i="1" dirty="0">
              <a:latin typeface="Calibri" pitchFamily="34" charset="0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 userDrawn="1"/>
        </p:nvSpPr>
        <p:spPr bwMode="auto">
          <a:xfrm>
            <a:off x="107504" y="6591072"/>
            <a:ext cx="293846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200" b="1" i="1" dirty="0" smtClean="0">
                <a:latin typeface="Calibri" pitchFamily="34" charset="0"/>
              </a:rPr>
              <a:t>Fonte dati:</a:t>
            </a:r>
            <a:r>
              <a:rPr lang="it-IT" sz="1200" b="1" i="1" baseline="0" dirty="0" smtClean="0">
                <a:latin typeface="Calibri" pitchFamily="34" charset="0"/>
              </a:rPr>
              <a:t> Report CRT</a:t>
            </a:r>
            <a:endParaRPr lang="it-IT" sz="1200" b="1" i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ayout dati S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 userDrawn="1"/>
        </p:nvSpPr>
        <p:spPr bwMode="auto">
          <a:xfrm>
            <a:off x="6205538" y="6581001"/>
            <a:ext cx="293846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200" b="1" i="1" dirty="0" smtClean="0">
                <a:latin typeface="Calibri" pitchFamily="34" charset="0"/>
              </a:rPr>
              <a:t>* Dati  SIT al 21 Gennaio 2016</a:t>
            </a:r>
            <a:endParaRPr lang="it-IT" sz="1200" b="1" i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Layout dati S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977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2"/>
          <p:cNvGrpSpPr>
            <a:grpSpLocks/>
          </p:cNvGrpSpPr>
          <p:nvPr/>
        </p:nvGrpSpPr>
        <p:grpSpPr bwMode="auto">
          <a:xfrm>
            <a:off x="0" y="0"/>
            <a:ext cx="9144000" cy="668338"/>
            <a:chOff x="0" y="-16"/>
            <a:chExt cx="5760" cy="543"/>
          </a:xfrm>
        </p:grpSpPr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0" y="-16"/>
              <a:ext cx="5760" cy="543"/>
            </a:xfrm>
            <a:prstGeom prst="rect">
              <a:avLst/>
            </a:prstGeom>
            <a:gradFill rotWithShape="1">
              <a:gsLst>
                <a:gs pos="0">
                  <a:srgbClr val="FF7C80">
                    <a:gamma/>
                    <a:tint val="10196"/>
                    <a:invGamma/>
                  </a:srgbClr>
                </a:gs>
                <a:gs pos="100000">
                  <a:srgbClr val="FF7C80"/>
                </a:gs>
              </a:gsLst>
              <a:path path="shape">
                <a:fillToRect l="50000" t="50000" r="50000" b="50000"/>
              </a:path>
            </a:gradFill>
            <a:ln w="25400">
              <a:solidFill>
                <a:srgbClr val="CC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9" name="Rectangle 5"/>
            <p:cNvSpPr>
              <a:spLocks noChangeArrowheads="1"/>
            </p:cNvSpPr>
            <p:nvPr/>
          </p:nvSpPr>
          <p:spPr bwMode="auto">
            <a:xfrm>
              <a:off x="249" y="0"/>
              <a:ext cx="5262" cy="506"/>
            </a:xfrm>
            <a:prstGeom prst="rect">
              <a:avLst/>
            </a:prstGeom>
            <a:blipFill dpi="0" rotWithShape="1">
              <a:blip r:embed="rId5" cstate="print">
                <a:alphaModFix amt="60000"/>
              </a:blip>
              <a:srcRect/>
              <a:stretch>
                <a:fillRect b="-367939"/>
              </a:stretch>
            </a:blipFill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it-IT"/>
            </a:p>
          </p:txBody>
        </p:sp>
      </p:grp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428625" y="0"/>
            <a:ext cx="82073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sz="20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SIT – Sistema Informativo Trapianti</a:t>
            </a: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0" y="6572250"/>
            <a:ext cx="9144000" cy="312738"/>
          </a:xfrm>
          <a:prstGeom prst="rect">
            <a:avLst/>
          </a:prstGeom>
          <a:gradFill rotWithShape="1">
            <a:gsLst>
              <a:gs pos="0">
                <a:srgbClr val="FF7C80">
                  <a:gamma/>
                  <a:tint val="0"/>
                  <a:invGamma/>
                </a:srgbClr>
              </a:gs>
              <a:gs pos="100000">
                <a:srgbClr val="FF7C80"/>
              </a:gs>
            </a:gsLst>
            <a:path path="shape">
              <a:fillToRect l="50000" t="50000" r="50000" b="50000"/>
            </a:path>
          </a:gradFill>
          <a:ln w="25400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/>
          </a:p>
        </p:txBody>
      </p:sp>
      <p:pic>
        <p:nvPicPr>
          <p:cNvPr id="12" name="Immagine 18" descr="RNT-logo_trasparente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6250" y="6572250"/>
            <a:ext cx="642938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Connettore 1 12"/>
          <p:cNvCxnSpPr/>
          <p:nvPr/>
        </p:nvCxnSpPr>
        <p:spPr>
          <a:xfrm>
            <a:off x="0" y="1143000"/>
            <a:ext cx="9144000" cy="0"/>
          </a:xfrm>
          <a:prstGeom prst="line">
            <a:avLst/>
          </a:prstGeom>
          <a:ln w="25400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Excel_97-2003_Worksheet2.xls"/><Relationship Id="rId3" Type="http://schemas.openxmlformats.org/officeDocument/2006/relationships/image" Target="../media/image20.pn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emf"/><Relationship Id="rId5" Type="http://schemas.openxmlformats.org/officeDocument/2006/relationships/oleObject" Target="../embeddings/Microsoft_Excel_97-2003_Worksheet1.xls"/><Relationship Id="rId4" Type="http://schemas.openxmlformats.org/officeDocument/2006/relationships/oleObject" Target="../embeddings/oleObject1.bin"/><Relationship Id="rId9" Type="http://schemas.openxmlformats.org/officeDocument/2006/relationships/image" Target="../media/image19.e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1.emf"/><Relationship Id="rId5" Type="http://schemas.openxmlformats.org/officeDocument/2006/relationships/oleObject" Target="../embeddings/Microsoft_Excel_97-2003_Worksheet3.xls"/><Relationship Id="rId4" Type="http://schemas.openxmlformats.org/officeDocument/2006/relationships/oleObject" Target="../embeddings/oleObject3.bin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0.png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4.emf"/><Relationship Id="rId5" Type="http://schemas.openxmlformats.org/officeDocument/2006/relationships/oleObject" Target="../embeddings/Microsoft_Excel_97-2003_Worksheet4.xls"/><Relationship Id="rId4" Type="http://schemas.openxmlformats.org/officeDocument/2006/relationships/oleObject" Target="../embeddings/oleObject4.bin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0.png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7.emf"/><Relationship Id="rId11" Type="http://schemas.openxmlformats.org/officeDocument/2006/relationships/image" Target="../media/image32.png"/><Relationship Id="rId5" Type="http://schemas.openxmlformats.org/officeDocument/2006/relationships/oleObject" Target="../embeddings/Microsoft_Excel_97-2003_Worksheet5.xls"/><Relationship Id="rId10" Type="http://schemas.openxmlformats.org/officeDocument/2006/relationships/image" Target="../media/image31.png"/><Relationship Id="rId4" Type="http://schemas.openxmlformats.org/officeDocument/2006/relationships/oleObject" Target="../embeddings/oleObject5.bin"/><Relationship Id="rId9" Type="http://schemas.openxmlformats.org/officeDocument/2006/relationships/image" Target="../media/image30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20.png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3.emf"/><Relationship Id="rId5" Type="http://schemas.openxmlformats.org/officeDocument/2006/relationships/oleObject" Target="../embeddings/Microsoft_Excel_97-2003_Worksheet6.xls"/><Relationship Id="rId4" Type="http://schemas.openxmlformats.org/officeDocument/2006/relationships/oleObject" Target="../embeddings/oleObject6.bin"/><Relationship Id="rId9" Type="http://schemas.openxmlformats.org/officeDocument/2006/relationships/image" Target="../media/image36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500034" y="1071546"/>
            <a:ext cx="8072494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0" hangingPunct="0">
              <a:defRPr/>
            </a:pPr>
            <a:endParaRPr lang="it-IT" sz="4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</a:endParaRPr>
          </a:p>
          <a:p>
            <a:pPr algn="ctr" eaLnBrk="0" hangingPunct="0">
              <a:defRPr/>
            </a:pPr>
            <a:r>
              <a:rPr lang="it-IT" sz="66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Attività di </a:t>
            </a:r>
          </a:p>
          <a:p>
            <a:pPr algn="ctr" eaLnBrk="0" hangingPunct="0">
              <a:defRPr/>
            </a:pPr>
            <a:r>
              <a:rPr lang="it-IT" sz="66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Donazione </a:t>
            </a:r>
          </a:p>
          <a:p>
            <a:pPr algn="ctr" eaLnBrk="0" hangingPunct="0">
              <a:defRPr/>
            </a:pPr>
            <a:endParaRPr lang="it-IT" sz="6600" b="1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algn="ctr" eaLnBrk="0" hangingPunct="0">
              <a:defRPr/>
            </a:pPr>
            <a:r>
              <a:rPr lang="it-IT" sz="66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 </a:t>
            </a:r>
            <a:r>
              <a:rPr lang="it-IT" sz="60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al </a:t>
            </a:r>
            <a:r>
              <a:rPr lang="it-IT" sz="60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31 Dicembre </a:t>
            </a:r>
            <a:r>
              <a:rPr lang="it-IT" sz="60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2015</a:t>
            </a:r>
            <a:endParaRPr lang="it-IT" sz="6000" b="1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algn="ctr" eaLnBrk="0" hangingPunct="0">
              <a:defRPr/>
            </a:pPr>
            <a:endParaRPr lang="it-IT" sz="3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Gra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8484644"/>
              </p:ext>
            </p:extLst>
          </p:nvPr>
        </p:nvGraphicFramePr>
        <p:xfrm>
          <a:off x="323528" y="1588987"/>
          <a:ext cx="7959253" cy="49363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89247" y="1246065"/>
            <a:ext cx="3482514" cy="468423"/>
            <a:chOff x="303" y="977"/>
            <a:chExt cx="3628" cy="318"/>
          </a:xfrm>
          <a:noFill/>
        </p:grpSpPr>
        <p:sp>
          <p:nvSpPr>
            <p:cNvPr id="4" name="Text Box 22"/>
            <p:cNvSpPr txBox="1">
              <a:spLocks noChangeArrowheads="1"/>
            </p:cNvSpPr>
            <p:nvPr/>
          </p:nvSpPr>
          <p:spPr bwMode="auto">
            <a:xfrm>
              <a:off x="303" y="977"/>
              <a:ext cx="3554" cy="31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>
                <a:defRPr/>
              </a:pPr>
              <a:r>
                <a:rPr lang="it-IT" sz="2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</a:rPr>
                <a:t>PMP Donatori</a:t>
              </a:r>
              <a:endParaRPr lang="it-IT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5" name="Rettangolo arrotondato 4"/>
            <p:cNvSpPr>
              <a:spLocks noChangeArrowheads="1"/>
            </p:cNvSpPr>
            <p:nvPr/>
          </p:nvSpPr>
          <p:spPr bwMode="auto">
            <a:xfrm>
              <a:off x="355" y="999"/>
              <a:ext cx="3576" cy="296"/>
            </a:xfrm>
            <a:prstGeom prst="roundRect">
              <a:avLst>
                <a:gd name="adj" fmla="val 16667"/>
              </a:avLst>
            </a:prstGeom>
            <a:grpFill/>
            <a:ln w="25400" algn="ctr">
              <a:solidFill>
                <a:srgbClr val="C00000"/>
              </a:solidFill>
              <a:round/>
              <a:headEnd/>
              <a:tailEnd/>
            </a:ln>
            <a:effectLst>
              <a:outerShdw dist="38100" dir="2700000" algn="tl" rotWithShape="0">
                <a:srgbClr val="000000">
                  <a:alpha val="39999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it-IT">
                <a:solidFill>
                  <a:schemeClr val="dk1"/>
                </a:solidFill>
                <a:latin typeface="+mn-lt"/>
              </a:endParaRPr>
            </a:p>
          </p:txBody>
        </p:sp>
      </p:grp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0" y="642938"/>
            <a:ext cx="93837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28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Attività di donazione per regione – Anno </a:t>
            </a:r>
            <a:r>
              <a:rPr lang="it-IT" sz="28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2014 </a:t>
            </a:r>
            <a:r>
              <a:rPr lang="it-IT" sz="28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vs </a:t>
            </a:r>
            <a:r>
              <a:rPr lang="it-IT" sz="28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2015*</a:t>
            </a:r>
            <a:endParaRPr lang="it-IT" sz="2800" b="1" dirty="0">
              <a:ln w="1905"/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Gra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7928264"/>
              </p:ext>
            </p:extLst>
          </p:nvPr>
        </p:nvGraphicFramePr>
        <p:xfrm>
          <a:off x="251952" y="1412775"/>
          <a:ext cx="7772687" cy="5133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71406" y="1285860"/>
            <a:ext cx="3306248" cy="469897"/>
            <a:chOff x="249" y="888"/>
            <a:chExt cx="3223" cy="319"/>
          </a:xfrm>
          <a:noFill/>
        </p:grpSpPr>
        <p:sp>
          <p:nvSpPr>
            <p:cNvPr id="6" name="Text Box 22"/>
            <p:cNvSpPr txBox="1">
              <a:spLocks noChangeArrowheads="1"/>
            </p:cNvSpPr>
            <p:nvPr/>
          </p:nvSpPr>
          <p:spPr bwMode="auto">
            <a:xfrm>
              <a:off x="425" y="888"/>
              <a:ext cx="3047" cy="31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it-IT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</a:rPr>
                <a:t> </a:t>
              </a:r>
              <a:r>
                <a:rPr lang="it-IT" sz="24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</a:rPr>
                <a:t>N°</a:t>
              </a:r>
              <a:r>
                <a:rPr lang="it-IT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</a:rPr>
                <a:t> Donatori Utilizzati</a:t>
              </a:r>
            </a:p>
          </p:txBody>
        </p:sp>
        <p:sp>
          <p:nvSpPr>
            <p:cNvPr id="7" name="Rettangolo arrotondato 6"/>
            <p:cNvSpPr>
              <a:spLocks noChangeArrowheads="1"/>
            </p:cNvSpPr>
            <p:nvPr/>
          </p:nvSpPr>
          <p:spPr bwMode="auto">
            <a:xfrm>
              <a:off x="249" y="911"/>
              <a:ext cx="3200" cy="296"/>
            </a:xfrm>
            <a:prstGeom prst="roundRect">
              <a:avLst>
                <a:gd name="adj" fmla="val 16667"/>
              </a:avLst>
            </a:prstGeom>
            <a:grpFill/>
            <a:ln w="25400" algn="ctr">
              <a:solidFill>
                <a:srgbClr val="C00000"/>
              </a:solidFill>
              <a:round/>
              <a:headEnd/>
              <a:tailEnd/>
            </a:ln>
            <a:effectLst>
              <a:outerShdw dist="38100" dir="2700000" algn="tl" rotWithShape="0">
                <a:srgbClr val="000000">
                  <a:alpha val="39999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it-IT">
                <a:solidFill>
                  <a:schemeClr val="dk1"/>
                </a:solidFill>
                <a:latin typeface="+mn-lt"/>
              </a:endParaRPr>
            </a:p>
          </p:txBody>
        </p:sp>
      </p:grp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0" y="642938"/>
            <a:ext cx="93837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28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Attività di donazione per regione – Anno </a:t>
            </a:r>
            <a:r>
              <a:rPr lang="it-IT" sz="28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2014 </a:t>
            </a:r>
            <a:r>
              <a:rPr lang="it-IT" sz="28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vs </a:t>
            </a:r>
            <a:r>
              <a:rPr lang="it-IT" sz="28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2015*</a:t>
            </a:r>
            <a:endParaRPr lang="it-IT" sz="2800" b="1" dirty="0">
              <a:ln w="1905"/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Gra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6988762"/>
              </p:ext>
            </p:extLst>
          </p:nvPr>
        </p:nvGraphicFramePr>
        <p:xfrm>
          <a:off x="323528" y="1424332"/>
          <a:ext cx="7829922" cy="5133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142876" y="1193803"/>
            <a:ext cx="3500430" cy="469897"/>
            <a:chOff x="216" y="888"/>
            <a:chExt cx="3324" cy="319"/>
          </a:xfrm>
          <a:noFill/>
        </p:grpSpPr>
        <p:sp>
          <p:nvSpPr>
            <p:cNvPr id="5" name="Text Box 22"/>
            <p:cNvSpPr txBox="1">
              <a:spLocks noChangeArrowheads="1"/>
            </p:cNvSpPr>
            <p:nvPr/>
          </p:nvSpPr>
          <p:spPr bwMode="auto">
            <a:xfrm>
              <a:off x="216" y="888"/>
              <a:ext cx="3324" cy="31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defRPr/>
              </a:pPr>
              <a:r>
                <a:rPr lang="it-IT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</a:rPr>
                <a:t> PMP Donatori Utilizzati</a:t>
              </a:r>
            </a:p>
          </p:txBody>
        </p:sp>
        <p:sp>
          <p:nvSpPr>
            <p:cNvPr id="6" name="Rettangolo arrotondato 5"/>
            <p:cNvSpPr>
              <a:spLocks noChangeArrowheads="1"/>
            </p:cNvSpPr>
            <p:nvPr/>
          </p:nvSpPr>
          <p:spPr bwMode="auto">
            <a:xfrm>
              <a:off x="249" y="911"/>
              <a:ext cx="3200" cy="296"/>
            </a:xfrm>
            <a:prstGeom prst="roundRect">
              <a:avLst>
                <a:gd name="adj" fmla="val 16667"/>
              </a:avLst>
            </a:prstGeom>
            <a:grpFill/>
            <a:ln w="25400" algn="ctr">
              <a:solidFill>
                <a:srgbClr val="C00000"/>
              </a:solidFill>
              <a:round/>
              <a:headEnd/>
              <a:tailEnd/>
            </a:ln>
            <a:effectLst>
              <a:outerShdw dist="38100" dir="2700000" algn="tl" rotWithShape="0">
                <a:srgbClr val="000000">
                  <a:alpha val="39999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it-IT">
                <a:solidFill>
                  <a:schemeClr val="dk1"/>
                </a:solidFill>
                <a:latin typeface="+mn-lt"/>
              </a:endParaRPr>
            </a:p>
          </p:txBody>
        </p:sp>
      </p:grp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0" y="642938"/>
            <a:ext cx="93837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28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Attività di donazione per regione – Anno </a:t>
            </a:r>
            <a:r>
              <a:rPr lang="it-IT" sz="28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2014 </a:t>
            </a:r>
            <a:r>
              <a:rPr lang="it-IT" sz="28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vs </a:t>
            </a:r>
            <a:r>
              <a:rPr lang="it-IT" sz="28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2015*</a:t>
            </a:r>
            <a:endParaRPr lang="it-IT" sz="2800" b="1" dirty="0">
              <a:ln w="1905"/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8" name="Text Box 4"/>
          <p:cNvSpPr txBox="1">
            <a:spLocks noChangeArrowheads="1"/>
          </p:cNvSpPr>
          <p:nvPr/>
        </p:nvSpPr>
        <p:spPr bwMode="auto">
          <a:xfrm>
            <a:off x="0" y="612552"/>
            <a:ext cx="9067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2400" b="1" dirty="0">
                <a:latin typeface="+mj-lt"/>
              </a:rPr>
              <a:t>Confronto </a:t>
            </a:r>
            <a:r>
              <a:rPr lang="it-IT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Decessi con accertamento neurologico </a:t>
            </a:r>
            <a:r>
              <a:rPr lang="it-IT" sz="2400" b="1" dirty="0" smtClean="0">
                <a:latin typeface="+mj-lt"/>
              </a:rPr>
              <a:t>- 2014 </a:t>
            </a:r>
            <a:r>
              <a:rPr lang="it-IT" sz="2400" b="1" dirty="0">
                <a:latin typeface="+mj-lt"/>
              </a:rPr>
              <a:t>vs </a:t>
            </a:r>
            <a:r>
              <a:rPr lang="it-IT" sz="2400" b="1" dirty="0" smtClean="0">
                <a:latin typeface="+mj-lt"/>
              </a:rPr>
              <a:t>2015*</a:t>
            </a:r>
            <a:endParaRPr lang="it-IT" sz="2400" b="1" dirty="0">
              <a:latin typeface="+mj-lt"/>
            </a:endParaRP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647608" y="1332000"/>
            <a:ext cx="2725737" cy="400050"/>
          </a:xfrm>
          <a:prstGeom prst="rect">
            <a:avLst/>
          </a:prstGeom>
          <a:solidFill>
            <a:schemeClr val="bg1"/>
          </a:solidFill>
          <a:ln w="9525">
            <a:solidFill>
              <a:srgbClr val="00660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000" b="1" i="1" dirty="0">
                <a:latin typeface="Calibri" pitchFamily="34" charset="0"/>
              </a:rPr>
              <a:t>Anno </a:t>
            </a:r>
            <a:r>
              <a:rPr lang="it-IT" sz="2000" b="1" i="1" dirty="0" smtClean="0">
                <a:latin typeface="Calibri" pitchFamily="34" charset="0"/>
              </a:rPr>
              <a:t>2014: 2349</a:t>
            </a:r>
            <a:endParaRPr lang="it-IT" sz="2000" b="1" i="1" dirty="0">
              <a:latin typeface="Calibri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5230639" y="1340768"/>
            <a:ext cx="2725737" cy="400050"/>
          </a:xfrm>
          <a:prstGeom prst="rect">
            <a:avLst/>
          </a:prstGeom>
          <a:solidFill>
            <a:schemeClr val="bg1"/>
          </a:solidFill>
          <a:ln w="9525">
            <a:solidFill>
              <a:srgbClr val="00660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000" b="1" i="1" dirty="0">
                <a:latin typeface="Calibri" pitchFamily="34" charset="0"/>
              </a:rPr>
              <a:t>Anno </a:t>
            </a:r>
            <a:r>
              <a:rPr lang="it-IT" sz="2000" b="1" i="1" dirty="0" smtClean="0">
                <a:latin typeface="Calibri" pitchFamily="34" charset="0"/>
              </a:rPr>
              <a:t>2015: 2341</a:t>
            </a:r>
            <a:endParaRPr lang="it-IT" sz="2000" b="1" i="1" dirty="0">
              <a:latin typeface="Calibri" pitchFamily="34" charset="0"/>
            </a:endParaRPr>
          </a:p>
        </p:txBody>
      </p:sp>
      <p:pic>
        <p:nvPicPr>
          <p:cNvPr id="12290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00" y="2017225"/>
            <a:ext cx="4176000" cy="42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00" y="1995761"/>
            <a:ext cx="4176000" cy="42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600" y="1994400"/>
            <a:ext cx="4176000" cy="42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860984" y="1327139"/>
            <a:ext cx="2725737" cy="400050"/>
          </a:xfrm>
          <a:prstGeom prst="rect">
            <a:avLst/>
          </a:prstGeom>
          <a:solidFill>
            <a:schemeClr val="bg1"/>
          </a:solidFill>
          <a:ln w="9525">
            <a:solidFill>
              <a:srgbClr val="00660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000" b="1" i="1" dirty="0">
                <a:latin typeface="Calibri" pitchFamily="34" charset="0"/>
              </a:rPr>
              <a:t>Anno </a:t>
            </a:r>
            <a:r>
              <a:rPr lang="it-IT" sz="2000" b="1" i="1" dirty="0" smtClean="0">
                <a:latin typeface="Calibri" pitchFamily="34" charset="0"/>
              </a:rPr>
              <a:t>2014: 39,4</a:t>
            </a:r>
            <a:endParaRPr lang="it-IT" sz="2000" b="1" i="1" dirty="0">
              <a:latin typeface="Calibri" pitchFamily="34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0" y="612552"/>
            <a:ext cx="9067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2400" b="1" dirty="0">
                <a:latin typeface="+mj-lt"/>
              </a:rPr>
              <a:t>Confronto </a:t>
            </a:r>
            <a:r>
              <a:rPr lang="it-IT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Decessi con accertamento neurologico PMP </a:t>
            </a:r>
            <a:r>
              <a:rPr lang="it-IT" sz="2400" b="1" dirty="0" smtClean="0">
                <a:latin typeface="+mj-lt"/>
              </a:rPr>
              <a:t>- 2014 </a:t>
            </a:r>
            <a:r>
              <a:rPr lang="it-IT" sz="2400" b="1" dirty="0">
                <a:latin typeface="+mj-lt"/>
              </a:rPr>
              <a:t>vs </a:t>
            </a:r>
            <a:r>
              <a:rPr lang="it-IT" sz="2400" b="1" dirty="0" smtClean="0">
                <a:latin typeface="+mj-lt"/>
              </a:rPr>
              <a:t>2015*</a:t>
            </a:r>
            <a:endParaRPr lang="it-IT" sz="2400" b="1" dirty="0">
              <a:latin typeface="+mj-lt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5350108" y="1327139"/>
            <a:ext cx="2725737" cy="400050"/>
          </a:xfrm>
          <a:prstGeom prst="rect">
            <a:avLst/>
          </a:prstGeom>
          <a:solidFill>
            <a:schemeClr val="bg1"/>
          </a:solidFill>
          <a:ln w="9525">
            <a:solidFill>
              <a:srgbClr val="00660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000" b="1" i="1" dirty="0">
                <a:latin typeface="Calibri" pitchFamily="34" charset="0"/>
              </a:rPr>
              <a:t>Anno </a:t>
            </a:r>
            <a:r>
              <a:rPr lang="it-IT" sz="2000" b="1" i="1" dirty="0" smtClean="0">
                <a:latin typeface="Calibri" pitchFamily="34" charset="0"/>
              </a:rPr>
              <a:t>2015: 38,5</a:t>
            </a:r>
            <a:endParaRPr lang="it-IT" sz="2000" b="1" i="1" dirty="0">
              <a:latin typeface="Calibri" pitchFamily="34" charset="0"/>
            </a:endParaRPr>
          </a:p>
        </p:txBody>
      </p:sp>
      <p:pic>
        <p:nvPicPr>
          <p:cNvPr id="2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00" y="2008241"/>
            <a:ext cx="4176000" cy="42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600" y="1994400"/>
            <a:ext cx="4176000" cy="42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827584" y="1344627"/>
            <a:ext cx="2725737" cy="40005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000" b="1" i="1" dirty="0">
                <a:latin typeface="Calibri" pitchFamily="34" charset="0"/>
              </a:rPr>
              <a:t>Anno </a:t>
            </a:r>
            <a:r>
              <a:rPr lang="it-IT" sz="2000" b="1" i="1" dirty="0" smtClean="0">
                <a:latin typeface="Calibri" pitchFamily="34" charset="0"/>
              </a:rPr>
              <a:t>2014: 1383</a:t>
            </a:r>
            <a:endParaRPr lang="it-IT" sz="2000" b="1" i="1" dirty="0">
              <a:latin typeface="Calibri" pitchFamily="34" charset="0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0" y="612552"/>
            <a:ext cx="9067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2800" b="1" dirty="0">
                <a:latin typeface="+mj-lt"/>
              </a:rPr>
              <a:t>Confronto Donatori </a:t>
            </a:r>
            <a:r>
              <a:rPr lang="it-IT" sz="2800" b="1" dirty="0" smtClean="0">
                <a:latin typeface="+mj-lt"/>
              </a:rPr>
              <a:t>- 2014 </a:t>
            </a:r>
            <a:r>
              <a:rPr lang="it-IT" sz="2800" b="1" dirty="0">
                <a:latin typeface="+mj-lt"/>
              </a:rPr>
              <a:t>vs </a:t>
            </a:r>
            <a:r>
              <a:rPr lang="it-IT" sz="2800" b="1" dirty="0" smtClean="0">
                <a:latin typeface="+mj-lt"/>
              </a:rPr>
              <a:t>2015*</a:t>
            </a:r>
            <a:endParaRPr lang="it-IT" sz="2800" b="1" dirty="0">
              <a:latin typeface="+mj-lt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5076056" y="1412776"/>
            <a:ext cx="2725737" cy="40005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000" b="1" i="1" dirty="0">
                <a:latin typeface="Calibri" pitchFamily="34" charset="0"/>
              </a:rPr>
              <a:t>Anno </a:t>
            </a:r>
            <a:r>
              <a:rPr lang="it-IT" sz="2000" b="1" i="1" dirty="0" smtClean="0">
                <a:latin typeface="Calibri" pitchFamily="34" charset="0"/>
              </a:rPr>
              <a:t>2015: 1374</a:t>
            </a:r>
            <a:endParaRPr lang="it-IT" sz="2000" b="1" i="1" dirty="0">
              <a:latin typeface="Calibri" pitchFamily="34" charset="0"/>
            </a:endParaRPr>
          </a:p>
        </p:txBody>
      </p:sp>
      <p:pic>
        <p:nvPicPr>
          <p:cNvPr id="13315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00" y="2016000"/>
            <a:ext cx="4176000" cy="42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600" y="1994400"/>
            <a:ext cx="4176000" cy="42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964991" y="1355715"/>
            <a:ext cx="2725737" cy="40005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000" b="1" i="1" dirty="0">
                <a:latin typeface="Calibri" pitchFamily="34" charset="0"/>
              </a:rPr>
              <a:t>Anno </a:t>
            </a:r>
            <a:r>
              <a:rPr lang="it-IT" sz="2000" b="1" i="1" dirty="0" smtClean="0">
                <a:latin typeface="Calibri" pitchFamily="34" charset="0"/>
              </a:rPr>
              <a:t>2014: 23,2</a:t>
            </a:r>
            <a:endParaRPr lang="it-IT" sz="2000" b="1" i="1" dirty="0">
              <a:latin typeface="Calibri" pitchFamily="34" charset="0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0" y="612552"/>
            <a:ext cx="9067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2800" b="1" dirty="0">
                <a:latin typeface="+mj-lt"/>
              </a:rPr>
              <a:t>Confronto Donatori </a:t>
            </a:r>
            <a:r>
              <a:rPr lang="it-IT" sz="2800" b="1" dirty="0" smtClean="0">
                <a:latin typeface="+mj-lt"/>
              </a:rPr>
              <a:t>PMP - 2014 </a:t>
            </a:r>
            <a:r>
              <a:rPr lang="it-IT" sz="2800" b="1" dirty="0">
                <a:latin typeface="+mj-lt"/>
              </a:rPr>
              <a:t>vs </a:t>
            </a:r>
            <a:r>
              <a:rPr lang="it-IT" sz="2800" b="1" dirty="0" smtClean="0">
                <a:latin typeface="+mj-lt"/>
              </a:rPr>
              <a:t>2015*</a:t>
            </a:r>
            <a:endParaRPr lang="it-IT" sz="2800" b="1" dirty="0">
              <a:latin typeface="+mj-lt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5076056" y="1355715"/>
            <a:ext cx="2725737" cy="40005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000" b="1" i="1" dirty="0">
                <a:latin typeface="Calibri" pitchFamily="34" charset="0"/>
              </a:rPr>
              <a:t>Anno </a:t>
            </a:r>
            <a:r>
              <a:rPr lang="it-IT" sz="2000" b="1" i="1" dirty="0" smtClean="0">
                <a:latin typeface="Calibri" pitchFamily="34" charset="0"/>
              </a:rPr>
              <a:t>2015: 22,6</a:t>
            </a:r>
            <a:endParaRPr lang="it-IT" sz="2000" b="1" i="1" dirty="0">
              <a:latin typeface="Calibri" pitchFamily="34" charset="0"/>
            </a:endParaRPr>
          </a:p>
        </p:txBody>
      </p:sp>
      <p:pic>
        <p:nvPicPr>
          <p:cNvPr id="7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00" y="2016000"/>
            <a:ext cx="4176000" cy="42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600" y="1994400"/>
            <a:ext cx="4176000" cy="42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904643" y="1301750"/>
            <a:ext cx="2725737" cy="400050"/>
          </a:xfrm>
          <a:prstGeom prst="rect">
            <a:avLst/>
          </a:prstGeom>
          <a:solidFill>
            <a:schemeClr val="bg1"/>
          </a:solidFill>
          <a:ln w="9525">
            <a:solidFill>
              <a:srgbClr val="00206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000" b="1" i="1" dirty="0">
                <a:latin typeface="Calibri" pitchFamily="34" charset="0"/>
              </a:rPr>
              <a:t>Anno </a:t>
            </a:r>
            <a:r>
              <a:rPr lang="it-IT" sz="2000" b="1" i="1" dirty="0" smtClean="0">
                <a:latin typeface="Calibri" pitchFamily="34" charset="0"/>
              </a:rPr>
              <a:t>2014: 1174</a:t>
            </a:r>
            <a:endParaRPr lang="it-IT" sz="2000" b="1" i="1" dirty="0">
              <a:latin typeface="Calibri" pitchFamily="34" charset="0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0" y="601524"/>
            <a:ext cx="9067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2800" b="1" dirty="0">
                <a:latin typeface="+mj-lt"/>
              </a:rPr>
              <a:t>Confronto Donatori </a:t>
            </a:r>
            <a:r>
              <a:rPr lang="it-IT" sz="2800" b="1" dirty="0" smtClean="0">
                <a:latin typeface="+mj-lt"/>
              </a:rPr>
              <a:t>Utilizzati - 2014 </a:t>
            </a:r>
            <a:r>
              <a:rPr lang="it-IT" sz="2800" b="1" dirty="0">
                <a:latin typeface="+mj-lt"/>
              </a:rPr>
              <a:t>vs </a:t>
            </a:r>
            <a:r>
              <a:rPr lang="it-IT" sz="2800" b="1" dirty="0" smtClean="0">
                <a:latin typeface="+mj-lt"/>
              </a:rPr>
              <a:t>2015*</a:t>
            </a:r>
            <a:endParaRPr lang="it-IT" sz="2800" b="1" dirty="0">
              <a:latin typeface="+mj-lt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5220072" y="1301750"/>
            <a:ext cx="2725737" cy="400050"/>
          </a:xfrm>
          <a:prstGeom prst="rect">
            <a:avLst/>
          </a:prstGeom>
          <a:solidFill>
            <a:schemeClr val="bg1"/>
          </a:solidFill>
          <a:ln w="9525">
            <a:solidFill>
              <a:srgbClr val="00206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000" b="1" i="1" dirty="0">
                <a:latin typeface="Calibri" pitchFamily="34" charset="0"/>
              </a:rPr>
              <a:t>Anno </a:t>
            </a:r>
            <a:r>
              <a:rPr lang="it-IT" sz="2000" b="1" i="1" dirty="0" smtClean="0">
                <a:latin typeface="Calibri" pitchFamily="34" charset="0"/>
              </a:rPr>
              <a:t>2015: 1165</a:t>
            </a:r>
            <a:endParaRPr lang="it-IT" sz="2000" b="1" i="1" dirty="0">
              <a:latin typeface="Calibri" pitchFamily="34" charset="0"/>
            </a:endParaRPr>
          </a:p>
        </p:txBody>
      </p:sp>
      <p:pic>
        <p:nvPicPr>
          <p:cNvPr id="15362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00" y="2017225"/>
            <a:ext cx="4176000" cy="42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00" y="2003601"/>
            <a:ext cx="4176000" cy="42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600" y="1994400"/>
            <a:ext cx="4176000" cy="42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976652" y="1376314"/>
            <a:ext cx="2725737" cy="400110"/>
          </a:xfrm>
          <a:prstGeom prst="rect">
            <a:avLst/>
          </a:prstGeom>
          <a:solidFill>
            <a:schemeClr val="bg1"/>
          </a:solidFill>
          <a:ln w="9525">
            <a:solidFill>
              <a:srgbClr val="00206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000" b="1" i="1" dirty="0">
                <a:latin typeface="Calibri" pitchFamily="34" charset="0"/>
              </a:rPr>
              <a:t>Anno </a:t>
            </a:r>
            <a:r>
              <a:rPr lang="it-IT" sz="2000" b="1" i="1" dirty="0" smtClean="0">
                <a:latin typeface="Calibri" pitchFamily="34" charset="0"/>
              </a:rPr>
              <a:t>2014: 19,7</a:t>
            </a: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0" y="601524"/>
            <a:ext cx="9067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2800" b="1" dirty="0">
                <a:latin typeface="+mj-lt"/>
              </a:rPr>
              <a:t>Confronto Donatori </a:t>
            </a:r>
            <a:r>
              <a:rPr lang="it-IT" sz="2800" b="1" dirty="0" smtClean="0">
                <a:latin typeface="+mj-lt"/>
              </a:rPr>
              <a:t>Utilizzati PMP - 2014 </a:t>
            </a:r>
            <a:r>
              <a:rPr lang="it-IT" sz="2800" b="1" dirty="0">
                <a:latin typeface="+mj-lt"/>
              </a:rPr>
              <a:t>vs </a:t>
            </a:r>
            <a:r>
              <a:rPr lang="it-IT" sz="2800" b="1" dirty="0" smtClean="0">
                <a:latin typeface="+mj-lt"/>
              </a:rPr>
              <a:t>2015*</a:t>
            </a:r>
            <a:endParaRPr lang="it-IT" sz="2800" b="1" dirty="0">
              <a:latin typeface="+mj-lt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5292080" y="1376314"/>
            <a:ext cx="2725737" cy="400110"/>
          </a:xfrm>
          <a:prstGeom prst="rect">
            <a:avLst/>
          </a:prstGeom>
          <a:solidFill>
            <a:schemeClr val="bg1"/>
          </a:solidFill>
          <a:ln w="9525">
            <a:solidFill>
              <a:srgbClr val="00206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000" b="1" i="1" dirty="0">
                <a:latin typeface="Calibri" pitchFamily="34" charset="0"/>
              </a:rPr>
              <a:t>Anno </a:t>
            </a:r>
            <a:r>
              <a:rPr lang="it-IT" sz="2000" b="1" i="1" dirty="0" smtClean="0">
                <a:latin typeface="Calibri" pitchFamily="34" charset="0"/>
              </a:rPr>
              <a:t>2015: 19,2</a:t>
            </a:r>
          </a:p>
        </p:txBody>
      </p:sp>
      <p:pic>
        <p:nvPicPr>
          <p:cNvPr id="16386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00" y="2017225"/>
            <a:ext cx="4176000" cy="42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600" y="1994400"/>
            <a:ext cx="4176000" cy="42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00" y="2050292"/>
            <a:ext cx="4176000" cy="42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824164" y="1313651"/>
            <a:ext cx="3286116" cy="495386"/>
            <a:chOff x="216" y="888"/>
            <a:chExt cx="3256" cy="550"/>
          </a:xfrm>
          <a:noFill/>
        </p:grpSpPr>
        <p:sp>
          <p:nvSpPr>
            <p:cNvPr id="15" name="Text Box 22"/>
            <p:cNvSpPr txBox="1">
              <a:spLocks noChangeArrowheads="1"/>
            </p:cNvSpPr>
            <p:nvPr/>
          </p:nvSpPr>
          <p:spPr bwMode="auto">
            <a:xfrm>
              <a:off x="216" y="888"/>
              <a:ext cx="3256" cy="51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defRPr/>
              </a:pPr>
              <a:r>
                <a:rPr lang="it-IT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</a:rPr>
                <a:t> </a:t>
              </a:r>
              <a:r>
                <a:rPr lang="it-IT" sz="2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</a:rPr>
                <a:t>Anno 2014: 31,0 %</a:t>
              </a:r>
              <a:endParaRPr lang="it-IT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16" name="Rettangolo arrotondato 15"/>
            <p:cNvSpPr>
              <a:spLocks noChangeArrowheads="1"/>
            </p:cNvSpPr>
            <p:nvPr/>
          </p:nvSpPr>
          <p:spPr bwMode="auto">
            <a:xfrm>
              <a:off x="249" y="911"/>
              <a:ext cx="3200" cy="527"/>
            </a:xfrm>
            <a:prstGeom prst="roundRect">
              <a:avLst>
                <a:gd name="adj" fmla="val 16667"/>
              </a:avLst>
            </a:prstGeom>
            <a:grpFill/>
            <a:ln w="25400" algn="ctr">
              <a:solidFill>
                <a:srgbClr val="C00000"/>
              </a:solidFill>
              <a:round/>
              <a:headEnd/>
              <a:tailEnd/>
            </a:ln>
            <a:effectLst>
              <a:outerShdw dist="38100" dir="2700000" algn="tl" rotWithShape="0">
                <a:srgbClr val="000000">
                  <a:alpha val="39999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it-IT">
                <a:solidFill>
                  <a:schemeClr val="dk1"/>
                </a:solidFill>
                <a:latin typeface="+mn-lt"/>
              </a:endParaRPr>
            </a:p>
          </p:txBody>
        </p:sp>
      </p:grp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0" y="601524"/>
            <a:ext cx="9067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2800" b="1" dirty="0">
                <a:latin typeface="+mj-lt"/>
              </a:rPr>
              <a:t>Confronto </a:t>
            </a:r>
            <a:r>
              <a:rPr lang="it-IT" sz="2800" b="1" dirty="0" smtClean="0">
                <a:latin typeface="+mj-lt"/>
              </a:rPr>
              <a:t>Opposizioni 2014 </a:t>
            </a:r>
            <a:r>
              <a:rPr lang="it-IT" sz="2800" b="1" dirty="0">
                <a:latin typeface="+mj-lt"/>
              </a:rPr>
              <a:t>vs </a:t>
            </a:r>
            <a:r>
              <a:rPr lang="it-IT" sz="2800" b="1" dirty="0" smtClean="0">
                <a:latin typeface="+mj-lt"/>
              </a:rPr>
              <a:t>2015*</a:t>
            </a:r>
            <a:endParaRPr lang="it-IT" sz="2800" b="1" dirty="0">
              <a:latin typeface="+mj-lt"/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8" y="5464894"/>
            <a:ext cx="1414463" cy="106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3" name="Group 15"/>
          <p:cNvGrpSpPr>
            <a:grpSpLocks/>
          </p:cNvGrpSpPr>
          <p:nvPr/>
        </p:nvGrpSpPr>
        <p:grpSpPr bwMode="auto">
          <a:xfrm>
            <a:off x="5102308" y="1340768"/>
            <a:ext cx="3286116" cy="495386"/>
            <a:chOff x="216" y="888"/>
            <a:chExt cx="3256" cy="550"/>
          </a:xfrm>
          <a:noFill/>
        </p:grpSpPr>
        <p:sp>
          <p:nvSpPr>
            <p:cNvPr id="24" name="Text Box 22"/>
            <p:cNvSpPr txBox="1">
              <a:spLocks noChangeArrowheads="1"/>
            </p:cNvSpPr>
            <p:nvPr/>
          </p:nvSpPr>
          <p:spPr bwMode="auto">
            <a:xfrm>
              <a:off x="216" y="888"/>
              <a:ext cx="3256" cy="51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defRPr/>
              </a:pPr>
              <a:r>
                <a:rPr lang="it-IT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</a:rPr>
                <a:t> </a:t>
              </a:r>
              <a:r>
                <a:rPr lang="it-IT" sz="2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</a:rPr>
                <a:t>Anno 2015: 30,5 %</a:t>
              </a:r>
              <a:endParaRPr lang="it-IT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25" name="Rettangolo arrotondato 24"/>
            <p:cNvSpPr>
              <a:spLocks noChangeArrowheads="1"/>
            </p:cNvSpPr>
            <p:nvPr/>
          </p:nvSpPr>
          <p:spPr bwMode="auto">
            <a:xfrm>
              <a:off x="249" y="911"/>
              <a:ext cx="3200" cy="527"/>
            </a:xfrm>
            <a:prstGeom prst="roundRect">
              <a:avLst>
                <a:gd name="adj" fmla="val 16667"/>
              </a:avLst>
            </a:prstGeom>
            <a:grpFill/>
            <a:ln w="25400" algn="ctr">
              <a:solidFill>
                <a:srgbClr val="C00000"/>
              </a:solidFill>
              <a:round/>
              <a:headEnd/>
              <a:tailEnd/>
            </a:ln>
            <a:effectLst>
              <a:outerShdw dist="38100" dir="2700000" algn="tl" rotWithShape="0">
                <a:srgbClr val="000000">
                  <a:alpha val="39999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it-IT">
                <a:solidFill>
                  <a:schemeClr val="dk1"/>
                </a:solidFill>
                <a:latin typeface="+mn-lt"/>
              </a:endParaRPr>
            </a:p>
          </p:txBody>
        </p:sp>
      </p:grpSp>
      <p:pic>
        <p:nvPicPr>
          <p:cNvPr id="3074" name="Picture 2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600" y="2050292"/>
            <a:ext cx="4176000" cy="42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0" y="1319214"/>
            <a:ext cx="5076056" cy="469900"/>
            <a:chOff x="216" y="911"/>
            <a:chExt cx="3256" cy="296"/>
          </a:xfrm>
          <a:noFill/>
        </p:grpSpPr>
        <p:sp>
          <p:nvSpPr>
            <p:cNvPr id="3" name="Text Box 22"/>
            <p:cNvSpPr txBox="1">
              <a:spLocks noChangeArrowheads="1"/>
            </p:cNvSpPr>
            <p:nvPr/>
          </p:nvSpPr>
          <p:spPr bwMode="auto">
            <a:xfrm>
              <a:off x="216" y="912"/>
              <a:ext cx="3256" cy="29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it-IT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</a:rPr>
                <a:t> </a:t>
              </a:r>
              <a:r>
                <a:rPr lang="it-IT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</a:rPr>
                <a:t>PMP </a:t>
              </a:r>
              <a:r>
                <a:rPr lang="it-IT" sz="20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</a:rPr>
                <a:t>Decessi con accertamento neurologico</a:t>
              </a:r>
              <a:endParaRPr lang="it-IT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4" name="Rettangolo arrotondato 3"/>
            <p:cNvSpPr>
              <a:spLocks noChangeArrowheads="1"/>
            </p:cNvSpPr>
            <p:nvPr/>
          </p:nvSpPr>
          <p:spPr bwMode="auto">
            <a:xfrm>
              <a:off x="249" y="911"/>
              <a:ext cx="3200" cy="296"/>
            </a:xfrm>
            <a:prstGeom prst="roundRect">
              <a:avLst>
                <a:gd name="adj" fmla="val 16667"/>
              </a:avLst>
            </a:prstGeom>
            <a:grpFill/>
            <a:ln w="25400" algn="ctr">
              <a:solidFill>
                <a:srgbClr val="C00000"/>
              </a:solidFill>
              <a:round/>
              <a:headEnd/>
              <a:tailEnd/>
            </a:ln>
            <a:effectLst>
              <a:outerShdw dist="38100" dir="2700000" algn="tl" rotWithShape="0">
                <a:srgbClr val="000000">
                  <a:alpha val="39999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it-IT">
                <a:solidFill>
                  <a:schemeClr val="dk1"/>
                </a:solidFill>
                <a:latin typeface="+mn-lt"/>
              </a:endParaRPr>
            </a:p>
          </p:txBody>
        </p:sp>
      </p:grpSp>
      <p:sp>
        <p:nvSpPr>
          <p:cNvPr id="5" name="Text Box 22"/>
          <p:cNvSpPr txBox="1">
            <a:spLocks noChangeArrowheads="1"/>
          </p:cNvSpPr>
          <p:nvPr/>
        </p:nvSpPr>
        <p:spPr bwMode="auto">
          <a:xfrm>
            <a:off x="0" y="612552"/>
            <a:ext cx="9067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3200" b="1" dirty="0">
                <a:latin typeface="+mn-lt"/>
              </a:rPr>
              <a:t>Attività di donazione  </a:t>
            </a:r>
            <a:r>
              <a:rPr lang="it-IT" sz="3200" b="1" dirty="0" smtClean="0">
                <a:latin typeface="+mn-lt"/>
              </a:rPr>
              <a:t>2002 – 2015*</a:t>
            </a:r>
            <a:endParaRPr lang="it-IT" sz="3200" b="1" dirty="0">
              <a:latin typeface="+mn-lt"/>
            </a:endParaRPr>
          </a:p>
        </p:txBody>
      </p:sp>
      <p:graphicFrame>
        <p:nvGraphicFramePr>
          <p:cNvPr id="10" name="Gra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0267737"/>
              </p:ext>
            </p:extLst>
          </p:nvPr>
        </p:nvGraphicFramePr>
        <p:xfrm>
          <a:off x="899592" y="1916832"/>
          <a:ext cx="7272808" cy="4600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500034" y="1170993"/>
            <a:ext cx="8072494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0" hangingPunct="0">
              <a:defRPr/>
            </a:pPr>
            <a:endParaRPr lang="it-IT" sz="4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</a:endParaRPr>
          </a:p>
          <a:p>
            <a:pPr algn="ctr" eaLnBrk="0" hangingPunct="0">
              <a:defRPr/>
            </a:pPr>
            <a:r>
              <a:rPr lang="it-IT" sz="66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Attività di </a:t>
            </a:r>
          </a:p>
          <a:p>
            <a:pPr algn="ctr" eaLnBrk="0" hangingPunct="0">
              <a:defRPr/>
            </a:pPr>
            <a:r>
              <a:rPr lang="it-IT" sz="66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Trapianto</a:t>
            </a:r>
            <a:endParaRPr lang="it-IT" sz="6600" b="1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algn="ctr" eaLnBrk="0" hangingPunct="0">
              <a:defRPr/>
            </a:pPr>
            <a:endParaRPr lang="it-IT" sz="6600" b="1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algn="ctr" eaLnBrk="0" hangingPunct="0">
              <a:defRPr/>
            </a:pPr>
            <a:r>
              <a:rPr lang="it-IT" sz="66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it-IT" sz="60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al 31 Dicembre 2015</a:t>
            </a:r>
            <a:endParaRPr lang="it-IT" sz="6000" b="1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algn="ctr" eaLnBrk="0" hangingPunct="0">
              <a:defRPr/>
            </a:pPr>
            <a:endParaRPr lang="it-IT" sz="3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1538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2"/>
          <p:cNvSpPr txBox="1">
            <a:spLocks noChangeArrowheads="1"/>
          </p:cNvSpPr>
          <p:nvPr/>
        </p:nvSpPr>
        <p:spPr bwMode="auto">
          <a:xfrm>
            <a:off x="0" y="642938"/>
            <a:ext cx="9067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3200" b="1" dirty="0">
                <a:latin typeface="+mj-lt"/>
              </a:rPr>
              <a:t>Attività di trapianto </a:t>
            </a:r>
            <a:r>
              <a:rPr lang="it-IT" sz="3200" b="1" dirty="0" smtClean="0">
                <a:latin typeface="+mj-lt"/>
              </a:rPr>
              <a:t>1992-2015*</a:t>
            </a:r>
            <a:endParaRPr lang="it-IT" sz="3200" b="1" dirty="0">
              <a:latin typeface="+mj-lt"/>
            </a:endParaRPr>
          </a:p>
        </p:txBody>
      </p:sp>
      <p:sp>
        <p:nvSpPr>
          <p:cNvPr id="43012" name="Text Box 22"/>
          <p:cNvSpPr txBox="1">
            <a:spLocks noChangeArrowheads="1"/>
          </p:cNvSpPr>
          <p:nvPr/>
        </p:nvSpPr>
        <p:spPr bwMode="auto">
          <a:xfrm>
            <a:off x="271463" y="1428750"/>
            <a:ext cx="50863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it-IT" sz="2400" b="1" dirty="0">
                <a:latin typeface="Calibri" pitchFamily="34" charset="0"/>
              </a:rPr>
              <a:t>N° Totale trapianti (</a:t>
            </a:r>
            <a:r>
              <a:rPr lang="it-IT" sz="2400" b="1" dirty="0" smtClean="0">
                <a:latin typeface="Calibri" pitchFamily="34" charset="0"/>
              </a:rPr>
              <a:t>incluso vivente)</a:t>
            </a:r>
            <a:endParaRPr lang="it-IT" sz="2400" dirty="0">
              <a:latin typeface="Arial Black" pitchFamily="34" charset="0"/>
            </a:endParaRPr>
          </a:p>
        </p:txBody>
      </p:sp>
      <p:sp>
        <p:nvSpPr>
          <p:cNvPr id="12" name="Rettangolo arrotondato 11"/>
          <p:cNvSpPr/>
          <p:nvPr/>
        </p:nvSpPr>
        <p:spPr>
          <a:xfrm>
            <a:off x="212725" y="1428750"/>
            <a:ext cx="5145088" cy="469900"/>
          </a:xfrm>
          <a:prstGeom prst="roundRect">
            <a:avLst/>
          </a:prstGeom>
          <a:noFill/>
          <a:ln>
            <a:solidFill>
              <a:srgbClr val="CC99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graphicFrame>
        <p:nvGraphicFramePr>
          <p:cNvPr id="6" name="Gra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7954452"/>
              </p:ext>
            </p:extLst>
          </p:nvPr>
        </p:nvGraphicFramePr>
        <p:xfrm>
          <a:off x="576262" y="2226440"/>
          <a:ext cx="7991475" cy="40689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06707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/>
          <p:cNvSpPr/>
          <p:nvPr/>
        </p:nvSpPr>
        <p:spPr>
          <a:xfrm>
            <a:off x="1000125" y="612552"/>
            <a:ext cx="728662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32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Trapianto di RENE – Anni </a:t>
            </a:r>
            <a:r>
              <a:rPr lang="it-IT" sz="32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1992-2015*</a:t>
            </a:r>
            <a:endParaRPr lang="it-IT" sz="3200" b="1" dirty="0">
              <a:ln w="1905"/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sp>
        <p:nvSpPr>
          <p:cNvPr id="15" name="Rettangolo arrotondato 14"/>
          <p:cNvSpPr>
            <a:spLocks noChangeArrowheads="1"/>
          </p:cNvSpPr>
          <p:nvPr/>
        </p:nvSpPr>
        <p:spPr bwMode="auto">
          <a:xfrm>
            <a:off x="285751" y="1428750"/>
            <a:ext cx="1549946" cy="56009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algn="ctr">
            <a:solidFill>
              <a:schemeClr val="accent3">
                <a:lumMod val="50000"/>
              </a:schemeClr>
            </a:solidFill>
            <a:round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it-IT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323528" y="1412776"/>
            <a:ext cx="1512169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Incluse tutte le combinazioni</a:t>
            </a:r>
            <a:endParaRPr lang="it-IT" sz="1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aphicFrame>
        <p:nvGraphicFramePr>
          <p:cNvPr id="7" name="Gra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7552223"/>
              </p:ext>
            </p:extLst>
          </p:nvPr>
        </p:nvGraphicFramePr>
        <p:xfrm>
          <a:off x="663680" y="2024809"/>
          <a:ext cx="8173064" cy="42904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59159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849" y="1908397"/>
            <a:ext cx="3889375" cy="4603750"/>
          </a:xfrm>
          <a:prstGeom prst="rect">
            <a:avLst/>
          </a:prstGeom>
          <a:solidFill>
            <a:srgbClr val="993300"/>
          </a:solidFill>
          <a:ln w="9525">
            <a:noFill/>
            <a:miter lim="800000"/>
            <a:headEnd/>
            <a:tailEnd/>
          </a:ln>
        </p:spPr>
      </p:pic>
      <p:sp>
        <p:nvSpPr>
          <p:cNvPr id="67" name="Rettangolo arrotondato 66"/>
          <p:cNvSpPr>
            <a:spLocks noChangeArrowheads="1"/>
          </p:cNvSpPr>
          <p:nvPr/>
        </p:nvSpPr>
        <p:spPr bwMode="auto">
          <a:xfrm>
            <a:off x="179512" y="1196752"/>
            <a:ext cx="1549946" cy="56009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algn="ctr">
            <a:solidFill>
              <a:schemeClr val="accent3">
                <a:lumMod val="50000"/>
              </a:schemeClr>
            </a:solidFill>
            <a:round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it-IT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7875" name="Text Box 3"/>
          <p:cNvSpPr txBox="1">
            <a:spLocks noChangeArrowheads="1"/>
          </p:cNvSpPr>
          <p:nvPr/>
        </p:nvSpPr>
        <p:spPr bwMode="auto">
          <a:xfrm>
            <a:off x="0" y="685800"/>
            <a:ext cx="92678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28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</a:rPr>
              <a:t>Trapianto di RENE  CADAVERE – Attività per centro trapianti</a:t>
            </a:r>
          </a:p>
        </p:txBody>
      </p:sp>
      <p:sp>
        <p:nvSpPr>
          <p:cNvPr id="12294" name="Text Box 4"/>
          <p:cNvSpPr txBox="1">
            <a:spLocks noChangeArrowheads="1"/>
          </p:cNvSpPr>
          <p:nvPr/>
        </p:nvSpPr>
        <p:spPr bwMode="auto">
          <a:xfrm>
            <a:off x="3276600" y="1804988"/>
            <a:ext cx="565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it-IT" b="1"/>
              <a:t>100</a:t>
            </a:r>
          </a:p>
        </p:txBody>
      </p:sp>
      <p:sp>
        <p:nvSpPr>
          <p:cNvPr id="12295" name="Text Box 5"/>
          <p:cNvSpPr txBox="1">
            <a:spLocks noChangeArrowheads="1"/>
          </p:cNvSpPr>
          <p:nvPr/>
        </p:nvSpPr>
        <p:spPr bwMode="auto">
          <a:xfrm>
            <a:off x="3403600" y="2160588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it-IT" b="1"/>
              <a:t>75</a:t>
            </a:r>
          </a:p>
        </p:txBody>
      </p:sp>
      <p:sp>
        <p:nvSpPr>
          <p:cNvPr id="12296" name="Text Box 6"/>
          <p:cNvSpPr txBox="1">
            <a:spLocks noChangeArrowheads="1"/>
          </p:cNvSpPr>
          <p:nvPr/>
        </p:nvSpPr>
        <p:spPr bwMode="auto">
          <a:xfrm>
            <a:off x="3378200" y="2490788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it-IT" b="1"/>
              <a:t>50</a:t>
            </a:r>
          </a:p>
        </p:txBody>
      </p:sp>
      <p:sp>
        <p:nvSpPr>
          <p:cNvPr id="12297" name="Text Box 7"/>
          <p:cNvSpPr txBox="1">
            <a:spLocks noChangeArrowheads="1"/>
          </p:cNvSpPr>
          <p:nvPr/>
        </p:nvSpPr>
        <p:spPr bwMode="auto">
          <a:xfrm>
            <a:off x="3371850" y="2795588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it-IT" b="1"/>
              <a:t>25</a:t>
            </a:r>
          </a:p>
        </p:txBody>
      </p:sp>
      <p:sp>
        <p:nvSpPr>
          <p:cNvPr id="12298" name="Oval 8"/>
          <p:cNvSpPr>
            <a:spLocks noChangeAspect="1" noChangeArrowheads="1"/>
          </p:cNvSpPr>
          <p:nvPr/>
        </p:nvSpPr>
        <p:spPr bwMode="auto">
          <a:xfrm>
            <a:off x="3009900" y="2222500"/>
            <a:ext cx="269875" cy="269875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2400" b="1">
              <a:latin typeface="Times New Roman" pitchFamily="18" charset="0"/>
            </a:endParaRPr>
          </a:p>
        </p:txBody>
      </p:sp>
      <p:sp>
        <p:nvSpPr>
          <p:cNvPr id="12299" name="Oval 9"/>
          <p:cNvSpPr>
            <a:spLocks noChangeAspect="1" noChangeArrowheads="1"/>
          </p:cNvSpPr>
          <p:nvPr/>
        </p:nvSpPr>
        <p:spPr bwMode="auto">
          <a:xfrm>
            <a:off x="3060700" y="2617788"/>
            <a:ext cx="179388" cy="179387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2400" b="1">
              <a:latin typeface="Times New Roman" pitchFamily="18" charset="0"/>
            </a:endParaRPr>
          </a:p>
        </p:txBody>
      </p:sp>
      <p:sp>
        <p:nvSpPr>
          <p:cNvPr id="12300" name="Oval 10"/>
          <p:cNvSpPr>
            <a:spLocks noChangeAspect="1" noChangeArrowheads="1"/>
          </p:cNvSpPr>
          <p:nvPr/>
        </p:nvSpPr>
        <p:spPr bwMode="auto">
          <a:xfrm>
            <a:off x="3105150" y="2962275"/>
            <a:ext cx="90488" cy="90488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2400" b="1">
              <a:latin typeface="Times New Roman" pitchFamily="18" charset="0"/>
            </a:endParaRPr>
          </a:p>
        </p:txBody>
      </p:sp>
      <p:sp>
        <p:nvSpPr>
          <p:cNvPr id="12301" name="Oval 11"/>
          <p:cNvSpPr>
            <a:spLocks noChangeAspect="1" noChangeArrowheads="1"/>
          </p:cNvSpPr>
          <p:nvPr/>
        </p:nvSpPr>
        <p:spPr bwMode="auto">
          <a:xfrm>
            <a:off x="2971800" y="1757363"/>
            <a:ext cx="360363" cy="360362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2400" b="1">
              <a:latin typeface="Times New Roman" pitchFamily="18" charset="0"/>
            </a:endParaRPr>
          </a:p>
        </p:txBody>
      </p:sp>
      <p:graphicFrame>
        <p:nvGraphicFramePr>
          <p:cNvPr id="12290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7953310"/>
              </p:ext>
            </p:extLst>
          </p:nvPr>
        </p:nvGraphicFramePr>
        <p:xfrm>
          <a:off x="4660900" y="1905000"/>
          <a:ext cx="1919288" cy="433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2" name="Foglio di lavoro" r:id="rId5" imgW="1628902" imgH="3409830" progId="Excel.Sheet.8">
                  <p:embed/>
                </p:oleObj>
              </mc:Choice>
              <mc:Fallback>
                <p:oleObj name="Foglio di lavoro" r:id="rId5" imgW="1628902" imgH="340983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0900" y="1905000"/>
                        <a:ext cx="1919288" cy="4337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03" name="Line 16"/>
          <p:cNvSpPr>
            <a:spLocks noChangeShapeType="1"/>
          </p:cNvSpPr>
          <p:nvPr/>
        </p:nvSpPr>
        <p:spPr bwMode="auto">
          <a:xfrm>
            <a:off x="3149600" y="21463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2304" name="Line 17"/>
          <p:cNvSpPr>
            <a:spLocks noChangeShapeType="1"/>
          </p:cNvSpPr>
          <p:nvPr/>
        </p:nvSpPr>
        <p:spPr bwMode="auto">
          <a:xfrm>
            <a:off x="3149600" y="25273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2305" name="Line 18"/>
          <p:cNvSpPr>
            <a:spLocks noChangeShapeType="1"/>
          </p:cNvSpPr>
          <p:nvPr/>
        </p:nvSpPr>
        <p:spPr bwMode="auto">
          <a:xfrm>
            <a:off x="3124200" y="28321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2306" name="Line 19"/>
          <p:cNvSpPr>
            <a:spLocks noChangeShapeType="1"/>
          </p:cNvSpPr>
          <p:nvPr/>
        </p:nvSpPr>
        <p:spPr bwMode="auto">
          <a:xfrm>
            <a:off x="3117850" y="30861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2308" name="Oval 54"/>
          <p:cNvSpPr>
            <a:spLocks noChangeAspect="1" noChangeArrowheads="1"/>
          </p:cNvSpPr>
          <p:nvPr/>
        </p:nvSpPr>
        <p:spPr bwMode="auto">
          <a:xfrm>
            <a:off x="3105150" y="2962275"/>
            <a:ext cx="90488" cy="90488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2400" b="1">
              <a:latin typeface="Times New Roman" pitchFamily="18" charset="0"/>
            </a:endParaRPr>
          </a:p>
        </p:txBody>
      </p:sp>
      <p:sp>
        <p:nvSpPr>
          <p:cNvPr id="87" name="Oval 11"/>
          <p:cNvSpPr>
            <a:spLocks noChangeAspect="1" noChangeArrowheads="1"/>
          </p:cNvSpPr>
          <p:nvPr/>
        </p:nvSpPr>
        <p:spPr bwMode="auto">
          <a:xfrm>
            <a:off x="385738" y="2597361"/>
            <a:ext cx="324002" cy="324000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2600" b="1" dirty="0">
              <a:latin typeface="Times New Roman" pitchFamily="18" charset="0"/>
            </a:endParaRPr>
          </a:p>
        </p:txBody>
      </p:sp>
      <p:sp>
        <p:nvSpPr>
          <p:cNvPr id="66" name="CasellaDiTesto 65"/>
          <p:cNvSpPr txBox="1"/>
          <p:nvPr/>
        </p:nvSpPr>
        <p:spPr>
          <a:xfrm>
            <a:off x="217289" y="1196752"/>
            <a:ext cx="1512169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Incluse tutte le combinazioni</a:t>
            </a:r>
            <a:endParaRPr lang="it-IT" sz="1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07" name="Rettangolo arrotondato 106"/>
          <p:cNvSpPr>
            <a:spLocks noChangeArrowheads="1"/>
          </p:cNvSpPr>
          <p:nvPr/>
        </p:nvSpPr>
        <p:spPr bwMode="auto">
          <a:xfrm>
            <a:off x="5774560" y="1340768"/>
            <a:ext cx="2494298" cy="41607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algn="ctr">
            <a:solidFill>
              <a:schemeClr val="accent3">
                <a:lumMod val="50000"/>
              </a:schemeClr>
            </a:solidFill>
            <a:round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it-IT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Anno 2015: 1580</a:t>
            </a:r>
            <a:endParaRPr lang="it-IT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5" name="Oval 11"/>
          <p:cNvSpPr>
            <a:spLocks noChangeAspect="1" noChangeArrowheads="1"/>
          </p:cNvSpPr>
          <p:nvPr/>
        </p:nvSpPr>
        <p:spPr bwMode="auto">
          <a:xfrm>
            <a:off x="1619702" y="2424698"/>
            <a:ext cx="324002" cy="324000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2600" b="1" dirty="0">
              <a:latin typeface="Times New Roman" pitchFamily="18" charset="0"/>
            </a:endParaRPr>
          </a:p>
        </p:txBody>
      </p:sp>
      <p:sp>
        <p:nvSpPr>
          <p:cNvPr id="109" name="Oval 11"/>
          <p:cNvSpPr>
            <a:spLocks noChangeAspect="1" noChangeArrowheads="1"/>
          </p:cNvSpPr>
          <p:nvPr/>
        </p:nvSpPr>
        <p:spPr bwMode="auto">
          <a:xfrm>
            <a:off x="728572" y="2446298"/>
            <a:ext cx="140401" cy="140400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2400" b="1">
              <a:latin typeface="Times New Roman" pitchFamily="18" charset="0"/>
            </a:endParaRPr>
          </a:p>
        </p:txBody>
      </p:sp>
      <p:sp>
        <p:nvSpPr>
          <p:cNvPr id="110" name="Oval 11"/>
          <p:cNvSpPr>
            <a:spLocks noChangeAspect="1" noChangeArrowheads="1"/>
          </p:cNvSpPr>
          <p:nvPr/>
        </p:nvSpPr>
        <p:spPr bwMode="auto">
          <a:xfrm>
            <a:off x="1140799" y="2492896"/>
            <a:ext cx="226801" cy="226800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2400" b="1">
              <a:latin typeface="Times New Roman" pitchFamily="18" charset="0"/>
            </a:endParaRPr>
          </a:p>
        </p:txBody>
      </p:sp>
      <p:sp>
        <p:nvSpPr>
          <p:cNvPr id="111" name="Oval 11"/>
          <p:cNvSpPr>
            <a:spLocks noChangeAspect="1" noChangeArrowheads="1"/>
          </p:cNvSpPr>
          <p:nvPr/>
        </p:nvSpPr>
        <p:spPr bwMode="auto">
          <a:xfrm>
            <a:off x="2411760" y="5805264"/>
            <a:ext cx="144001" cy="144000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2400" b="1">
              <a:latin typeface="Times New Roman" pitchFamily="18" charset="0"/>
            </a:endParaRPr>
          </a:p>
        </p:txBody>
      </p:sp>
      <p:sp>
        <p:nvSpPr>
          <p:cNvPr id="112" name="Oval 11"/>
          <p:cNvSpPr>
            <a:spLocks noChangeAspect="1" noChangeArrowheads="1"/>
          </p:cNvSpPr>
          <p:nvPr/>
        </p:nvSpPr>
        <p:spPr bwMode="auto">
          <a:xfrm>
            <a:off x="1763711" y="2947976"/>
            <a:ext cx="277201" cy="277200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2400" b="1">
              <a:latin typeface="Times New Roman" pitchFamily="18" charset="0"/>
            </a:endParaRPr>
          </a:p>
        </p:txBody>
      </p:sp>
      <p:sp>
        <p:nvSpPr>
          <p:cNvPr id="113" name="Oval 11"/>
          <p:cNvSpPr>
            <a:spLocks noChangeAspect="1" noChangeArrowheads="1"/>
          </p:cNvSpPr>
          <p:nvPr/>
        </p:nvSpPr>
        <p:spPr bwMode="auto">
          <a:xfrm>
            <a:off x="886576" y="3008104"/>
            <a:ext cx="198000" cy="197999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2400" b="1">
              <a:latin typeface="Times New Roman" pitchFamily="18" charset="0"/>
            </a:endParaRPr>
          </a:p>
        </p:txBody>
      </p:sp>
      <p:sp>
        <p:nvSpPr>
          <p:cNvPr id="114" name="Oval 11"/>
          <p:cNvSpPr>
            <a:spLocks noChangeAspect="1" noChangeArrowheads="1"/>
          </p:cNvSpPr>
          <p:nvPr/>
        </p:nvSpPr>
        <p:spPr bwMode="auto">
          <a:xfrm>
            <a:off x="1346066" y="2889304"/>
            <a:ext cx="118801" cy="118800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2400" b="1">
              <a:latin typeface="Times New Roman" pitchFamily="18" charset="0"/>
            </a:endParaRPr>
          </a:p>
        </p:txBody>
      </p:sp>
      <p:sp>
        <p:nvSpPr>
          <p:cNvPr id="115" name="Oval 11"/>
          <p:cNvSpPr>
            <a:spLocks noChangeAspect="1" noChangeArrowheads="1"/>
          </p:cNvSpPr>
          <p:nvPr/>
        </p:nvSpPr>
        <p:spPr bwMode="auto">
          <a:xfrm>
            <a:off x="1385216" y="2343480"/>
            <a:ext cx="183601" cy="183600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2400" b="1">
              <a:latin typeface="Times New Roman" pitchFamily="18" charset="0"/>
            </a:endParaRPr>
          </a:p>
        </p:txBody>
      </p:sp>
      <p:sp>
        <p:nvSpPr>
          <p:cNvPr id="116" name="Oval 11"/>
          <p:cNvSpPr>
            <a:spLocks noChangeAspect="1" noChangeArrowheads="1"/>
          </p:cNvSpPr>
          <p:nvPr/>
        </p:nvSpPr>
        <p:spPr bwMode="auto">
          <a:xfrm>
            <a:off x="1090014" y="2481736"/>
            <a:ext cx="165601" cy="165600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2400" b="1">
              <a:latin typeface="Times New Roman" pitchFamily="18" charset="0"/>
            </a:endParaRPr>
          </a:p>
        </p:txBody>
      </p:sp>
      <p:sp>
        <p:nvSpPr>
          <p:cNvPr id="117" name="Oval 11"/>
          <p:cNvSpPr>
            <a:spLocks noChangeAspect="1" noChangeArrowheads="1"/>
          </p:cNvSpPr>
          <p:nvPr/>
        </p:nvSpPr>
        <p:spPr bwMode="auto">
          <a:xfrm>
            <a:off x="1216015" y="2204863"/>
            <a:ext cx="169201" cy="169200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2400" b="1">
              <a:latin typeface="Times New Roman" pitchFamily="18" charset="0"/>
            </a:endParaRPr>
          </a:p>
        </p:txBody>
      </p:sp>
      <p:sp>
        <p:nvSpPr>
          <p:cNvPr id="118" name="Oval 11"/>
          <p:cNvSpPr>
            <a:spLocks noChangeAspect="1" noChangeArrowheads="1"/>
          </p:cNvSpPr>
          <p:nvPr/>
        </p:nvSpPr>
        <p:spPr bwMode="auto">
          <a:xfrm>
            <a:off x="1315743" y="2485713"/>
            <a:ext cx="129601" cy="129600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2400" b="1">
              <a:latin typeface="Times New Roman" pitchFamily="18" charset="0"/>
            </a:endParaRPr>
          </a:p>
        </p:txBody>
      </p:sp>
      <p:sp>
        <p:nvSpPr>
          <p:cNvPr id="119" name="Oval 11"/>
          <p:cNvSpPr>
            <a:spLocks noChangeAspect="1" noChangeArrowheads="1"/>
          </p:cNvSpPr>
          <p:nvPr/>
        </p:nvSpPr>
        <p:spPr bwMode="auto">
          <a:xfrm>
            <a:off x="2987840" y="6021289"/>
            <a:ext cx="129601" cy="129600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2400" b="1">
              <a:latin typeface="Times New Roman" pitchFamily="18" charset="0"/>
            </a:endParaRPr>
          </a:p>
        </p:txBody>
      </p:sp>
      <p:sp>
        <p:nvSpPr>
          <p:cNvPr id="120" name="Oval 11"/>
          <p:cNvSpPr>
            <a:spLocks noChangeAspect="1" noChangeArrowheads="1"/>
          </p:cNvSpPr>
          <p:nvPr/>
        </p:nvSpPr>
        <p:spPr bwMode="auto">
          <a:xfrm>
            <a:off x="2037279" y="4077073"/>
            <a:ext cx="129601" cy="129600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2400" b="1">
              <a:latin typeface="Times New Roman" pitchFamily="18" charset="0"/>
            </a:endParaRPr>
          </a:p>
        </p:txBody>
      </p:sp>
      <p:sp>
        <p:nvSpPr>
          <p:cNvPr id="121" name="Oval 11"/>
          <p:cNvSpPr>
            <a:spLocks noChangeAspect="1" noChangeArrowheads="1"/>
          </p:cNvSpPr>
          <p:nvPr/>
        </p:nvSpPr>
        <p:spPr bwMode="auto">
          <a:xfrm>
            <a:off x="1702496" y="3583832"/>
            <a:ext cx="180001" cy="180000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2400" b="1">
              <a:latin typeface="Times New Roman" pitchFamily="18" charset="0"/>
            </a:endParaRPr>
          </a:p>
        </p:txBody>
      </p:sp>
      <p:sp>
        <p:nvSpPr>
          <p:cNvPr id="122" name="Oval 11"/>
          <p:cNvSpPr>
            <a:spLocks noChangeAspect="1" noChangeArrowheads="1"/>
          </p:cNvSpPr>
          <p:nvPr/>
        </p:nvSpPr>
        <p:spPr bwMode="auto">
          <a:xfrm>
            <a:off x="3563888" y="4519936"/>
            <a:ext cx="216002" cy="216000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2400" b="1">
              <a:latin typeface="Times New Roman" pitchFamily="18" charset="0"/>
            </a:endParaRPr>
          </a:p>
        </p:txBody>
      </p:sp>
      <p:sp>
        <p:nvSpPr>
          <p:cNvPr id="125" name="Oval 11"/>
          <p:cNvSpPr>
            <a:spLocks noChangeAspect="1" noChangeArrowheads="1"/>
          </p:cNvSpPr>
          <p:nvPr/>
        </p:nvSpPr>
        <p:spPr bwMode="auto">
          <a:xfrm>
            <a:off x="2287136" y="2226440"/>
            <a:ext cx="158401" cy="158400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2400" b="1">
              <a:latin typeface="Times New Roman" pitchFamily="18" charset="0"/>
            </a:endParaRPr>
          </a:p>
        </p:txBody>
      </p:sp>
      <p:sp>
        <p:nvSpPr>
          <p:cNvPr id="126" name="Oval 11"/>
          <p:cNvSpPr>
            <a:spLocks noChangeAspect="1" noChangeArrowheads="1"/>
          </p:cNvSpPr>
          <p:nvPr/>
        </p:nvSpPr>
        <p:spPr bwMode="auto">
          <a:xfrm>
            <a:off x="2411761" y="3429000"/>
            <a:ext cx="147601" cy="147600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2400" b="1">
              <a:latin typeface="Times New Roman" pitchFamily="18" charset="0"/>
            </a:endParaRPr>
          </a:p>
        </p:txBody>
      </p:sp>
      <p:sp>
        <p:nvSpPr>
          <p:cNvPr id="127" name="Oval 11"/>
          <p:cNvSpPr>
            <a:spLocks noChangeAspect="1" noChangeArrowheads="1"/>
          </p:cNvSpPr>
          <p:nvPr/>
        </p:nvSpPr>
        <p:spPr bwMode="auto">
          <a:xfrm>
            <a:off x="962586" y="5301209"/>
            <a:ext cx="122400" cy="122399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2400" b="1">
              <a:latin typeface="Times New Roman" pitchFamily="18" charset="0"/>
            </a:endParaRPr>
          </a:p>
        </p:txBody>
      </p:sp>
      <p:sp>
        <p:nvSpPr>
          <p:cNvPr id="128" name="Oval 11"/>
          <p:cNvSpPr>
            <a:spLocks noChangeAspect="1" noChangeArrowheads="1"/>
          </p:cNvSpPr>
          <p:nvPr/>
        </p:nvSpPr>
        <p:spPr bwMode="auto">
          <a:xfrm>
            <a:off x="1445344" y="3356993"/>
            <a:ext cx="97201" cy="97200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2400" b="1">
              <a:latin typeface="Times New Roman" pitchFamily="18" charset="0"/>
            </a:endParaRPr>
          </a:p>
        </p:txBody>
      </p:sp>
      <p:sp>
        <p:nvSpPr>
          <p:cNvPr id="129" name="Oval 11"/>
          <p:cNvSpPr>
            <a:spLocks noChangeAspect="1" noChangeArrowheads="1"/>
          </p:cNvSpPr>
          <p:nvPr/>
        </p:nvSpPr>
        <p:spPr bwMode="auto">
          <a:xfrm>
            <a:off x="2106752" y="4150536"/>
            <a:ext cx="129601" cy="129600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2400" b="1">
              <a:latin typeface="Times New Roman" pitchFamily="18" charset="0"/>
            </a:endParaRPr>
          </a:p>
        </p:txBody>
      </p:sp>
      <p:sp>
        <p:nvSpPr>
          <p:cNvPr id="130" name="Oval 11"/>
          <p:cNvSpPr>
            <a:spLocks noChangeAspect="1" noChangeArrowheads="1"/>
          </p:cNvSpPr>
          <p:nvPr/>
        </p:nvSpPr>
        <p:spPr bwMode="auto">
          <a:xfrm>
            <a:off x="1024448" y="2306024"/>
            <a:ext cx="180002" cy="180000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2400" b="1">
              <a:latin typeface="Times New Roman" pitchFamily="18" charset="0"/>
            </a:endParaRPr>
          </a:p>
        </p:txBody>
      </p:sp>
      <p:sp>
        <p:nvSpPr>
          <p:cNvPr id="131" name="Oval 11"/>
          <p:cNvSpPr>
            <a:spLocks noChangeAspect="1" noChangeArrowheads="1"/>
          </p:cNvSpPr>
          <p:nvPr/>
        </p:nvSpPr>
        <p:spPr bwMode="auto">
          <a:xfrm>
            <a:off x="2699792" y="4627944"/>
            <a:ext cx="140401" cy="140400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2400" b="1">
              <a:latin typeface="Times New Roman" pitchFamily="18" charset="0"/>
            </a:endParaRPr>
          </a:p>
        </p:txBody>
      </p:sp>
      <p:sp>
        <p:nvSpPr>
          <p:cNvPr id="132" name="Oval 11"/>
          <p:cNvSpPr>
            <a:spLocks noChangeAspect="1" noChangeArrowheads="1"/>
          </p:cNvSpPr>
          <p:nvPr/>
        </p:nvSpPr>
        <p:spPr bwMode="auto">
          <a:xfrm>
            <a:off x="2314561" y="5852081"/>
            <a:ext cx="79201" cy="79200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2400" b="1">
              <a:latin typeface="Times New Roman" pitchFamily="18" charset="0"/>
            </a:endParaRPr>
          </a:p>
        </p:txBody>
      </p:sp>
      <p:sp>
        <p:nvSpPr>
          <p:cNvPr id="133" name="Oval 11"/>
          <p:cNvSpPr>
            <a:spLocks noChangeAspect="1" noChangeArrowheads="1"/>
          </p:cNvSpPr>
          <p:nvPr/>
        </p:nvSpPr>
        <p:spPr bwMode="auto">
          <a:xfrm>
            <a:off x="2122607" y="4051881"/>
            <a:ext cx="104401" cy="104400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2400" b="1">
              <a:latin typeface="Times New Roman" pitchFamily="18" charset="0"/>
            </a:endParaRPr>
          </a:p>
        </p:txBody>
      </p:sp>
      <p:sp>
        <p:nvSpPr>
          <p:cNvPr id="134" name="Oval 11"/>
          <p:cNvSpPr>
            <a:spLocks noChangeAspect="1" noChangeArrowheads="1"/>
          </p:cNvSpPr>
          <p:nvPr/>
        </p:nvSpPr>
        <p:spPr bwMode="auto">
          <a:xfrm>
            <a:off x="1084576" y="2690928"/>
            <a:ext cx="100801" cy="100800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2400" b="1">
              <a:latin typeface="Times New Roman" pitchFamily="18" charset="0"/>
            </a:endParaRPr>
          </a:p>
        </p:txBody>
      </p:sp>
      <p:sp>
        <p:nvSpPr>
          <p:cNvPr id="135" name="Oval 11"/>
          <p:cNvSpPr>
            <a:spLocks noChangeAspect="1" noChangeArrowheads="1"/>
          </p:cNvSpPr>
          <p:nvPr/>
        </p:nvSpPr>
        <p:spPr bwMode="auto">
          <a:xfrm>
            <a:off x="1691680" y="3335400"/>
            <a:ext cx="126001" cy="126000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2400" b="1">
              <a:latin typeface="Times New Roman" pitchFamily="18" charset="0"/>
            </a:endParaRPr>
          </a:p>
        </p:txBody>
      </p:sp>
      <p:sp>
        <p:nvSpPr>
          <p:cNvPr id="137" name="Oval 11"/>
          <p:cNvSpPr>
            <a:spLocks noChangeAspect="1" noChangeArrowheads="1"/>
          </p:cNvSpPr>
          <p:nvPr/>
        </p:nvSpPr>
        <p:spPr bwMode="auto">
          <a:xfrm>
            <a:off x="1601680" y="2978960"/>
            <a:ext cx="97201" cy="97200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2400" b="1">
              <a:latin typeface="Times New Roman" pitchFamily="18" charset="0"/>
            </a:endParaRPr>
          </a:p>
        </p:txBody>
      </p:sp>
      <p:sp>
        <p:nvSpPr>
          <p:cNvPr id="138" name="Oval 11"/>
          <p:cNvSpPr>
            <a:spLocks noChangeAspect="1" noChangeArrowheads="1"/>
          </p:cNvSpPr>
          <p:nvPr/>
        </p:nvSpPr>
        <p:spPr bwMode="auto">
          <a:xfrm>
            <a:off x="2897825" y="4728752"/>
            <a:ext cx="136802" cy="136800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2400" b="1">
              <a:latin typeface="Times New Roman" pitchFamily="18" charset="0"/>
            </a:endParaRPr>
          </a:p>
        </p:txBody>
      </p:sp>
      <p:sp>
        <p:nvSpPr>
          <p:cNvPr id="139" name="Oval 11"/>
          <p:cNvSpPr>
            <a:spLocks noChangeAspect="1" noChangeArrowheads="1"/>
          </p:cNvSpPr>
          <p:nvPr/>
        </p:nvSpPr>
        <p:spPr bwMode="auto">
          <a:xfrm>
            <a:off x="2555777" y="4008673"/>
            <a:ext cx="97202" cy="97200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2400" b="1">
              <a:latin typeface="Times New Roman" pitchFamily="18" charset="0"/>
            </a:endParaRPr>
          </a:p>
        </p:txBody>
      </p:sp>
      <p:sp>
        <p:nvSpPr>
          <p:cNvPr id="141" name="Oval 11"/>
          <p:cNvSpPr>
            <a:spLocks noChangeAspect="1" noChangeArrowheads="1"/>
          </p:cNvSpPr>
          <p:nvPr/>
        </p:nvSpPr>
        <p:spPr bwMode="auto">
          <a:xfrm>
            <a:off x="3419872" y="5301208"/>
            <a:ext cx="57600" cy="57599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2400" b="1">
              <a:latin typeface="Times New Roman" pitchFamily="18" charset="0"/>
            </a:endParaRPr>
          </a:p>
        </p:txBody>
      </p:sp>
      <p:sp>
        <p:nvSpPr>
          <p:cNvPr id="142" name="Oval 11"/>
          <p:cNvSpPr>
            <a:spLocks noChangeAspect="1" noChangeArrowheads="1"/>
          </p:cNvSpPr>
          <p:nvPr/>
        </p:nvSpPr>
        <p:spPr bwMode="auto">
          <a:xfrm>
            <a:off x="2227008" y="4149080"/>
            <a:ext cx="54001" cy="54000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2400" b="1">
              <a:latin typeface="Times New Roman" pitchFamily="18" charset="0"/>
            </a:endParaRPr>
          </a:p>
        </p:txBody>
      </p:sp>
      <p:sp>
        <p:nvSpPr>
          <p:cNvPr id="143" name="Oval 11"/>
          <p:cNvSpPr>
            <a:spLocks noChangeAspect="1" noChangeArrowheads="1"/>
          </p:cNvSpPr>
          <p:nvPr/>
        </p:nvSpPr>
        <p:spPr bwMode="auto">
          <a:xfrm>
            <a:off x="2066128" y="3717032"/>
            <a:ext cx="54002" cy="54000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2400" b="1">
              <a:latin typeface="Times New Roman" pitchFamily="18" charset="0"/>
            </a:endParaRPr>
          </a:p>
        </p:txBody>
      </p:sp>
      <p:sp>
        <p:nvSpPr>
          <p:cNvPr id="61" name="Oval 11"/>
          <p:cNvSpPr>
            <a:spLocks noChangeAspect="1" noChangeArrowheads="1"/>
          </p:cNvSpPr>
          <p:nvPr/>
        </p:nvSpPr>
        <p:spPr bwMode="auto">
          <a:xfrm>
            <a:off x="1866240" y="2406824"/>
            <a:ext cx="324002" cy="324000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2600" b="1" dirty="0">
              <a:latin typeface="Times New Roman" pitchFamily="18" charset="0"/>
            </a:endParaRPr>
          </a:p>
        </p:txBody>
      </p:sp>
      <p:sp>
        <p:nvSpPr>
          <p:cNvPr id="145" name="Oval 11"/>
          <p:cNvSpPr>
            <a:spLocks noChangeAspect="1" noChangeArrowheads="1"/>
          </p:cNvSpPr>
          <p:nvPr/>
        </p:nvSpPr>
        <p:spPr bwMode="auto">
          <a:xfrm>
            <a:off x="723808" y="2767592"/>
            <a:ext cx="54002" cy="54000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2400" b="1">
              <a:latin typeface="Times New Roman" pitchFamily="18" charset="0"/>
            </a:endParaRPr>
          </a:p>
        </p:txBody>
      </p:sp>
      <p:graphicFrame>
        <p:nvGraphicFramePr>
          <p:cNvPr id="3" name="Ogget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0425895"/>
              </p:ext>
            </p:extLst>
          </p:nvPr>
        </p:nvGraphicFramePr>
        <p:xfrm>
          <a:off x="6916738" y="1908175"/>
          <a:ext cx="1919287" cy="3925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3" name="Foglio di lavoro" r:id="rId8" imgW="1628902" imgH="3086100" progId="Excel.Sheet.8">
                  <p:embed/>
                </p:oleObj>
              </mc:Choice>
              <mc:Fallback>
                <p:oleObj name="Foglio di lavoro" r:id="rId8" imgW="1628902" imgH="3086100" progId="Excel.Sheet.8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16738" y="1908175"/>
                        <a:ext cx="1919287" cy="3925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" name="Oval 11"/>
          <p:cNvSpPr>
            <a:spLocks noChangeAspect="1" noChangeArrowheads="1"/>
          </p:cNvSpPr>
          <p:nvPr/>
        </p:nvSpPr>
        <p:spPr bwMode="auto">
          <a:xfrm>
            <a:off x="2046624" y="2390280"/>
            <a:ext cx="136801" cy="136800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2400" b="1">
              <a:latin typeface="Times New Roman" pitchFamily="18" charset="0"/>
            </a:endParaRPr>
          </a:p>
        </p:txBody>
      </p:sp>
      <p:sp>
        <p:nvSpPr>
          <p:cNvPr id="136" name="Oval 11"/>
          <p:cNvSpPr>
            <a:spLocks noChangeAspect="1" noChangeArrowheads="1"/>
          </p:cNvSpPr>
          <p:nvPr/>
        </p:nvSpPr>
        <p:spPr bwMode="auto">
          <a:xfrm>
            <a:off x="1910895" y="2406824"/>
            <a:ext cx="75601" cy="75600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2400" b="1">
              <a:latin typeface="Times New Roman" pitchFamily="18" charset="0"/>
            </a:endParaRPr>
          </a:p>
        </p:txBody>
      </p:sp>
      <p:sp>
        <p:nvSpPr>
          <p:cNvPr id="62" name="Oval 11"/>
          <p:cNvSpPr>
            <a:spLocks noChangeAspect="1" noChangeArrowheads="1"/>
          </p:cNvSpPr>
          <p:nvPr/>
        </p:nvSpPr>
        <p:spPr bwMode="auto">
          <a:xfrm>
            <a:off x="3309312" y="5836649"/>
            <a:ext cx="57600" cy="57599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2400" b="1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700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Text Box 2"/>
          <p:cNvSpPr txBox="1">
            <a:spLocks noChangeArrowheads="1"/>
          </p:cNvSpPr>
          <p:nvPr/>
        </p:nvSpPr>
        <p:spPr bwMode="auto">
          <a:xfrm>
            <a:off x="0" y="612552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32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Trapianti di FEGATO – Anni </a:t>
            </a:r>
            <a:r>
              <a:rPr lang="it-IT" sz="32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1992-2015*</a:t>
            </a:r>
            <a:endParaRPr lang="it-IT" sz="3200" b="1" dirty="0">
              <a:ln w="1905"/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grpSp>
        <p:nvGrpSpPr>
          <p:cNvPr id="12" name="Gruppo 11"/>
          <p:cNvGrpSpPr/>
          <p:nvPr/>
        </p:nvGrpSpPr>
        <p:grpSpPr>
          <a:xfrm>
            <a:off x="285751" y="1412776"/>
            <a:ext cx="1549946" cy="584775"/>
            <a:chOff x="285751" y="1412776"/>
            <a:chExt cx="1549946" cy="584775"/>
          </a:xfrm>
        </p:grpSpPr>
        <p:sp>
          <p:nvSpPr>
            <p:cNvPr id="13" name="Rettangolo arrotondato 12"/>
            <p:cNvSpPr>
              <a:spLocks noChangeArrowheads="1"/>
            </p:cNvSpPr>
            <p:nvPr/>
          </p:nvSpPr>
          <p:spPr bwMode="auto">
            <a:xfrm>
              <a:off x="285751" y="1428750"/>
              <a:ext cx="1549946" cy="56009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5400" algn="ctr">
              <a:solidFill>
                <a:schemeClr val="accent6">
                  <a:lumMod val="50000"/>
                </a:schemeClr>
              </a:solidFill>
              <a:round/>
              <a:headEnd/>
              <a:tailEnd/>
            </a:ln>
            <a:effectLst>
              <a:outerShdw dist="38100" dir="2700000" algn="tl" rotWithShape="0">
                <a:srgbClr val="000000">
                  <a:alpha val="39999"/>
                </a:srgbClr>
              </a:outerShdw>
            </a:effectLst>
          </p:spPr>
          <p:txBody>
            <a:bodyPr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it-IT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" name="CasellaDiTesto 13"/>
            <p:cNvSpPr txBox="1"/>
            <p:nvPr/>
          </p:nvSpPr>
          <p:spPr>
            <a:xfrm>
              <a:off x="323528" y="1412776"/>
              <a:ext cx="1512169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it-IT" sz="1600" b="1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Incluse tutte le combinazioni</a:t>
              </a:r>
              <a:endParaRPr lang="it-IT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</p:grpSp>
      <p:graphicFrame>
        <p:nvGraphicFramePr>
          <p:cNvPr id="8" name="Gra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8742057"/>
              </p:ext>
            </p:extLst>
          </p:nvPr>
        </p:nvGraphicFramePr>
        <p:xfrm>
          <a:off x="783936" y="1997551"/>
          <a:ext cx="8057152" cy="4449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06339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5" name="Text Box 3"/>
          <p:cNvSpPr txBox="1">
            <a:spLocks noChangeArrowheads="1"/>
          </p:cNvSpPr>
          <p:nvPr/>
        </p:nvSpPr>
        <p:spPr bwMode="auto">
          <a:xfrm>
            <a:off x="0" y="612552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32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Trapianti di FEGATO – Anni </a:t>
            </a:r>
            <a:r>
              <a:rPr lang="it-IT" sz="32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1992-2015*</a:t>
            </a:r>
            <a:endParaRPr lang="it-IT" sz="3200" b="1" dirty="0">
              <a:ln w="1905"/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sp>
        <p:nvSpPr>
          <p:cNvPr id="49" name="CasellaDiTesto 48"/>
          <p:cNvSpPr txBox="1"/>
          <p:nvPr/>
        </p:nvSpPr>
        <p:spPr>
          <a:xfrm>
            <a:off x="327922" y="2286568"/>
            <a:ext cx="2946272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1600" b="1" i="1" dirty="0" smtClean="0">
                <a:latin typeface="+mn-lt"/>
              </a:rPr>
              <a:t>Solo donazioni da cadavere</a:t>
            </a:r>
            <a:endParaRPr lang="it-IT" sz="1600" b="1" i="1" dirty="0">
              <a:latin typeface="+mn-lt"/>
            </a:endParaRPr>
          </a:p>
        </p:txBody>
      </p:sp>
      <p:graphicFrame>
        <p:nvGraphicFramePr>
          <p:cNvPr id="7" name="Gra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311831"/>
              </p:ext>
            </p:extLst>
          </p:nvPr>
        </p:nvGraphicFramePr>
        <p:xfrm>
          <a:off x="663680" y="2166312"/>
          <a:ext cx="7756511" cy="42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8" name="Gruppo 7"/>
          <p:cNvGrpSpPr/>
          <p:nvPr/>
        </p:nvGrpSpPr>
        <p:grpSpPr>
          <a:xfrm>
            <a:off x="363040" y="1341025"/>
            <a:ext cx="1549946" cy="584775"/>
            <a:chOff x="285751" y="1412776"/>
            <a:chExt cx="1549946" cy="584775"/>
          </a:xfrm>
        </p:grpSpPr>
        <p:sp>
          <p:nvSpPr>
            <p:cNvPr id="9" name="Rettangolo arrotondato 8"/>
            <p:cNvSpPr>
              <a:spLocks noChangeArrowheads="1"/>
            </p:cNvSpPr>
            <p:nvPr/>
          </p:nvSpPr>
          <p:spPr bwMode="auto">
            <a:xfrm>
              <a:off x="285751" y="1428750"/>
              <a:ext cx="1549946" cy="56009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5400" algn="ctr">
              <a:solidFill>
                <a:schemeClr val="accent6">
                  <a:lumMod val="50000"/>
                </a:schemeClr>
              </a:solidFill>
              <a:round/>
              <a:headEnd/>
              <a:tailEnd/>
            </a:ln>
            <a:effectLst>
              <a:outerShdw dist="38100" dir="2700000" algn="tl" rotWithShape="0">
                <a:srgbClr val="000000">
                  <a:alpha val="39999"/>
                </a:srgbClr>
              </a:outerShdw>
            </a:effectLst>
          </p:spPr>
          <p:txBody>
            <a:bodyPr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it-IT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" name="CasellaDiTesto 9"/>
            <p:cNvSpPr txBox="1"/>
            <p:nvPr/>
          </p:nvSpPr>
          <p:spPr>
            <a:xfrm>
              <a:off x="323528" y="1412776"/>
              <a:ext cx="1512169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it-IT" sz="1600" b="1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Incluse tutte le combinazioni</a:t>
              </a:r>
              <a:endParaRPr lang="it-IT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15034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1857375"/>
            <a:ext cx="3889375" cy="4603750"/>
          </a:xfrm>
          <a:prstGeom prst="rect">
            <a:avLst/>
          </a:prstGeom>
          <a:solidFill>
            <a:srgbClr val="993300"/>
          </a:solidFill>
          <a:ln w="9525">
            <a:noFill/>
            <a:miter lim="800000"/>
            <a:headEnd/>
            <a:tailEnd/>
          </a:ln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0" y="685800"/>
            <a:ext cx="9067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24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</a:rPr>
              <a:t>Trapianto di FEGATO CADAVERE – Attività per centro trapianti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276600" y="1804988"/>
            <a:ext cx="565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it-IT" b="1"/>
              <a:t>100</a:t>
            </a: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3149600" y="21336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403600" y="2160588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it-IT" b="1"/>
              <a:t>75</a:t>
            </a:r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3149600" y="25146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3378200" y="2490788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it-IT" b="1"/>
              <a:t>50</a:t>
            </a:r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3124200" y="28194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3371850" y="2795588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it-IT" b="1"/>
              <a:t>25</a:t>
            </a:r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>
            <a:off x="3117850" y="30734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3" name="Oval 12"/>
          <p:cNvSpPr>
            <a:spLocks noChangeAspect="1" noChangeArrowheads="1"/>
          </p:cNvSpPr>
          <p:nvPr/>
        </p:nvSpPr>
        <p:spPr bwMode="auto">
          <a:xfrm>
            <a:off x="3009900" y="2222500"/>
            <a:ext cx="269875" cy="269875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2400" b="1">
              <a:latin typeface="Times New Roman" pitchFamily="18" charset="0"/>
            </a:endParaRPr>
          </a:p>
        </p:txBody>
      </p:sp>
      <p:sp>
        <p:nvSpPr>
          <p:cNvPr id="14" name="Oval 13"/>
          <p:cNvSpPr>
            <a:spLocks noChangeAspect="1" noChangeArrowheads="1"/>
          </p:cNvSpPr>
          <p:nvPr/>
        </p:nvSpPr>
        <p:spPr bwMode="auto">
          <a:xfrm>
            <a:off x="3060700" y="2617788"/>
            <a:ext cx="179388" cy="179387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2400" b="1">
              <a:latin typeface="Times New Roman" pitchFamily="18" charset="0"/>
            </a:endParaRPr>
          </a:p>
        </p:txBody>
      </p:sp>
      <p:sp>
        <p:nvSpPr>
          <p:cNvPr id="15" name="Oval 14"/>
          <p:cNvSpPr>
            <a:spLocks noChangeAspect="1" noChangeArrowheads="1"/>
          </p:cNvSpPr>
          <p:nvPr/>
        </p:nvSpPr>
        <p:spPr bwMode="auto">
          <a:xfrm>
            <a:off x="3105150" y="2962275"/>
            <a:ext cx="90488" cy="90488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2400" b="1">
              <a:latin typeface="Times New Roman" pitchFamily="18" charset="0"/>
            </a:endParaRPr>
          </a:p>
        </p:txBody>
      </p:sp>
      <p:sp>
        <p:nvSpPr>
          <p:cNvPr id="16" name="Oval 15"/>
          <p:cNvSpPr>
            <a:spLocks noChangeAspect="1" noChangeArrowheads="1"/>
          </p:cNvSpPr>
          <p:nvPr/>
        </p:nvSpPr>
        <p:spPr bwMode="auto">
          <a:xfrm>
            <a:off x="2971800" y="1757363"/>
            <a:ext cx="360363" cy="360362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2400" b="1">
              <a:latin typeface="Times New Roman" pitchFamily="18" charset="0"/>
            </a:endParaRPr>
          </a:p>
        </p:txBody>
      </p:sp>
      <p:sp>
        <p:nvSpPr>
          <p:cNvPr id="17" name="Oval 16"/>
          <p:cNvSpPr>
            <a:spLocks noChangeAspect="1" noChangeArrowheads="1"/>
          </p:cNvSpPr>
          <p:nvPr/>
        </p:nvSpPr>
        <p:spPr bwMode="auto">
          <a:xfrm>
            <a:off x="484063" y="2467720"/>
            <a:ext cx="360001" cy="360000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2400" b="1">
              <a:latin typeface="Times New Roman" pitchFamily="18" charset="0"/>
            </a:endParaRPr>
          </a:p>
        </p:txBody>
      </p:sp>
      <p:graphicFrame>
        <p:nvGraphicFramePr>
          <p:cNvPr id="18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2954021"/>
              </p:ext>
            </p:extLst>
          </p:nvPr>
        </p:nvGraphicFramePr>
        <p:xfrm>
          <a:off x="6135328" y="2034753"/>
          <a:ext cx="2160588" cy="4084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0" name="Foglio di lavoro" r:id="rId5" imgW="1705079" imgH="3409830" progId="Excel.Sheet.8">
                  <p:embed/>
                </p:oleObj>
              </mc:Choice>
              <mc:Fallback>
                <p:oleObj name="Foglio di lavoro" r:id="rId5" imgW="1705079" imgH="340983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35328" y="2034753"/>
                        <a:ext cx="2160588" cy="4084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Oval 44"/>
          <p:cNvSpPr>
            <a:spLocks noChangeAspect="1" noChangeArrowheads="1"/>
          </p:cNvSpPr>
          <p:nvPr/>
        </p:nvSpPr>
        <p:spPr bwMode="auto">
          <a:xfrm>
            <a:off x="1520824" y="3249613"/>
            <a:ext cx="414000" cy="415579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2400" b="1">
              <a:latin typeface="Times New Roman" pitchFamily="18" charset="0"/>
            </a:endParaRPr>
          </a:p>
        </p:txBody>
      </p:sp>
      <p:sp>
        <p:nvSpPr>
          <p:cNvPr id="22" name="Oval 46"/>
          <p:cNvSpPr>
            <a:spLocks noChangeAspect="1" noChangeArrowheads="1"/>
          </p:cNvSpPr>
          <p:nvPr/>
        </p:nvSpPr>
        <p:spPr bwMode="auto">
          <a:xfrm>
            <a:off x="1829552" y="2400299"/>
            <a:ext cx="277200" cy="277200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2400" b="1">
              <a:latin typeface="Times New Roman" pitchFamily="18" charset="0"/>
            </a:endParaRPr>
          </a:p>
        </p:txBody>
      </p:sp>
      <p:sp>
        <p:nvSpPr>
          <p:cNvPr id="24" name="Oval 49"/>
          <p:cNvSpPr>
            <a:spLocks noChangeAspect="1" noChangeArrowheads="1"/>
          </p:cNvSpPr>
          <p:nvPr/>
        </p:nvSpPr>
        <p:spPr bwMode="auto">
          <a:xfrm>
            <a:off x="2520950" y="5781675"/>
            <a:ext cx="226800" cy="226800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2400" b="1">
              <a:latin typeface="Times New Roman" pitchFamily="18" charset="0"/>
            </a:endParaRPr>
          </a:p>
        </p:txBody>
      </p:sp>
      <p:sp>
        <p:nvSpPr>
          <p:cNvPr id="25" name="Oval 51"/>
          <p:cNvSpPr>
            <a:spLocks noChangeAspect="1" noChangeArrowheads="1"/>
          </p:cNvSpPr>
          <p:nvPr/>
        </p:nvSpPr>
        <p:spPr bwMode="auto">
          <a:xfrm>
            <a:off x="2377519" y="2256696"/>
            <a:ext cx="90001" cy="90000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2400" b="1">
              <a:latin typeface="Times New Roman" pitchFamily="18" charset="0"/>
            </a:endParaRPr>
          </a:p>
        </p:txBody>
      </p:sp>
      <p:sp>
        <p:nvSpPr>
          <p:cNvPr id="26" name="Oval 52"/>
          <p:cNvSpPr>
            <a:spLocks noChangeAspect="1" noChangeArrowheads="1"/>
          </p:cNvSpPr>
          <p:nvPr/>
        </p:nvSpPr>
        <p:spPr bwMode="auto">
          <a:xfrm>
            <a:off x="1409700" y="2871304"/>
            <a:ext cx="136800" cy="136800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2400" b="1">
              <a:latin typeface="Times New Roman" pitchFamily="18" charset="0"/>
            </a:endParaRPr>
          </a:p>
        </p:txBody>
      </p:sp>
      <p:sp>
        <p:nvSpPr>
          <p:cNvPr id="27" name="Oval 54"/>
          <p:cNvSpPr>
            <a:spLocks noChangeAspect="1" noChangeArrowheads="1"/>
          </p:cNvSpPr>
          <p:nvPr/>
        </p:nvSpPr>
        <p:spPr bwMode="auto">
          <a:xfrm>
            <a:off x="2768160" y="4544088"/>
            <a:ext cx="147600" cy="147600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2400" b="1">
              <a:latin typeface="Times New Roman" pitchFamily="18" charset="0"/>
            </a:endParaRPr>
          </a:p>
        </p:txBody>
      </p:sp>
      <p:sp>
        <p:nvSpPr>
          <p:cNvPr id="31" name="Oval 59"/>
          <p:cNvSpPr>
            <a:spLocks noChangeAspect="1" noChangeArrowheads="1"/>
          </p:cNvSpPr>
          <p:nvPr/>
        </p:nvSpPr>
        <p:spPr bwMode="auto">
          <a:xfrm>
            <a:off x="2347264" y="3367088"/>
            <a:ext cx="118800" cy="118800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2400" b="1">
              <a:latin typeface="Times New Roman" pitchFamily="18" charset="0"/>
            </a:endParaRPr>
          </a:p>
        </p:txBody>
      </p:sp>
      <p:sp>
        <p:nvSpPr>
          <p:cNvPr id="33" name="Oval 62"/>
          <p:cNvSpPr>
            <a:spLocks noChangeAspect="1" noChangeArrowheads="1"/>
          </p:cNvSpPr>
          <p:nvPr/>
        </p:nvSpPr>
        <p:spPr bwMode="auto">
          <a:xfrm>
            <a:off x="1720849" y="2471738"/>
            <a:ext cx="180002" cy="180000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2400" b="1">
              <a:latin typeface="Times New Roman" pitchFamily="18" charset="0"/>
            </a:endParaRPr>
          </a:p>
        </p:txBody>
      </p:sp>
      <p:sp>
        <p:nvSpPr>
          <p:cNvPr id="34" name="Oval 63"/>
          <p:cNvSpPr>
            <a:spLocks noChangeAspect="1" noChangeArrowheads="1"/>
          </p:cNvSpPr>
          <p:nvPr/>
        </p:nvSpPr>
        <p:spPr bwMode="auto">
          <a:xfrm>
            <a:off x="2074174" y="4091781"/>
            <a:ext cx="108000" cy="108000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2400" b="1">
              <a:latin typeface="Times New Roman" pitchFamily="18" charset="0"/>
            </a:endParaRPr>
          </a:p>
        </p:txBody>
      </p:sp>
      <p:sp>
        <p:nvSpPr>
          <p:cNvPr id="36" name="Oval 66"/>
          <p:cNvSpPr>
            <a:spLocks noChangeAspect="1" noChangeArrowheads="1"/>
          </p:cNvSpPr>
          <p:nvPr/>
        </p:nvSpPr>
        <p:spPr bwMode="auto">
          <a:xfrm>
            <a:off x="3524288" y="4469520"/>
            <a:ext cx="86400" cy="86400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2400" b="1">
              <a:latin typeface="Times New Roman" pitchFamily="18" charset="0"/>
            </a:endParaRPr>
          </a:p>
        </p:txBody>
      </p:sp>
      <p:sp>
        <p:nvSpPr>
          <p:cNvPr id="37" name="Oval 69"/>
          <p:cNvSpPr>
            <a:spLocks noChangeAspect="1" noChangeArrowheads="1"/>
          </p:cNvSpPr>
          <p:nvPr/>
        </p:nvSpPr>
        <p:spPr bwMode="auto">
          <a:xfrm>
            <a:off x="1730374" y="2854760"/>
            <a:ext cx="273600" cy="273600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2400" b="1">
              <a:latin typeface="Times New Roman" pitchFamily="18" charset="0"/>
            </a:endParaRPr>
          </a:p>
        </p:txBody>
      </p:sp>
      <p:sp>
        <p:nvSpPr>
          <p:cNvPr id="43" name="Oval 63"/>
          <p:cNvSpPr>
            <a:spLocks noChangeAspect="1" noChangeArrowheads="1"/>
          </p:cNvSpPr>
          <p:nvPr/>
        </p:nvSpPr>
        <p:spPr bwMode="auto">
          <a:xfrm>
            <a:off x="2140345" y="4096250"/>
            <a:ext cx="126000" cy="126000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2400" b="1">
              <a:latin typeface="Times New Roman" pitchFamily="18" charset="0"/>
            </a:endParaRPr>
          </a:p>
        </p:txBody>
      </p:sp>
      <p:grpSp>
        <p:nvGrpSpPr>
          <p:cNvPr id="19" name="Gruppo 45"/>
          <p:cNvGrpSpPr/>
          <p:nvPr/>
        </p:nvGrpSpPr>
        <p:grpSpPr>
          <a:xfrm>
            <a:off x="107504" y="1196752"/>
            <a:ext cx="1549946" cy="584775"/>
            <a:chOff x="285751" y="1404065"/>
            <a:chExt cx="1549946" cy="584775"/>
          </a:xfrm>
        </p:grpSpPr>
        <p:sp>
          <p:nvSpPr>
            <p:cNvPr id="47" name="Rettangolo arrotondato 46"/>
            <p:cNvSpPr>
              <a:spLocks noChangeArrowheads="1"/>
            </p:cNvSpPr>
            <p:nvPr/>
          </p:nvSpPr>
          <p:spPr bwMode="auto">
            <a:xfrm>
              <a:off x="285751" y="1428750"/>
              <a:ext cx="1549946" cy="56009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5400" algn="ctr">
              <a:solidFill>
                <a:schemeClr val="accent6">
                  <a:lumMod val="50000"/>
                </a:schemeClr>
              </a:solidFill>
              <a:round/>
              <a:headEnd/>
              <a:tailEnd/>
            </a:ln>
            <a:effectLst>
              <a:outerShdw dist="38100" dir="2700000" algn="tl" rotWithShape="0">
                <a:srgbClr val="000000">
                  <a:alpha val="39999"/>
                </a:srgbClr>
              </a:outerShdw>
            </a:effectLst>
          </p:spPr>
          <p:txBody>
            <a:bodyPr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it-IT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8" name="CasellaDiTesto 47"/>
            <p:cNvSpPr txBox="1"/>
            <p:nvPr/>
          </p:nvSpPr>
          <p:spPr>
            <a:xfrm>
              <a:off x="323528" y="1404065"/>
              <a:ext cx="1512169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it-IT" sz="1600" b="1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Incluse tutte le combinazioni</a:t>
              </a:r>
              <a:endParaRPr lang="it-IT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</p:grpSp>
      <p:grpSp>
        <p:nvGrpSpPr>
          <p:cNvPr id="20" name="Gruppo 48"/>
          <p:cNvGrpSpPr/>
          <p:nvPr/>
        </p:nvGrpSpPr>
        <p:grpSpPr>
          <a:xfrm>
            <a:off x="5873312" y="1274488"/>
            <a:ext cx="2486752" cy="461665"/>
            <a:chOff x="285751" y="1391829"/>
            <a:chExt cx="1549946" cy="598551"/>
          </a:xfrm>
        </p:grpSpPr>
        <p:sp>
          <p:nvSpPr>
            <p:cNvPr id="50" name="Rettangolo arrotondato 49"/>
            <p:cNvSpPr>
              <a:spLocks noChangeArrowheads="1"/>
            </p:cNvSpPr>
            <p:nvPr/>
          </p:nvSpPr>
          <p:spPr bwMode="auto">
            <a:xfrm>
              <a:off x="285751" y="1416407"/>
              <a:ext cx="1549946" cy="56009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5400" algn="ctr">
              <a:solidFill>
                <a:schemeClr val="accent6">
                  <a:lumMod val="50000"/>
                </a:schemeClr>
              </a:solidFill>
              <a:round/>
              <a:headEnd/>
              <a:tailEnd/>
            </a:ln>
            <a:effectLst>
              <a:outerShdw dist="38100" dir="2700000" algn="tl" rotWithShape="0">
                <a:srgbClr val="000000">
                  <a:alpha val="39999"/>
                </a:srgbClr>
              </a:outerShdw>
            </a:effectLst>
          </p:spPr>
          <p:txBody>
            <a:bodyPr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it-IT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1" name="CasellaDiTesto 50"/>
            <p:cNvSpPr txBox="1"/>
            <p:nvPr/>
          </p:nvSpPr>
          <p:spPr>
            <a:xfrm>
              <a:off x="323528" y="1391829"/>
              <a:ext cx="1512169" cy="59855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it-IT" sz="2400" b="1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Anno 2015: 1071</a:t>
              </a:r>
              <a:endParaRPr lang="it-IT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</p:grpSp>
      <p:sp>
        <p:nvSpPr>
          <p:cNvPr id="46" name="Oval 66"/>
          <p:cNvSpPr>
            <a:spLocks noChangeAspect="1" noChangeArrowheads="1"/>
          </p:cNvSpPr>
          <p:nvPr/>
        </p:nvSpPr>
        <p:spPr bwMode="auto">
          <a:xfrm>
            <a:off x="971600" y="5214808"/>
            <a:ext cx="72000" cy="72000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2400" b="1">
              <a:latin typeface="Times New Roman" pitchFamily="18" charset="0"/>
            </a:endParaRPr>
          </a:p>
        </p:txBody>
      </p:sp>
      <p:sp>
        <p:nvSpPr>
          <p:cNvPr id="45" name="Oval 48"/>
          <p:cNvSpPr>
            <a:spLocks noChangeAspect="1" noChangeArrowheads="1"/>
          </p:cNvSpPr>
          <p:nvPr/>
        </p:nvSpPr>
        <p:spPr bwMode="auto">
          <a:xfrm>
            <a:off x="1259632" y="2150888"/>
            <a:ext cx="349200" cy="349200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2400" b="1">
              <a:latin typeface="Times New Roman" pitchFamily="18" charset="0"/>
            </a:endParaRPr>
          </a:p>
        </p:txBody>
      </p:sp>
      <p:grpSp>
        <p:nvGrpSpPr>
          <p:cNvPr id="28" name="Gruppo 27"/>
          <p:cNvGrpSpPr/>
          <p:nvPr/>
        </p:nvGrpSpPr>
        <p:grpSpPr>
          <a:xfrm>
            <a:off x="1084576" y="2417268"/>
            <a:ext cx="442824" cy="350324"/>
            <a:chOff x="1115616" y="2347788"/>
            <a:chExt cx="442824" cy="350324"/>
          </a:xfrm>
        </p:grpSpPr>
        <p:grpSp>
          <p:nvGrpSpPr>
            <p:cNvPr id="3" name="Gruppo 2"/>
            <p:cNvGrpSpPr/>
            <p:nvPr/>
          </p:nvGrpSpPr>
          <p:grpSpPr>
            <a:xfrm>
              <a:off x="1115616" y="2347788"/>
              <a:ext cx="442824" cy="350324"/>
              <a:chOff x="1115616" y="2347788"/>
              <a:chExt cx="442824" cy="350324"/>
            </a:xfrm>
          </p:grpSpPr>
          <p:sp>
            <p:nvSpPr>
              <p:cNvPr id="49" name="Oval 48"/>
              <p:cNvSpPr>
                <a:spLocks noChangeAspect="1" noChangeArrowheads="1"/>
              </p:cNvSpPr>
              <p:nvPr/>
            </p:nvSpPr>
            <p:spPr bwMode="auto">
              <a:xfrm>
                <a:off x="1331640" y="2471312"/>
                <a:ext cx="226800" cy="226800"/>
              </a:xfrm>
              <a:prstGeom prst="ellipse">
                <a:avLst/>
              </a:prstGeom>
              <a:solidFill>
                <a:srgbClr val="99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it-IT" sz="2400" b="1">
                  <a:latin typeface="Times New Roman" pitchFamily="18" charset="0"/>
                </a:endParaRPr>
              </a:p>
            </p:txBody>
          </p:sp>
          <p:sp>
            <p:nvSpPr>
              <p:cNvPr id="23" name="Oval 48"/>
              <p:cNvSpPr>
                <a:spLocks noChangeAspect="1" noChangeArrowheads="1"/>
              </p:cNvSpPr>
              <p:nvPr/>
            </p:nvSpPr>
            <p:spPr bwMode="auto">
              <a:xfrm>
                <a:off x="1115616" y="2347788"/>
                <a:ext cx="270000" cy="270000"/>
              </a:xfrm>
              <a:prstGeom prst="ellipse">
                <a:avLst/>
              </a:prstGeom>
              <a:solidFill>
                <a:srgbClr val="99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it-IT" sz="2400" b="1">
                  <a:latin typeface="Times New Roman" pitchFamily="18" charset="0"/>
                </a:endParaRPr>
              </a:p>
            </p:txBody>
          </p:sp>
        </p:grpSp>
        <p:sp>
          <p:nvSpPr>
            <p:cNvPr id="52" name="Oval 59"/>
            <p:cNvSpPr>
              <a:spLocks noChangeAspect="1" noChangeArrowheads="1"/>
            </p:cNvSpPr>
            <p:nvPr/>
          </p:nvSpPr>
          <p:spPr bwMode="auto">
            <a:xfrm>
              <a:off x="1262816" y="2527080"/>
              <a:ext cx="122400" cy="122400"/>
            </a:xfrm>
            <a:prstGeom prst="ellipse">
              <a:avLst/>
            </a:prstGeom>
            <a:solidFill>
              <a:srgbClr val="99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it-IT" sz="2400" b="1">
                <a:latin typeface="Times New Roman" pitchFamily="18" charset="0"/>
              </a:endParaRPr>
            </a:p>
          </p:txBody>
        </p:sp>
      </p:grpSp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150" y="3990603"/>
            <a:ext cx="85725" cy="8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840" y="4030663"/>
            <a:ext cx="122237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3" name="Picture 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174" y="3972348"/>
            <a:ext cx="122237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299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3" name="Text Box 3"/>
          <p:cNvSpPr txBox="1">
            <a:spLocks noChangeArrowheads="1"/>
          </p:cNvSpPr>
          <p:nvPr/>
        </p:nvSpPr>
        <p:spPr bwMode="auto">
          <a:xfrm>
            <a:off x="0" y="612552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32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Trapianti di </a:t>
            </a:r>
            <a:r>
              <a:rPr lang="it-IT" sz="32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CUORE – </a:t>
            </a:r>
            <a:r>
              <a:rPr lang="it-IT" sz="32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Anni </a:t>
            </a:r>
            <a:r>
              <a:rPr lang="it-IT" sz="32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1992-2015*</a:t>
            </a:r>
            <a:endParaRPr lang="it-IT" sz="3200" b="1" dirty="0">
              <a:ln w="1905"/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sp>
        <p:nvSpPr>
          <p:cNvPr id="8" name="Rettangolo arrotondato 7"/>
          <p:cNvSpPr>
            <a:spLocks noChangeArrowheads="1"/>
          </p:cNvSpPr>
          <p:nvPr/>
        </p:nvSpPr>
        <p:spPr bwMode="auto">
          <a:xfrm>
            <a:off x="428625" y="1357313"/>
            <a:ext cx="1857375" cy="5715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algn="ctr">
            <a:solidFill>
              <a:srgbClr val="C00000"/>
            </a:solidFill>
            <a:round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428625" y="1357313"/>
            <a:ext cx="1857375" cy="584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Incluse tutte le combinazioni</a:t>
            </a:r>
          </a:p>
        </p:txBody>
      </p:sp>
      <p:graphicFrame>
        <p:nvGraphicFramePr>
          <p:cNvPr id="6" name="Gra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0422312"/>
              </p:ext>
            </p:extLst>
          </p:nvPr>
        </p:nvGraphicFramePr>
        <p:xfrm>
          <a:off x="603552" y="2106184"/>
          <a:ext cx="7876767" cy="4269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6568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Text Box 2"/>
          <p:cNvSpPr txBox="1">
            <a:spLocks noChangeArrowheads="1"/>
          </p:cNvSpPr>
          <p:nvPr/>
        </p:nvSpPr>
        <p:spPr bwMode="auto">
          <a:xfrm>
            <a:off x="0" y="717698"/>
            <a:ext cx="9067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28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</a:rPr>
              <a:t>Trapianto di CUORE – Attività per centro trapianti</a:t>
            </a:r>
          </a:p>
        </p:txBody>
      </p:sp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5139" y="1897605"/>
            <a:ext cx="3889375" cy="4603750"/>
          </a:xfrm>
          <a:prstGeom prst="rect">
            <a:avLst/>
          </a:prstGeom>
          <a:solidFill>
            <a:srgbClr val="993300"/>
          </a:solidFill>
          <a:ln w="9525">
            <a:noFill/>
            <a:miter lim="800000"/>
            <a:headEnd/>
            <a:tailEnd/>
          </a:ln>
        </p:spPr>
      </p:pic>
      <p:sp>
        <p:nvSpPr>
          <p:cNvPr id="17413" name="Text Box 4"/>
          <p:cNvSpPr txBox="1">
            <a:spLocks noChangeArrowheads="1"/>
          </p:cNvSpPr>
          <p:nvPr/>
        </p:nvSpPr>
        <p:spPr bwMode="auto">
          <a:xfrm>
            <a:off x="3423046" y="1804988"/>
            <a:ext cx="4187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it-IT" b="1" dirty="0" smtClean="0"/>
              <a:t>30</a:t>
            </a:r>
            <a:endParaRPr lang="it-IT" b="1" dirty="0"/>
          </a:p>
        </p:txBody>
      </p:sp>
      <p:sp>
        <p:nvSpPr>
          <p:cNvPr id="17414" name="Line 5"/>
          <p:cNvSpPr>
            <a:spLocks noChangeShapeType="1"/>
          </p:cNvSpPr>
          <p:nvPr/>
        </p:nvSpPr>
        <p:spPr bwMode="auto">
          <a:xfrm>
            <a:off x="3149600" y="21336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7415" name="Text Box 6"/>
          <p:cNvSpPr txBox="1">
            <a:spLocks noChangeArrowheads="1"/>
          </p:cNvSpPr>
          <p:nvPr/>
        </p:nvSpPr>
        <p:spPr bwMode="auto">
          <a:xfrm>
            <a:off x="3423046" y="2160588"/>
            <a:ext cx="4187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it-IT" b="1" dirty="0" smtClean="0"/>
              <a:t>20</a:t>
            </a:r>
            <a:endParaRPr lang="it-IT" b="1" dirty="0"/>
          </a:p>
        </p:txBody>
      </p:sp>
      <p:sp>
        <p:nvSpPr>
          <p:cNvPr id="17416" name="Line 7"/>
          <p:cNvSpPr>
            <a:spLocks noChangeShapeType="1"/>
          </p:cNvSpPr>
          <p:nvPr/>
        </p:nvSpPr>
        <p:spPr bwMode="auto">
          <a:xfrm>
            <a:off x="3149600" y="25146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7417" name="Text Box 8"/>
          <p:cNvSpPr txBox="1">
            <a:spLocks noChangeArrowheads="1"/>
          </p:cNvSpPr>
          <p:nvPr/>
        </p:nvSpPr>
        <p:spPr bwMode="auto">
          <a:xfrm>
            <a:off x="3397646" y="2490788"/>
            <a:ext cx="4187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it-IT" b="1" dirty="0"/>
              <a:t>1</a:t>
            </a:r>
            <a:r>
              <a:rPr lang="it-IT" b="1" dirty="0" smtClean="0"/>
              <a:t>0</a:t>
            </a:r>
            <a:endParaRPr lang="it-IT" b="1" dirty="0"/>
          </a:p>
        </p:txBody>
      </p:sp>
      <p:sp>
        <p:nvSpPr>
          <p:cNvPr id="17418" name="Line 9"/>
          <p:cNvSpPr>
            <a:spLocks noChangeShapeType="1"/>
          </p:cNvSpPr>
          <p:nvPr/>
        </p:nvSpPr>
        <p:spPr bwMode="auto">
          <a:xfrm>
            <a:off x="3124200" y="28194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7419" name="Text Box 10"/>
          <p:cNvSpPr txBox="1">
            <a:spLocks noChangeArrowheads="1"/>
          </p:cNvSpPr>
          <p:nvPr/>
        </p:nvSpPr>
        <p:spPr bwMode="auto">
          <a:xfrm>
            <a:off x="3508315" y="2795588"/>
            <a:ext cx="30168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it-IT" b="1" dirty="0" smtClean="0"/>
              <a:t>1</a:t>
            </a:r>
            <a:endParaRPr lang="it-IT" b="1" dirty="0"/>
          </a:p>
        </p:txBody>
      </p:sp>
      <p:sp>
        <p:nvSpPr>
          <p:cNvPr id="17420" name="Line 11"/>
          <p:cNvSpPr>
            <a:spLocks noChangeShapeType="1"/>
          </p:cNvSpPr>
          <p:nvPr/>
        </p:nvSpPr>
        <p:spPr bwMode="auto">
          <a:xfrm>
            <a:off x="3117850" y="30734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7421" name="Oval 12"/>
          <p:cNvSpPr>
            <a:spLocks noChangeAspect="1" noChangeArrowheads="1"/>
          </p:cNvSpPr>
          <p:nvPr/>
        </p:nvSpPr>
        <p:spPr bwMode="auto">
          <a:xfrm>
            <a:off x="3044031" y="2235994"/>
            <a:ext cx="215900" cy="2159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2400" b="1">
              <a:latin typeface="Times New Roman" pitchFamily="18" charset="0"/>
            </a:endParaRPr>
          </a:p>
        </p:txBody>
      </p:sp>
      <p:sp>
        <p:nvSpPr>
          <p:cNvPr id="17422" name="Oval 13"/>
          <p:cNvSpPr>
            <a:spLocks noChangeAspect="1" noChangeArrowheads="1"/>
          </p:cNvSpPr>
          <p:nvPr/>
        </p:nvSpPr>
        <p:spPr bwMode="auto">
          <a:xfrm>
            <a:off x="3097981" y="2651125"/>
            <a:ext cx="108000" cy="1080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2400" b="1">
              <a:latin typeface="Times New Roman" pitchFamily="18" charset="0"/>
            </a:endParaRPr>
          </a:p>
        </p:txBody>
      </p:sp>
      <p:sp>
        <p:nvSpPr>
          <p:cNvPr id="17423" name="Oval 14"/>
          <p:cNvSpPr>
            <a:spLocks noChangeAspect="1" noChangeArrowheads="1"/>
          </p:cNvSpPr>
          <p:nvPr/>
        </p:nvSpPr>
        <p:spPr bwMode="auto">
          <a:xfrm>
            <a:off x="3116263" y="2984500"/>
            <a:ext cx="71437" cy="714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2400" b="1">
              <a:latin typeface="Times New Roman" pitchFamily="18" charset="0"/>
            </a:endParaRPr>
          </a:p>
        </p:txBody>
      </p:sp>
      <p:sp>
        <p:nvSpPr>
          <p:cNvPr id="17424" name="Oval 15"/>
          <p:cNvSpPr>
            <a:spLocks noChangeArrowheads="1"/>
          </p:cNvSpPr>
          <p:nvPr/>
        </p:nvSpPr>
        <p:spPr bwMode="auto">
          <a:xfrm>
            <a:off x="2971800" y="1746250"/>
            <a:ext cx="360363" cy="360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2400" b="1">
              <a:latin typeface="Times New Roman" pitchFamily="18" charset="0"/>
            </a:endParaRPr>
          </a:p>
        </p:txBody>
      </p:sp>
      <p:graphicFrame>
        <p:nvGraphicFramePr>
          <p:cNvPr id="17410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3661973"/>
              </p:ext>
            </p:extLst>
          </p:nvPr>
        </p:nvGraphicFramePr>
        <p:xfrm>
          <a:off x="5584825" y="2106613"/>
          <a:ext cx="2584450" cy="4027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7" name="Foglio di lavoro" r:id="rId5" imgW="1752623" imgH="2762370" progId="Excel.Sheet.8">
                  <p:embed/>
                </p:oleObj>
              </mc:Choice>
              <mc:Fallback>
                <p:oleObj name="Foglio di lavoro" r:id="rId5" imgW="1752623" imgH="276237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4825" y="2106613"/>
                        <a:ext cx="2584450" cy="4027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" name="Oval 26"/>
          <p:cNvSpPr>
            <a:spLocks noChangeAspect="1" noChangeArrowheads="1"/>
          </p:cNvSpPr>
          <p:nvPr/>
        </p:nvSpPr>
        <p:spPr bwMode="auto">
          <a:xfrm>
            <a:off x="3491888" y="4509120"/>
            <a:ext cx="72000" cy="720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2400" b="1">
              <a:latin typeface="Times New Roman" pitchFamily="18" charset="0"/>
            </a:endParaRPr>
          </a:p>
        </p:txBody>
      </p:sp>
      <p:sp>
        <p:nvSpPr>
          <p:cNvPr id="36" name="Oval 26"/>
          <p:cNvSpPr>
            <a:spLocks noChangeAspect="1" noChangeArrowheads="1"/>
          </p:cNvSpPr>
          <p:nvPr/>
        </p:nvSpPr>
        <p:spPr bwMode="auto">
          <a:xfrm>
            <a:off x="1403672" y="2924968"/>
            <a:ext cx="180000" cy="1800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2400" b="1">
              <a:latin typeface="Times New Roman" pitchFamily="18" charset="0"/>
            </a:endParaRPr>
          </a:p>
        </p:txBody>
      </p:sp>
      <p:sp>
        <p:nvSpPr>
          <p:cNvPr id="37" name="Rettangolo arrotondato 36"/>
          <p:cNvSpPr>
            <a:spLocks noChangeArrowheads="1"/>
          </p:cNvSpPr>
          <p:nvPr/>
        </p:nvSpPr>
        <p:spPr bwMode="auto">
          <a:xfrm>
            <a:off x="179512" y="1196752"/>
            <a:ext cx="1857375" cy="5715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algn="ctr">
            <a:solidFill>
              <a:srgbClr val="C00000"/>
            </a:solidFill>
            <a:round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it-IT"/>
          </a:p>
        </p:txBody>
      </p:sp>
      <p:sp>
        <p:nvSpPr>
          <p:cNvPr id="38" name="CasellaDiTesto 37"/>
          <p:cNvSpPr txBox="1"/>
          <p:nvPr/>
        </p:nvSpPr>
        <p:spPr>
          <a:xfrm>
            <a:off x="179512" y="1196752"/>
            <a:ext cx="1857375" cy="584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Incluse tutte le combinazioni</a:t>
            </a:r>
          </a:p>
        </p:txBody>
      </p:sp>
      <p:sp>
        <p:nvSpPr>
          <p:cNvPr id="39" name="Rettangolo arrotondato 38"/>
          <p:cNvSpPr>
            <a:spLocks noChangeArrowheads="1"/>
          </p:cNvSpPr>
          <p:nvPr/>
        </p:nvSpPr>
        <p:spPr bwMode="auto">
          <a:xfrm>
            <a:off x="5580112" y="1412824"/>
            <a:ext cx="2304256" cy="432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algn="ctr">
            <a:solidFill>
              <a:srgbClr val="C00000"/>
            </a:solidFill>
            <a:round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it-IT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Anno 2015: 246</a:t>
            </a:r>
            <a:endParaRPr lang="it-IT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7" name="Oval 26"/>
          <p:cNvSpPr>
            <a:spLocks noChangeAspect="1" noChangeArrowheads="1"/>
          </p:cNvSpPr>
          <p:nvPr/>
        </p:nvSpPr>
        <p:spPr bwMode="auto">
          <a:xfrm>
            <a:off x="940960" y="2383464"/>
            <a:ext cx="324000" cy="3240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2400" b="1">
              <a:latin typeface="Times New Roman" pitchFamily="18" charset="0"/>
            </a:endParaRPr>
          </a:p>
        </p:txBody>
      </p:sp>
      <p:sp>
        <p:nvSpPr>
          <p:cNvPr id="58" name="Oval 26"/>
          <p:cNvSpPr>
            <a:spLocks noChangeAspect="1" noChangeArrowheads="1"/>
          </p:cNvSpPr>
          <p:nvPr/>
        </p:nvSpPr>
        <p:spPr bwMode="auto">
          <a:xfrm>
            <a:off x="1748896" y="2527080"/>
            <a:ext cx="270000" cy="2700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2400" b="1">
              <a:latin typeface="Times New Roman" pitchFamily="18" charset="0"/>
            </a:endParaRPr>
          </a:p>
        </p:txBody>
      </p:sp>
      <p:sp>
        <p:nvSpPr>
          <p:cNvPr id="59" name="Oval 26"/>
          <p:cNvSpPr>
            <a:spLocks noChangeAspect="1" noChangeArrowheads="1"/>
          </p:cNvSpPr>
          <p:nvPr/>
        </p:nvSpPr>
        <p:spPr bwMode="auto">
          <a:xfrm>
            <a:off x="483296" y="2672920"/>
            <a:ext cx="72000" cy="720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2400" b="1">
              <a:latin typeface="Times New Roman" pitchFamily="18" charset="0"/>
            </a:endParaRPr>
          </a:p>
        </p:txBody>
      </p:sp>
      <p:sp>
        <p:nvSpPr>
          <p:cNvPr id="61" name="Oval 26"/>
          <p:cNvSpPr>
            <a:spLocks noChangeAspect="1" noChangeArrowheads="1"/>
          </p:cNvSpPr>
          <p:nvPr/>
        </p:nvSpPr>
        <p:spPr bwMode="auto">
          <a:xfrm>
            <a:off x="2008520" y="4149080"/>
            <a:ext cx="144000" cy="1440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2400" b="1">
              <a:latin typeface="Times New Roman" pitchFamily="18" charset="0"/>
            </a:endParaRPr>
          </a:p>
        </p:txBody>
      </p:sp>
      <p:sp>
        <p:nvSpPr>
          <p:cNvPr id="63" name="Oval 26"/>
          <p:cNvSpPr>
            <a:spLocks noChangeAspect="1" noChangeArrowheads="1"/>
          </p:cNvSpPr>
          <p:nvPr/>
        </p:nvSpPr>
        <p:spPr bwMode="auto">
          <a:xfrm>
            <a:off x="1583688" y="3465024"/>
            <a:ext cx="144000" cy="1440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2400" b="1">
              <a:latin typeface="Times New Roman" pitchFamily="18" charset="0"/>
            </a:endParaRPr>
          </a:p>
        </p:txBody>
      </p:sp>
      <p:sp>
        <p:nvSpPr>
          <p:cNvPr id="64" name="Oval 13"/>
          <p:cNvSpPr>
            <a:spLocks noChangeAspect="1" noChangeArrowheads="1"/>
          </p:cNvSpPr>
          <p:nvPr/>
        </p:nvSpPr>
        <p:spPr bwMode="auto">
          <a:xfrm>
            <a:off x="1625728" y="2474536"/>
            <a:ext cx="108000" cy="1080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2400" b="1">
              <a:latin typeface="Times New Roman" pitchFamily="18" charset="0"/>
            </a:endParaRPr>
          </a:p>
        </p:txBody>
      </p:sp>
      <p:pic>
        <p:nvPicPr>
          <p:cNvPr id="3088" name="Picture 1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915"/>
            <a:ext cx="231775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Oval 26"/>
          <p:cNvSpPr>
            <a:spLocks noChangeAspect="1" noChangeArrowheads="1"/>
          </p:cNvSpPr>
          <p:nvPr/>
        </p:nvSpPr>
        <p:spPr bwMode="auto">
          <a:xfrm>
            <a:off x="2382880" y="5834120"/>
            <a:ext cx="180000" cy="1800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2400" b="1">
              <a:latin typeface="Times New Roman" pitchFamily="18" charset="0"/>
            </a:endParaRPr>
          </a:p>
        </p:txBody>
      </p:sp>
      <p:sp>
        <p:nvSpPr>
          <p:cNvPr id="44" name="Oval 12"/>
          <p:cNvSpPr>
            <a:spLocks noChangeAspect="1" noChangeArrowheads="1"/>
          </p:cNvSpPr>
          <p:nvPr/>
        </p:nvSpPr>
        <p:spPr bwMode="auto">
          <a:xfrm>
            <a:off x="2139826" y="2185048"/>
            <a:ext cx="215900" cy="2159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2400" b="1">
              <a:latin typeface="Times New Roman" pitchFamily="18" charset="0"/>
            </a:endParaRPr>
          </a:p>
        </p:txBody>
      </p:sp>
      <p:sp>
        <p:nvSpPr>
          <p:cNvPr id="45" name="Oval 12"/>
          <p:cNvSpPr>
            <a:spLocks noChangeAspect="1" noChangeArrowheads="1"/>
          </p:cNvSpPr>
          <p:nvPr/>
        </p:nvSpPr>
        <p:spPr bwMode="auto">
          <a:xfrm>
            <a:off x="2625171" y="4540734"/>
            <a:ext cx="215900" cy="2159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2400" b="1">
              <a:latin typeface="Times New Roman" pitchFamily="18" charset="0"/>
            </a:endParaRPr>
          </a:p>
        </p:txBody>
      </p:sp>
      <p:sp>
        <p:nvSpPr>
          <p:cNvPr id="46" name="Oval 26"/>
          <p:cNvSpPr>
            <a:spLocks noChangeAspect="1" noChangeArrowheads="1"/>
          </p:cNvSpPr>
          <p:nvPr/>
        </p:nvSpPr>
        <p:spPr bwMode="auto">
          <a:xfrm>
            <a:off x="2067826" y="4221080"/>
            <a:ext cx="144000" cy="1440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2400" b="1">
              <a:latin typeface="Times New Roman" pitchFamily="18" charset="0"/>
            </a:endParaRPr>
          </a:p>
        </p:txBody>
      </p:sp>
      <p:sp>
        <p:nvSpPr>
          <p:cNvPr id="47" name="Oval 26"/>
          <p:cNvSpPr>
            <a:spLocks noChangeAspect="1" noChangeArrowheads="1"/>
          </p:cNvSpPr>
          <p:nvPr/>
        </p:nvSpPr>
        <p:spPr bwMode="auto">
          <a:xfrm>
            <a:off x="892199" y="5292968"/>
            <a:ext cx="72000" cy="720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2400" b="1">
              <a:latin typeface="Times New Roman" pitchFamily="18" charset="0"/>
            </a:endParaRPr>
          </a:p>
        </p:txBody>
      </p:sp>
      <p:sp>
        <p:nvSpPr>
          <p:cNvPr id="49" name="Oval 14"/>
          <p:cNvSpPr>
            <a:spLocks noChangeAspect="1" noChangeArrowheads="1"/>
          </p:cNvSpPr>
          <p:nvPr/>
        </p:nvSpPr>
        <p:spPr bwMode="auto">
          <a:xfrm flipV="1">
            <a:off x="2046624" y="4285200"/>
            <a:ext cx="45719" cy="4572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2400" b="1">
              <a:latin typeface="Times New Roman" pitchFamily="18" charset="0"/>
            </a:endParaRPr>
          </a:p>
        </p:txBody>
      </p:sp>
      <p:sp>
        <p:nvSpPr>
          <p:cNvPr id="42" name="Oval 26"/>
          <p:cNvSpPr>
            <a:spLocks noChangeAspect="1" noChangeArrowheads="1"/>
          </p:cNvSpPr>
          <p:nvPr/>
        </p:nvSpPr>
        <p:spPr bwMode="auto">
          <a:xfrm>
            <a:off x="1204832" y="2286568"/>
            <a:ext cx="216000" cy="2160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2400" b="1">
              <a:latin typeface="Times New Roman" pitchFamily="18" charset="0"/>
            </a:endParaRPr>
          </a:p>
        </p:txBody>
      </p:sp>
      <p:pic>
        <p:nvPicPr>
          <p:cNvPr id="8219" name="Picture 2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704" y="2647336"/>
            <a:ext cx="152400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191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3" name="Text Box 3"/>
          <p:cNvSpPr txBox="1">
            <a:spLocks noChangeArrowheads="1"/>
          </p:cNvSpPr>
          <p:nvPr/>
        </p:nvSpPr>
        <p:spPr bwMode="auto">
          <a:xfrm>
            <a:off x="0" y="612552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32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Trapianti di POLMONE – Anni </a:t>
            </a:r>
            <a:r>
              <a:rPr lang="it-IT" sz="32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1992-2015*</a:t>
            </a:r>
            <a:endParaRPr lang="it-IT" sz="3200" b="1" dirty="0">
              <a:ln w="1905"/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sp>
        <p:nvSpPr>
          <p:cNvPr id="8" name="Rettangolo arrotondato 7"/>
          <p:cNvSpPr>
            <a:spLocks noChangeArrowheads="1"/>
          </p:cNvSpPr>
          <p:nvPr/>
        </p:nvSpPr>
        <p:spPr bwMode="auto">
          <a:xfrm>
            <a:off x="428625" y="1357313"/>
            <a:ext cx="1857375" cy="5715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428625" y="1357313"/>
            <a:ext cx="1857375" cy="584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Incluse tutte le combinazioni</a:t>
            </a:r>
          </a:p>
        </p:txBody>
      </p:sp>
      <p:graphicFrame>
        <p:nvGraphicFramePr>
          <p:cNvPr id="6" name="Gra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0363965"/>
              </p:ext>
            </p:extLst>
          </p:nvPr>
        </p:nvGraphicFramePr>
        <p:xfrm>
          <a:off x="603552" y="2106184"/>
          <a:ext cx="7756512" cy="41701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04245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2"/>
          <p:cNvSpPr txBox="1">
            <a:spLocks noChangeArrowheads="1"/>
          </p:cNvSpPr>
          <p:nvPr/>
        </p:nvSpPr>
        <p:spPr bwMode="auto">
          <a:xfrm>
            <a:off x="0" y="612552"/>
            <a:ext cx="9067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3200" b="1" dirty="0">
                <a:latin typeface="+mn-lt"/>
              </a:rPr>
              <a:t>Attività di donazione  </a:t>
            </a:r>
            <a:r>
              <a:rPr lang="it-IT" sz="3200" b="1" dirty="0" smtClean="0">
                <a:latin typeface="+mn-lt"/>
              </a:rPr>
              <a:t>2002 – 2015*</a:t>
            </a:r>
            <a:endParaRPr lang="it-IT" sz="3200" b="1" dirty="0">
              <a:latin typeface="+mn-lt"/>
            </a:endParaRPr>
          </a:p>
        </p:txBody>
      </p:sp>
      <p:grpSp>
        <p:nvGrpSpPr>
          <p:cNvPr id="9" name="Group 15"/>
          <p:cNvGrpSpPr>
            <a:grpSpLocks/>
          </p:cNvGrpSpPr>
          <p:nvPr/>
        </p:nvGrpSpPr>
        <p:grpSpPr bwMode="auto">
          <a:xfrm>
            <a:off x="0" y="1319214"/>
            <a:ext cx="5076056" cy="469900"/>
            <a:chOff x="216" y="911"/>
            <a:chExt cx="3256" cy="296"/>
          </a:xfrm>
          <a:noFill/>
        </p:grpSpPr>
        <p:sp>
          <p:nvSpPr>
            <p:cNvPr id="10" name="Text Box 22"/>
            <p:cNvSpPr txBox="1">
              <a:spLocks noChangeArrowheads="1"/>
            </p:cNvSpPr>
            <p:nvPr/>
          </p:nvSpPr>
          <p:spPr bwMode="auto">
            <a:xfrm>
              <a:off x="216" y="912"/>
              <a:ext cx="3256" cy="29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it-IT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</a:rPr>
                <a:t> </a:t>
              </a:r>
              <a:r>
                <a:rPr lang="it-IT" sz="2000" b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</a:rPr>
                <a:t>N°</a:t>
              </a:r>
              <a:r>
                <a:rPr lang="it-IT" sz="20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</a:rPr>
                <a:t> Decessi con accertamento neurologico</a:t>
              </a:r>
              <a:endParaRPr lang="it-IT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11" name="Rettangolo arrotondato 10"/>
            <p:cNvSpPr>
              <a:spLocks noChangeArrowheads="1"/>
            </p:cNvSpPr>
            <p:nvPr/>
          </p:nvSpPr>
          <p:spPr bwMode="auto">
            <a:xfrm>
              <a:off x="249" y="911"/>
              <a:ext cx="3200" cy="296"/>
            </a:xfrm>
            <a:prstGeom prst="roundRect">
              <a:avLst>
                <a:gd name="adj" fmla="val 16667"/>
              </a:avLst>
            </a:prstGeom>
            <a:grpFill/>
            <a:ln w="25400" algn="ctr">
              <a:solidFill>
                <a:srgbClr val="C00000"/>
              </a:solidFill>
              <a:round/>
              <a:headEnd/>
              <a:tailEnd/>
            </a:ln>
            <a:effectLst>
              <a:outerShdw dist="38100" dir="2700000" algn="tl" rotWithShape="0">
                <a:srgbClr val="000000">
                  <a:alpha val="39999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it-IT">
                <a:solidFill>
                  <a:schemeClr val="dk1"/>
                </a:solidFill>
                <a:latin typeface="+mn-lt"/>
              </a:endParaRPr>
            </a:p>
          </p:txBody>
        </p:sp>
      </p:grpSp>
      <p:graphicFrame>
        <p:nvGraphicFramePr>
          <p:cNvPr id="7" name="Gra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6162962"/>
              </p:ext>
            </p:extLst>
          </p:nvPr>
        </p:nvGraphicFramePr>
        <p:xfrm>
          <a:off x="964072" y="2346696"/>
          <a:ext cx="7215856" cy="39832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Text Box 2"/>
          <p:cNvSpPr txBox="1">
            <a:spLocks noChangeArrowheads="1"/>
          </p:cNvSpPr>
          <p:nvPr/>
        </p:nvSpPr>
        <p:spPr bwMode="auto">
          <a:xfrm>
            <a:off x="0" y="685800"/>
            <a:ext cx="9067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28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</a:rPr>
              <a:t>Trapianto di POLMONE – Attività per centro trapianti</a:t>
            </a:r>
          </a:p>
        </p:txBody>
      </p:sp>
      <p:pic>
        <p:nvPicPr>
          <p:cNvPr id="1946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7350" y="1816100"/>
            <a:ext cx="3889375" cy="4603750"/>
          </a:xfrm>
          <a:prstGeom prst="rect">
            <a:avLst/>
          </a:prstGeom>
          <a:solidFill>
            <a:srgbClr val="993300"/>
          </a:solidFill>
          <a:ln w="9525">
            <a:noFill/>
            <a:miter lim="800000"/>
            <a:headEnd/>
            <a:tailEnd/>
          </a:ln>
        </p:spPr>
      </p:pic>
      <p:sp>
        <p:nvSpPr>
          <p:cNvPr id="19461" name="Text Box 4"/>
          <p:cNvSpPr txBox="1">
            <a:spLocks noChangeArrowheads="1"/>
          </p:cNvSpPr>
          <p:nvPr/>
        </p:nvSpPr>
        <p:spPr bwMode="auto">
          <a:xfrm>
            <a:off x="3400623" y="1804988"/>
            <a:ext cx="4187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it-IT" b="1" dirty="0" smtClean="0">
                <a:solidFill>
                  <a:prstClr val="black"/>
                </a:solidFill>
              </a:rPr>
              <a:t>20</a:t>
            </a:r>
            <a:endParaRPr lang="it-IT" b="1" dirty="0">
              <a:solidFill>
                <a:prstClr val="black"/>
              </a:solidFill>
            </a:endParaRPr>
          </a:p>
        </p:txBody>
      </p:sp>
      <p:sp>
        <p:nvSpPr>
          <p:cNvPr id="19462" name="Line 5"/>
          <p:cNvSpPr>
            <a:spLocks noChangeShapeType="1"/>
          </p:cNvSpPr>
          <p:nvPr/>
        </p:nvSpPr>
        <p:spPr bwMode="auto">
          <a:xfrm>
            <a:off x="3149600" y="21336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>
              <a:solidFill>
                <a:prstClr val="black"/>
              </a:solidFill>
            </a:endParaRPr>
          </a:p>
        </p:txBody>
      </p:sp>
      <p:sp>
        <p:nvSpPr>
          <p:cNvPr id="19463" name="Text Box 6"/>
          <p:cNvSpPr txBox="1">
            <a:spLocks noChangeArrowheads="1"/>
          </p:cNvSpPr>
          <p:nvPr/>
        </p:nvSpPr>
        <p:spPr bwMode="auto">
          <a:xfrm>
            <a:off x="3390900" y="2160588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it-IT" b="1" dirty="0">
                <a:solidFill>
                  <a:prstClr val="black"/>
                </a:solidFill>
              </a:rPr>
              <a:t>15</a:t>
            </a:r>
          </a:p>
        </p:txBody>
      </p:sp>
      <p:sp>
        <p:nvSpPr>
          <p:cNvPr id="19464" name="Line 7"/>
          <p:cNvSpPr>
            <a:spLocks noChangeShapeType="1"/>
          </p:cNvSpPr>
          <p:nvPr/>
        </p:nvSpPr>
        <p:spPr bwMode="auto">
          <a:xfrm>
            <a:off x="3149600" y="25146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>
              <a:solidFill>
                <a:prstClr val="black"/>
              </a:solidFill>
            </a:endParaRPr>
          </a:p>
        </p:txBody>
      </p:sp>
      <p:sp>
        <p:nvSpPr>
          <p:cNvPr id="19465" name="Text Box 8"/>
          <p:cNvSpPr txBox="1">
            <a:spLocks noChangeArrowheads="1"/>
          </p:cNvSpPr>
          <p:nvPr/>
        </p:nvSpPr>
        <p:spPr bwMode="auto">
          <a:xfrm>
            <a:off x="3390900" y="2490788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it-IT" b="1">
                <a:solidFill>
                  <a:prstClr val="black"/>
                </a:solidFill>
              </a:rPr>
              <a:t>10</a:t>
            </a:r>
          </a:p>
        </p:txBody>
      </p:sp>
      <p:sp>
        <p:nvSpPr>
          <p:cNvPr id="19466" name="Line 9"/>
          <p:cNvSpPr>
            <a:spLocks noChangeShapeType="1"/>
          </p:cNvSpPr>
          <p:nvPr/>
        </p:nvSpPr>
        <p:spPr bwMode="auto">
          <a:xfrm>
            <a:off x="3124200" y="28194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>
              <a:solidFill>
                <a:prstClr val="black"/>
              </a:solidFill>
            </a:endParaRPr>
          </a:p>
        </p:txBody>
      </p:sp>
      <p:sp>
        <p:nvSpPr>
          <p:cNvPr id="19467" name="Text Box 10"/>
          <p:cNvSpPr txBox="1">
            <a:spLocks noChangeArrowheads="1"/>
          </p:cNvSpPr>
          <p:nvPr/>
        </p:nvSpPr>
        <p:spPr bwMode="auto">
          <a:xfrm>
            <a:off x="3454400" y="279558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it-IT" b="1">
                <a:solidFill>
                  <a:prstClr val="black"/>
                </a:solidFill>
              </a:rPr>
              <a:t>5</a:t>
            </a:r>
          </a:p>
        </p:txBody>
      </p:sp>
      <p:sp>
        <p:nvSpPr>
          <p:cNvPr id="19468" name="Line 11"/>
          <p:cNvSpPr>
            <a:spLocks noChangeShapeType="1"/>
          </p:cNvSpPr>
          <p:nvPr/>
        </p:nvSpPr>
        <p:spPr bwMode="auto">
          <a:xfrm>
            <a:off x="3117850" y="30734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>
              <a:solidFill>
                <a:prstClr val="black"/>
              </a:solidFill>
            </a:endParaRPr>
          </a:p>
        </p:txBody>
      </p:sp>
      <p:sp>
        <p:nvSpPr>
          <p:cNvPr id="19469" name="Oval 12"/>
          <p:cNvSpPr>
            <a:spLocks noChangeAspect="1" noChangeArrowheads="1"/>
          </p:cNvSpPr>
          <p:nvPr/>
        </p:nvSpPr>
        <p:spPr bwMode="auto">
          <a:xfrm>
            <a:off x="3057312" y="2204864"/>
            <a:ext cx="216000" cy="2160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2400" b="1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9470" name="Oval 13"/>
          <p:cNvSpPr>
            <a:spLocks noChangeAspect="1" noChangeArrowheads="1"/>
          </p:cNvSpPr>
          <p:nvPr/>
        </p:nvSpPr>
        <p:spPr bwMode="auto">
          <a:xfrm>
            <a:off x="3093312" y="2564904"/>
            <a:ext cx="144000" cy="1440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2400" b="1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9471" name="Oval 14"/>
          <p:cNvSpPr>
            <a:spLocks noChangeAspect="1" noChangeArrowheads="1"/>
          </p:cNvSpPr>
          <p:nvPr/>
        </p:nvSpPr>
        <p:spPr bwMode="auto">
          <a:xfrm>
            <a:off x="3111313" y="2924944"/>
            <a:ext cx="107999" cy="1080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2400" b="1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9472" name="Oval 15"/>
          <p:cNvSpPr>
            <a:spLocks noChangeArrowheads="1"/>
          </p:cNvSpPr>
          <p:nvPr/>
        </p:nvSpPr>
        <p:spPr bwMode="auto">
          <a:xfrm>
            <a:off x="3021312" y="1818184"/>
            <a:ext cx="288000" cy="2880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2400" b="1">
              <a:solidFill>
                <a:prstClr val="black"/>
              </a:solidFill>
              <a:latin typeface="Times New Roman" pitchFamily="18" charset="0"/>
            </a:endParaRPr>
          </a:p>
        </p:txBody>
      </p:sp>
      <p:graphicFrame>
        <p:nvGraphicFramePr>
          <p:cNvPr id="19458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5024586"/>
              </p:ext>
            </p:extLst>
          </p:nvPr>
        </p:nvGraphicFramePr>
        <p:xfrm>
          <a:off x="5724525" y="2133600"/>
          <a:ext cx="2705100" cy="2312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7" name="Foglio di lavoro" r:id="rId5" imgW="1752623" imgH="1628910" progId="Excel.Sheet.8">
                  <p:embed/>
                </p:oleObj>
              </mc:Choice>
              <mc:Fallback>
                <p:oleObj name="Foglio di lavoro" r:id="rId5" imgW="1752623" imgH="162891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525" y="2133600"/>
                        <a:ext cx="2705100" cy="2312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78" name="Oval 33"/>
          <p:cNvSpPr>
            <a:spLocks noChangeAspect="1" noChangeArrowheads="1"/>
          </p:cNvSpPr>
          <p:nvPr/>
        </p:nvSpPr>
        <p:spPr bwMode="auto">
          <a:xfrm>
            <a:off x="2519792" y="5733256"/>
            <a:ext cx="144000" cy="1440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2400" b="1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9480" name="Oval 35"/>
          <p:cNvSpPr>
            <a:spLocks noChangeAspect="1" noChangeArrowheads="1"/>
          </p:cNvSpPr>
          <p:nvPr/>
        </p:nvSpPr>
        <p:spPr bwMode="auto">
          <a:xfrm>
            <a:off x="1187624" y="2276872"/>
            <a:ext cx="288000" cy="2880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2400" b="1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9482" name="Oval 37"/>
          <p:cNvSpPr>
            <a:spLocks noChangeAspect="1" noChangeArrowheads="1"/>
          </p:cNvSpPr>
          <p:nvPr/>
        </p:nvSpPr>
        <p:spPr bwMode="auto">
          <a:xfrm>
            <a:off x="1259216" y="2582920"/>
            <a:ext cx="126000" cy="1260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2400" b="1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35" name="Oval 37"/>
          <p:cNvSpPr>
            <a:spLocks noChangeAspect="1" noChangeArrowheads="1"/>
          </p:cNvSpPr>
          <p:nvPr/>
        </p:nvSpPr>
        <p:spPr bwMode="auto">
          <a:xfrm>
            <a:off x="1403648" y="2204864"/>
            <a:ext cx="180000" cy="1800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2400" b="1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30" name="Oval 39"/>
          <p:cNvSpPr>
            <a:spLocks noChangeAspect="1" noChangeArrowheads="1"/>
          </p:cNvSpPr>
          <p:nvPr/>
        </p:nvSpPr>
        <p:spPr bwMode="auto">
          <a:xfrm>
            <a:off x="2191009" y="4054408"/>
            <a:ext cx="35999" cy="360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2400" b="1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31" name="Rettangolo arrotondato 30"/>
          <p:cNvSpPr>
            <a:spLocks noChangeArrowheads="1"/>
          </p:cNvSpPr>
          <p:nvPr/>
        </p:nvSpPr>
        <p:spPr bwMode="auto">
          <a:xfrm>
            <a:off x="35496" y="1196752"/>
            <a:ext cx="1857375" cy="5715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it-IT">
              <a:solidFill>
                <a:prstClr val="black"/>
              </a:solidFill>
            </a:endParaRPr>
          </a:p>
        </p:txBody>
      </p:sp>
      <p:sp>
        <p:nvSpPr>
          <p:cNvPr id="32" name="CasellaDiTesto 31"/>
          <p:cNvSpPr txBox="1"/>
          <p:nvPr/>
        </p:nvSpPr>
        <p:spPr>
          <a:xfrm>
            <a:off x="35496" y="1196752"/>
            <a:ext cx="1857375" cy="584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16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Incluse tutte le combinazioni</a:t>
            </a:r>
          </a:p>
        </p:txBody>
      </p:sp>
      <p:sp>
        <p:nvSpPr>
          <p:cNvPr id="36" name="Rettangolo arrotondato 35"/>
          <p:cNvSpPr>
            <a:spLocks noChangeArrowheads="1"/>
          </p:cNvSpPr>
          <p:nvPr/>
        </p:nvSpPr>
        <p:spPr bwMode="auto">
          <a:xfrm>
            <a:off x="5940152" y="1488851"/>
            <a:ext cx="2304255" cy="43758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it-IT">
              <a:solidFill>
                <a:prstClr val="black"/>
              </a:solidFill>
            </a:endParaRPr>
          </a:p>
        </p:txBody>
      </p:sp>
      <p:sp>
        <p:nvSpPr>
          <p:cNvPr id="38" name="CasellaDiTesto 37"/>
          <p:cNvSpPr txBox="1"/>
          <p:nvPr/>
        </p:nvSpPr>
        <p:spPr>
          <a:xfrm>
            <a:off x="5796136" y="1464766"/>
            <a:ext cx="2448272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2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Anno2015: 112</a:t>
            </a:r>
            <a:endParaRPr lang="it-IT" sz="2400" b="1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57" name="Picture 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240" y="2346696"/>
            <a:ext cx="298450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8" name="Picture 1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52" y="2587208"/>
            <a:ext cx="231775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9" name="Picture 1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8514" y="4058264"/>
            <a:ext cx="15875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60" name="Picture 1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6368" y="2947976"/>
            <a:ext cx="122237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61" name="Picture 1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2890" y="3429000"/>
            <a:ext cx="133350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1530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5" name="Text Box 3"/>
          <p:cNvSpPr txBox="1">
            <a:spLocks noChangeArrowheads="1"/>
          </p:cNvSpPr>
          <p:nvPr/>
        </p:nvSpPr>
        <p:spPr bwMode="auto">
          <a:xfrm>
            <a:off x="0" y="612552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32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Trapianti di PANCREAS – Anni </a:t>
            </a:r>
            <a:r>
              <a:rPr lang="it-IT" sz="32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1992-2015*</a:t>
            </a:r>
            <a:endParaRPr lang="it-IT" sz="3200" b="1" dirty="0">
              <a:ln w="1905"/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graphicFrame>
        <p:nvGraphicFramePr>
          <p:cNvPr id="4" name="Gra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3321053"/>
              </p:ext>
            </p:extLst>
          </p:nvPr>
        </p:nvGraphicFramePr>
        <p:xfrm>
          <a:off x="723808" y="1805544"/>
          <a:ext cx="7636256" cy="44106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49400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Text Box 2"/>
          <p:cNvSpPr txBox="1">
            <a:spLocks noChangeArrowheads="1"/>
          </p:cNvSpPr>
          <p:nvPr/>
        </p:nvSpPr>
        <p:spPr bwMode="auto">
          <a:xfrm>
            <a:off x="0" y="6858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24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Trapianto di PANCREAS – Attività per centro trapianti</a:t>
            </a:r>
          </a:p>
        </p:txBody>
      </p:sp>
      <p:pic>
        <p:nvPicPr>
          <p:cNvPr id="2150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868140"/>
            <a:ext cx="3889375" cy="4603750"/>
          </a:xfrm>
          <a:prstGeom prst="rect">
            <a:avLst/>
          </a:prstGeom>
          <a:solidFill>
            <a:srgbClr val="993300"/>
          </a:solidFill>
          <a:ln w="9525">
            <a:noFill/>
            <a:miter lim="800000"/>
            <a:headEnd/>
            <a:tailEnd/>
          </a:ln>
        </p:spPr>
      </p:pic>
      <p:sp>
        <p:nvSpPr>
          <p:cNvPr id="21509" name="Text Box 4"/>
          <p:cNvSpPr txBox="1">
            <a:spLocks noChangeArrowheads="1"/>
          </p:cNvSpPr>
          <p:nvPr/>
        </p:nvSpPr>
        <p:spPr bwMode="auto">
          <a:xfrm>
            <a:off x="3423046" y="1804988"/>
            <a:ext cx="4187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it-IT" b="1" dirty="0" smtClean="0">
                <a:solidFill>
                  <a:prstClr val="black"/>
                </a:solidFill>
              </a:rPr>
              <a:t>20</a:t>
            </a:r>
            <a:endParaRPr lang="it-IT" b="1" dirty="0">
              <a:solidFill>
                <a:prstClr val="black"/>
              </a:solidFill>
            </a:endParaRPr>
          </a:p>
        </p:txBody>
      </p:sp>
      <p:sp>
        <p:nvSpPr>
          <p:cNvPr id="21510" name="Line 5"/>
          <p:cNvSpPr>
            <a:spLocks noChangeShapeType="1"/>
          </p:cNvSpPr>
          <p:nvPr/>
        </p:nvSpPr>
        <p:spPr bwMode="auto">
          <a:xfrm>
            <a:off x="3149600" y="21336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>
              <a:solidFill>
                <a:prstClr val="black"/>
              </a:solidFill>
            </a:endParaRPr>
          </a:p>
        </p:txBody>
      </p:sp>
      <p:sp>
        <p:nvSpPr>
          <p:cNvPr id="21511" name="Text Box 6"/>
          <p:cNvSpPr txBox="1">
            <a:spLocks noChangeArrowheads="1"/>
          </p:cNvSpPr>
          <p:nvPr/>
        </p:nvSpPr>
        <p:spPr bwMode="auto">
          <a:xfrm>
            <a:off x="3423046" y="2160588"/>
            <a:ext cx="4187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it-IT" b="1" dirty="0" smtClean="0">
                <a:solidFill>
                  <a:prstClr val="black"/>
                </a:solidFill>
              </a:rPr>
              <a:t>10</a:t>
            </a:r>
            <a:endParaRPr lang="it-IT" b="1" dirty="0">
              <a:solidFill>
                <a:prstClr val="black"/>
              </a:solidFill>
            </a:endParaRPr>
          </a:p>
        </p:txBody>
      </p:sp>
      <p:sp>
        <p:nvSpPr>
          <p:cNvPr id="21512" name="Line 7"/>
          <p:cNvSpPr>
            <a:spLocks noChangeShapeType="1"/>
          </p:cNvSpPr>
          <p:nvPr/>
        </p:nvSpPr>
        <p:spPr bwMode="auto">
          <a:xfrm>
            <a:off x="3149600" y="25146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>
              <a:solidFill>
                <a:prstClr val="black"/>
              </a:solidFill>
            </a:endParaRPr>
          </a:p>
        </p:txBody>
      </p:sp>
      <p:sp>
        <p:nvSpPr>
          <p:cNvPr id="21513" name="Text Box 8"/>
          <p:cNvSpPr txBox="1">
            <a:spLocks noChangeArrowheads="1"/>
          </p:cNvSpPr>
          <p:nvPr/>
        </p:nvSpPr>
        <p:spPr bwMode="auto">
          <a:xfrm>
            <a:off x="3481556" y="2490788"/>
            <a:ext cx="30168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it-IT" b="1" dirty="0" smtClean="0">
                <a:solidFill>
                  <a:prstClr val="black"/>
                </a:solidFill>
              </a:rPr>
              <a:t>5</a:t>
            </a:r>
            <a:endParaRPr lang="it-IT" b="1" dirty="0">
              <a:solidFill>
                <a:prstClr val="black"/>
              </a:solidFill>
            </a:endParaRPr>
          </a:p>
        </p:txBody>
      </p:sp>
      <p:sp>
        <p:nvSpPr>
          <p:cNvPr id="21514" name="Line 9"/>
          <p:cNvSpPr>
            <a:spLocks noChangeShapeType="1"/>
          </p:cNvSpPr>
          <p:nvPr/>
        </p:nvSpPr>
        <p:spPr bwMode="auto">
          <a:xfrm>
            <a:off x="3124200" y="282772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>
              <a:solidFill>
                <a:prstClr val="black"/>
              </a:solidFill>
            </a:endParaRPr>
          </a:p>
        </p:txBody>
      </p:sp>
      <p:sp>
        <p:nvSpPr>
          <p:cNvPr id="21515" name="Text Box 10"/>
          <p:cNvSpPr txBox="1">
            <a:spLocks noChangeArrowheads="1"/>
          </p:cNvSpPr>
          <p:nvPr/>
        </p:nvSpPr>
        <p:spPr bwMode="auto">
          <a:xfrm>
            <a:off x="3481555" y="2819156"/>
            <a:ext cx="3016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it-IT" b="1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21516" name="Line 11"/>
          <p:cNvSpPr>
            <a:spLocks noChangeShapeType="1"/>
          </p:cNvSpPr>
          <p:nvPr/>
        </p:nvSpPr>
        <p:spPr bwMode="auto">
          <a:xfrm>
            <a:off x="3117850" y="3096968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>
              <a:solidFill>
                <a:prstClr val="black"/>
              </a:solidFill>
            </a:endParaRPr>
          </a:p>
        </p:txBody>
      </p:sp>
      <p:sp>
        <p:nvSpPr>
          <p:cNvPr id="21517" name="Oval 12"/>
          <p:cNvSpPr>
            <a:spLocks noChangeAspect="1" noChangeArrowheads="1"/>
          </p:cNvSpPr>
          <p:nvPr/>
        </p:nvSpPr>
        <p:spPr bwMode="auto">
          <a:xfrm>
            <a:off x="3025981" y="2240888"/>
            <a:ext cx="252000" cy="2520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2400" b="1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1518" name="Oval 13"/>
          <p:cNvSpPr>
            <a:spLocks noChangeAspect="1" noChangeArrowheads="1"/>
          </p:cNvSpPr>
          <p:nvPr/>
        </p:nvSpPr>
        <p:spPr bwMode="auto">
          <a:xfrm>
            <a:off x="3061981" y="2585454"/>
            <a:ext cx="180000" cy="1800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2400" b="1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1519" name="Oval 14"/>
          <p:cNvSpPr>
            <a:spLocks noChangeAspect="1" noChangeArrowheads="1"/>
          </p:cNvSpPr>
          <p:nvPr/>
        </p:nvSpPr>
        <p:spPr bwMode="auto">
          <a:xfrm>
            <a:off x="3097983" y="2948512"/>
            <a:ext cx="107997" cy="1080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2400" b="1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1520" name="Oval 15"/>
          <p:cNvSpPr>
            <a:spLocks noChangeArrowheads="1"/>
          </p:cNvSpPr>
          <p:nvPr/>
        </p:nvSpPr>
        <p:spPr bwMode="auto">
          <a:xfrm>
            <a:off x="2971800" y="1746250"/>
            <a:ext cx="360363" cy="360363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2400" b="1">
              <a:solidFill>
                <a:prstClr val="black"/>
              </a:solidFill>
              <a:latin typeface="Times New Roman" pitchFamily="18" charset="0"/>
            </a:endParaRPr>
          </a:p>
        </p:txBody>
      </p:sp>
      <p:graphicFrame>
        <p:nvGraphicFramePr>
          <p:cNvPr id="21506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2434054"/>
              </p:ext>
            </p:extLst>
          </p:nvPr>
        </p:nvGraphicFramePr>
        <p:xfrm>
          <a:off x="5661025" y="2160588"/>
          <a:ext cx="2701925" cy="226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8" name="Foglio di lavoro" r:id="rId5" imgW="1752623" imgH="1466910" progId="Excel.Sheet.8">
                  <p:embed/>
                </p:oleObj>
              </mc:Choice>
              <mc:Fallback>
                <p:oleObj name="Foglio di lavoro" r:id="rId5" imgW="1752623" imgH="146691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1025" y="2160588"/>
                        <a:ext cx="2701925" cy="2266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Oval 35"/>
          <p:cNvSpPr>
            <a:spLocks noChangeAspect="1" noChangeArrowheads="1"/>
          </p:cNvSpPr>
          <p:nvPr/>
        </p:nvSpPr>
        <p:spPr bwMode="auto">
          <a:xfrm>
            <a:off x="1063744" y="5229200"/>
            <a:ext cx="72000" cy="720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2400" b="1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38" name="Rettangolo arrotondato 37"/>
          <p:cNvSpPr>
            <a:spLocks noChangeArrowheads="1"/>
          </p:cNvSpPr>
          <p:nvPr/>
        </p:nvSpPr>
        <p:spPr bwMode="auto">
          <a:xfrm>
            <a:off x="5661612" y="1384878"/>
            <a:ext cx="2362417" cy="432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algn="ctr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it-IT">
              <a:solidFill>
                <a:prstClr val="black"/>
              </a:solidFill>
            </a:endParaRPr>
          </a:p>
        </p:txBody>
      </p:sp>
      <p:sp>
        <p:nvSpPr>
          <p:cNvPr id="40" name="CasellaDiTesto 39"/>
          <p:cNvSpPr txBox="1"/>
          <p:nvPr/>
        </p:nvSpPr>
        <p:spPr>
          <a:xfrm>
            <a:off x="5315143" y="1357858"/>
            <a:ext cx="3098570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2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Anno 2015:  50</a:t>
            </a:r>
            <a:endParaRPr lang="it-IT" sz="2400" b="1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" name="Rettangolo arrotondato 45"/>
          <p:cNvSpPr>
            <a:spLocks noChangeArrowheads="1"/>
          </p:cNvSpPr>
          <p:nvPr/>
        </p:nvSpPr>
        <p:spPr bwMode="auto">
          <a:xfrm>
            <a:off x="35496" y="1196752"/>
            <a:ext cx="1641716" cy="61218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algn="ctr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it-IT" sz="16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Incluse tutte le combinazioni</a:t>
            </a:r>
          </a:p>
        </p:txBody>
      </p:sp>
      <p:sp>
        <p:nvSpPr>
          <p:cNvPr id="33" name="Oval 12"/>
          <p:cNvSpPr>
            <a:spLocks noChangeAspect="1" noChangeArrowheads="1"/>
          </p:cNvSpPr>
          <p:nvPr/>
        </p:nvSpPr>
        <p:spPr bwMode="auto">
          <a:xfrm>
            <a:off x="1204545" y="2347153"/>
            <a:ext cx="288000" cy="2880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2400" b="1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37" name="Oval 35"/>
          <p:cNvSpPr>
            <a:spLocks noChangeAspect="1" noChangeArrowheads="1"/>
          </p:cNvSpPr>
          <p:nvPr/>
        </p:nvSpPr>
        <p:spPr bwMode="auto">
          <a:xfrm>
            <a:off x="755576" y="2636912"/>
            <a:ext cx="72000" cy="720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2400" b="1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45" name="Oval 35"/>
          <p:cNvSpPr>
            <a:spLocks noChangeAspect="1" noChangeArrowheads="1"/>
          </p:cNvSpPr>
          <p:nvPr/>
        </p:nvSpPr>
        <p:spPr bwMode="auto">
          <a:xfrm>
            <a:off x="1439664" y="2276872"/>
            <a:ext cx="72000" cy="720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2400" b="1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47" name="Oval 35"/>
          <p:cNvSpPr>
            <a:spLocks noChangeAspect="1" noChangeArrowheads="1"/>
          </p:cNvSpPr>
          <p:nvPr/>
        </p:nvSpPr>
        <p:spPr bwMode="auto">
          <a:xfrm>
            <a:off x="1325088" y="2491464"/>
            <a:ext cx="216000" cy="2160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2400" b="1">
              <a:solidFill>
                <a:prstClr val="black"/>
              </a:solidFill>
              <a:latin typeface="Times New Roman" pitchFamily="18" charset="0"/>
            </a:endParaRPr>
          </a:p>
        </p:txBody>
      </p:sp>
      <p:pic>
        <p:nvPicPr>
          <p:cNvPr id="7184" name="Picture 1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509" y="3312393"/>
            <a:ext cx="268287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5" name="Picture 1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457" y="2419975"/>
            <a:ext cx="268287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6" name="Picture 1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3062" y="3974752"/>
            <a:ext cx="195263" cy="19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7" name="Picture 1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7392" y="5773992"/>
            <a:ext cx="85725" cy="7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4094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1" name="Text Box 3"/>
          <p:cNvSpPr txBox="1">
            <a:spLocks noChangeArrowheads="1"/>
          </p:cNvSpPr>
          <p:nvPr/>
        </p:nvSpPr>
        <p:spPr bwMode="auto">
          <a:xfrm>
            <a:off x="0" y="612552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32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Trapianti di INTESTINO – Anni </a:t>
            </a:r>
            <a:r>
              <a:rPr lang="it-IT" sz="32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2002-2015*</a:t>
            </a:r>
            <a:endParaRPr lang="it-IT" sz="3200" b="1" dirty="0">
              <a:ln w="1905"/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graphicFrame>
        <p:nvGraphicFramePr>
          <p:cNvPr id="4" name="Gra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47606"/>
              </p:ext>
            </p:extLst>
          </p:nvPr>
        </p:nvGraphicFramePr>
        <p:xfrm>
          <a:off x="844064" y="1865672"/>
          <a:ext cx="7455871" cy="43505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97741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495098" y="1916832"/>
            <a:ext cx="8072494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0" hangingPunct="0">
              <a:defRPr/>
            </a:pPr>
            <a:endParaRPr lang="it-IT" sz="4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</a:endParaRPr>
          </a:p>
          <a:p>
            <a:pPr algn="ctr" eaLnBrk="0" hangingPunct="0">
              <a:defRPr/>
            </a:pPr>
            <a:r>
              <a:rPr lang="it-IT" sz="66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Liste di attesa al</a:t>
            </a:r>
            <a:endParaRPr lang="it-IT" sz="6600" b="1" dirty="0" smtClean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 eaLnBrk="0" hangingPunct="0">
              <a:defRPr/>
            </a:pPr>
            <a:r>
              <a:rPr lang="it-IT" sz="66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31 Dicembre 2015</a:t>
            </a:r>
          </a:p>
          <a:p>
            <a:pPr algn="ctr" eaLnBrk="0" hangingPunct="0">
              <a:defRPr/>
            </a:pPr>
            <a:endParaRPr lang="it-IT" sz="3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el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3116865"/>
              </p:ext>
            </p:extLst>
          </p:nvPr>
        </p:nvGraphicFramePr>
        <p:xfrm>
          <a:off x="323528" y="2708920"/>
          <a:ext cx="1944218" cy="1828800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1215137"/>
                <a:gridCol w="729081"/>
              </a:tblGrid>
              <a:tr h="300033">
                <a:tc>
                  <a:txBody>
                    <a:bodyPr/>
                    <a:lstStyle/>
                    <a:p>
                      <a:r>
                        <a:rPr lang="it-IT" sz="1400" b="1" dirty="0" smtClean="0">
                          <a:solidFill>
                            <a:schemeClr val="tx1"/>
                          </a:solidFill>
                        </a:rPr>
                        <a:t>Rene</a:t>
                      </a:r>
                      <a:endParaRPr lang="it-IT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chemeClr val="tx1"/>
                          </a:solidFill>
                        </a:rPr>
                        <a:t>6765</a:t>
                      </a:r>
                      <a:r>
                        <a:rPr lang="it-IT" sz="1100" b="1" dirty="0" smtClean="0">
                          <a:solidFill>
                            <a:schemeClr val="tx1"/>
                          </a:solidFill>
                        </a:rPr>
                        <a:t>**</a:t>
                      </a:r>
                      <a:endParaRPr lang="it-IT" sz="11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00033">
                <a:tc>
                  <a:txBody>
                    <a:bodyPr/>
                    <a:lstStyle/>
                    <a:p>
                      <a:r>
                        <a:rPr lang="it-IT" sz="1400" b="1" dirty="0" smtClean="0">
                          <a:solidFill>
                            <a:schemeClr val="tx1"/>
                          </a:solidFill>
                        </a:rPr>
                        <a:t>Fegato</a:t>
                      </a:r>
                      <a:endParaRPr lang="it-IT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chemeClr val="tx1"/>
                          </a:solidFill>
                        </a:rPr>
                        <a:t>  1072</a:t>
                      </a:r>
                      <a:endParaRPr lang="it-IT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00033">
                <a:tc>
                  <a:txBody>
                    <a:bodyPr/>
                    <a:lstStyle/>
                    <a:p>
                      <a:r>
                        <a:rPr lang="it-IT" sz="1400" b="1" dirty="0" smtClean="0">
                          <a:solidFill>
                            <a:schemeClr val="tx1"/>
                          </a:solidFill>
                        </a:rPr>
                        <a:t>Cuore</a:t>
                      </a:r>
                      <a:endParaRPr lang="it-IT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chemeClr val="tx1"/>
                          </a:solidFill>
                        </a:rPr>
                        <a:t>  731</a:t>
                      </a:r>
                      <a:endParaRPr lang="it-IT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00033">
                <a:tc>
                  <a:txBody>
                    <a:bodyPr/>
                    <a:lstStyle/>
                    <a:p>
                      <a:r>
                        <a:rPr lang="it-IT" sz="1400" b="1" dirty="0" smtClean="0">
                          <a:solidFill>
                            <a:schemeClr val="tx1"/>
                          </a:solidFill>
                        </a:rPr>
                        <a:t>Polmone</a:t>
                      </a:r>
                      <a:endParaRPr lang="it-IT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chemeClr val="tx1"/>
                          </a:solidFill>
                        </a:rPr>
                        <a:t>  383</a:t>
                      </a:r>
                      <a:endParaRPr lang="it-IT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00033">
                <a:tc>
                  <a:txBody>
                    <a:bodyPr/>
                    <a:lstStyle/>
                    <a:p>
                      <a:r>
                        <a:rPr lang="it-IT" sz="1400" b="1" dirty="0" smtClean="0">
                          <a:solidFill>
                            <a:schemeClr val="tx1"/>
                          </a:solidFill>
                        </a:rPr>
                        <a:t>Pancreas</a:t>
                      </a:r>
                      <a:endParaRPr lang="it-IT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chemeClr val="tx1"/>
                          </a:solidFill>
                        </a:rPr>
                        <a:t>  248</a:t>
                      </a:r>
                      <a:endParaRPr lang="it-IT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00033">
                <a:tc>
                  <a:txBody>
                    <a:bodyPr/>
                    <a:lstStyle/>
                    <a:p>
                      <a:r>
                        <a:rPr lang="it-IT" sz="1400" b="1" dirty="0" smtClean="0">
                          <a:solidFill>
                            <a:schemeClr val="tx1"/>
                          </a:solidFill>
                        </a:rPr>
                        <a:t>Intestino</a:t>
                      </a:r>
                      <a:endParaRPr lang="it-IT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chemeClr val="tx1"/>
                          </a:solidFill>
                        </a:rPr>
                        <a:t>    20</a:t>
                      </a:r>
                      <a:endParaRPr lang="it-IT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ttangolo 2"/>
          <p:cNvSpPr/>
          <p:nvPr/>
        </p:nvSpPr>
        <p:spPr>
          <a:xfrm>
            <a:off x="827584" y="1268760"/>
            <a:ext cx="7560840" cy="12961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smtClean="0">
                <a:solidFill>
                  <a:srgbClr val="002060"/>
                </a:solidFill>
              </a:rPr>
              <a:t>PAZIENTI in lista  d’attesa in ITALIA al 31/12/2015 : </a:t>
            </a:r>
          </a:p>
          <a:p>
            <a:pPr algn="ctr"/>
            <a:endParaRPr lang="it-IT" dirty="0"/>
          </a:p>
        </p:txBody>
      </p:sp>
      <p:sp>
        <p:nvSpPr>
          <p:cNvPr id="24" name="Rettangolo arrotondato 23"/>
          <p:cNvSpPr/>
          <p:nvPr/>
        </p:nvSpPr>
        <p:spPr>
          <a:xfrm>
            <a:off x="3779912" y="1988840"/>
            <a:ext cx="1080120" cy="432048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b="1" dirty="0" smtClean="0">
                <a:solidFill>
                  <a:schemeClr val="tx2"/>
                </a:solidFill>
              </a:rPr>
              <a:t>9070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408795" y="4797152"/>
            <a:ext cx="1566113" cy="715089"/>
          </a:xfrm>
          <a:prstGeom prst="bracketPair">
            <a:avLst/>
          </a:prstGeom>
          <a:noFill/>
          <a:ln w="12700">
            <a:solidFill>
              <a:schemeClr val="accent1">
                <a:shade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it-IT" b="1" dirty="0" smtClean="0"/>
              <a:t>Iscrizioni rene</a:t>
            </a:r>
          </a:p>
          <a:p>
            <a:pPr algn="ctr"/>
            <a:r>
              <a:rPr lang="it-IT" b="1" dirty="0" smtClean="0"/>
              <a:t>8433**</a:t>
            </a:r>
            <a:endParaRPr lang="it-IT" b="1" dirty="0"/>
          </a:p>
        </p:txBody>
      </p:sp>
      <p:sp>
        <p:nvSpPr>
          <p:cNvPr id="25" name="CasellaDiTesto 24"/>
          <p:cNvSpPr txBox="1"/>
          <p:nvPr/>
        </p:nvSpPr>
        <p:spPr>
          <a:xfrm>
            <a:off x="242784" y="5517232"/>
            <a:ext cx="2299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i="1" dirty="0" smtClean="0"/>
              <a:t>** Per il rene ogni paziente può avere   più di una iscrizione</a:t>
            </a:r>
            <a:endParaRPr lang="it-IT" sz="1200" b="1" i="1" dirty="0"/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935596" y="611977"/>
            <a:ext cx="734481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it-IT" sz="32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Liste di Attesa al </a:t>
            </a:r>
            <a:r>
              <a:rPr lang="it-IT" sz="32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</a:rPr>
              <a:t>31 Dicembre </a:t>
            </a:r>
            <a:r>
              <a:rPr lang="it-IT" sz="32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2015*</a:t>
            </a:r>
            <a:endParaRPr lang="it-IT" sz="3200" b="1" dirty="0">
              <a:ln w="1905"/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graphicFrame>
        <p:nvGraphicFramePr>
          <p:cNvPr id="10" name="Gra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2603303"/>
              </p:ext>
            </p:extLst>
          </p:nvPr>
        </p:nvGraphicFramePr>
        <p:xfrm>
          <a:off x="2483768" y="2852936"/>
          <a:ext cx="5904656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/>
          <p:nvPr/>
        </p:nvSpPr>
        <p:spPr>
          <a:xfrm>
            <a:off x="1043604" y="611980"/>
            <a:ext cx="7344817" cy="58477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3200" b="1" i="0" u="none" strike="noStrike" kern="1200" cap="none" spc="0" baseline="0" dirty="0">
                <a:solidFill>
                  <a:srgbClr val="0D0D0D"/>
                </a:solidFill>
                <a:uFillTx/>
                <a:latin typeface="Calibri"/>
              </a:rPr>
              <a:t>Andamento Liste di Attesa 2002 -</a:t>
            </a:r>
            <a:r>
              <a:rPr lang="it-IT" sz="3200" b="1" i="0" u="none" strike="noStrike" kern="1200" cap="none" spc="0" baseline="0" dirty="0" smtClean="0">
                <a:solidFill>
                  <a:srgbClr val="0D0D0D"/>
                </a:solidFill>
                <a:uFillTx/>
                <a:latin typeface="Calibri"/>
              </a:rPr>
              <a:t>2015*</a:t>
            </a:r>
            <a:endParaRPr lang="it-IT" sz="3200" b="1" i="0" u="none" strike="noStrike" kern="1200" cap="none" spc="0" baseline="0" dirty="0">
              <a:solidFill>
                <a:srgbClr val="0D0D0D"/>
              </a:solidFill>
              <a:uFillTx/>
              <a:latin typeface="Calibri"/>
            </a:endParaRPr>
          </a:p>
        </p:txBody>
      </p:sp>
      <p:sp>
        <p:nvSpPr>
          <p:cNvPr id="7" name="Text Box 4"/>
          <p:cNvSpPr txBox="1"/>
          <p:nvPr/>
        </p:nvSpPr>
        <p:spPr>
          <a:xfrm>
            <a:off x="2627784" y="1196748"/>
            <a:ext cx="3857625" cy="46196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400" b="1" i="1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Pazienti iscritti in lista  </a:t>
            </a:r>
          </a:p>
        </p:txBody>
      </p:sp>
      <p:graphicFrame>
        <p:nvGraphicFramePr>
          <p:cNvPr id="9" name="Gra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7684359"/>
              </p:ext>
            </p:extLst>
          </p:nvPr>
        </p:nvGraphicFramePr>
        <p:xfrm>
          <a:off x="978980" y="1658712"/>
          <a:ext cx="7155231" cy="2924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5240998"/>
              </p:ext>
            </p:extLst>
          </p:nvPr>
        </p:nvGraphicFramePr>
        <p:xfrm>
          <a:off x="948916" y="3669512"/>
          <a:ext cx="7351020" cy="29271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02827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o 9"/>
          <p:cNvGrpSpPr/>
          <p:nvPr/>
        </p:nvGrpSpPr>
        <p:grpSpPr>
          <a:xfrm>
            <a:off x="285604" y="1398400"/>
            <a:ext cx="1584176" cy="570260"/>
            <a:chOff x="202755" y="1268760"/>
            <a:chExt cx="1584176" cy="570260"/>
          </a:xfrm>
        </p:grpSpPr>
        <p:sp>
          <p:nvSpPr>
            <p:cNvPr id="3" name="Rettangolo arrotondato 2"/>
            <p:cNvSpPr>
              <a:spLocks noChangeArrowheads="1"/>
            </p:cNvSpPr>
            <p:nvPr/>
          </p:nvSpPr>
          <p:spPr bwMode="auto">
            <a:xfrm>
              <a:off x="202755" y="1283395"/>
              <a:ext cx="1584176" cy="555625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5400" algn="ctr">
              <a:solidFill>
                <a:schemeClr val="accent3">
                  <a:lumMod val="50000"/>
                </a:schemeClr>
              </a:solidFill>
              <a:round/>
              <a:headEnd/>
              <a:tailEnd/>
            </a:ln>
            <a:effectLst>
              <a:outerShdw dist="38100" dir="2700000" algn="tl" rotWithShape="0">
                <a:srgbClr val="000000">
                  <a:alpha val="39999"/>
                </a:srgbClr>
              </a:outerShdw>
            </a:effectLst>
          </p:spPr>
          <p:txBody>
            <a:bodyPr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it-IT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4" name="Rettangolo 3"/>
            <p:cNvSpPr/>
            <p:nvPr/>
          </p:nvSpPr>
          <p:spPr>
            <a:xfrm>
              <a:off x="221805" y="1268760"/>
              <a:ext cx="1525502" cy="52387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it-IT" sz="2800" b="1" dirty="0">
                  <a:solidFill>
                    <a:schemeClr val="accent3">
                      <a:lumMod val="50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</a:rPr>
                <a:t>Rene </a:t>
              </a:r>
              <a:endParaRPr lang="it-IT" sz="2800" dirty="0">
                <a:solidFill>
                  <a:schemeClr val="accent3">
                    <a:lumMod val="50000"/>
                  </a:schemeClr>
                </a:solidFill>
                <a:latin typeface="+mn-lt"/>
              </a:endParaRPr>
            </a:p>
          </p:txBody>
        </p:sp>
      </p:grp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2254570" y="2562622"/>
            <a:ext cx="4896544" cy="723766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bg1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1200" b="1" i="1" u="none" dirty="0" smtClean="0">
                <a:solidFill>
                  <a:schemeClr val="bg1"/>
                </a:solidFill>
              </a:rPr>
              <a:t>TOTALE PAZIENTI nel </a:t>
            </a:r>
            <a:r>
              <a:rPr lang="it-IT" sz="1200" b="1" i="1" dirty="0">
                <a:solidFill>
                  <a:schemeClr val="bg1"/>
                </a:solidFill>
              </a:rPr>
              <a:t>periodo </a:t>
            </a:r>
            <a:r>
              <a:rPr lang="it-IT" sz="1200" b="1" i="1" dirty="0" smtClean="0">
                <a:solidFill>
                  <a:schemeClr val="bg1"/>
                </a:solidFill>
              </a:rPr>
              <a:t>dal 1/1/2014 </a:t>
            </a:r>
            <a:r>
              <a:rPr lang="it-IT" sz="1200" b="1" i="1" dirty="0">
                <a:solidFill>
                  <a:schemeClr val="bg1"/>
                </a:solidFill>
              </a:rPr>
              <a:t>al </a:t>
            </a:r>
            <a:r>
              <a:rPr lang="it-IT" sz="1200" b="1" i="1" dirty="0" smtClean="0">
                <a:solidFill>
                  <a:schemeClr val="bg1"/>
                </a:solidFill>
              </a:rPr>
              <a:t>31/12/2015</a:t>
            </a:r>
            <a:endParaRPr lang="it-IT" sz="1200" b="1" i="1" dirty="0">
              <a:solidFill>
                <a:schemeClr val="bg1"/>
              </a:solidFill>
            </a:endParaRPr>
          </a:p>
          <a:p>
            <a:pPr algn="ctr">
              <a:defRPr/>
            </a:pPr>
            <a:endParaRPr lang="it-IT" sz="500" b="1" u="none" dirty="0" smtClean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it-IT" sz="2400" b="1" u="none" dirty="0" smtClean="0">
                <a:solidFill>
                  <a:schemeClr val="bg1"/>
                </a:solidFill>
              </a:rPr>
              <a:t>8803</a:t>
            </a:r>
            <a:endParaRPr lang="it-IT" sz="2400" b="1" u="none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28" name="Rectangle 8"/>
          <p:cNvSpPr>
            <a:spLocks noChangeArrowheads="1"/>
          </p:cNvSpPr>
          <p:nvPr/>
        </p:nvSpPr>
        <p:spPr bwMode="auto">
          <a:xfrm>
            <a:off x="161780" y="3792249"/>
            <a:ext cx="1667020" cy="931573"/>
          </a:xfrm>
          <a:prstGeom prst="foldedCorner">
            <a:avLst/>
          </a:prstGeom>
          <a:solidFill>
            <a:schemeClr val="lt1"/>
          </a:solidFill>
          <a:ln w="12700">
            <a:solidFill>
              <a:schemeClr val="accent3">
                <a:lumMod val="75000"/>
              </a:schemeClr>
            </a:solidFill>
            <a:prstDash val="solid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it-IT" sz="1200" b="1" i="1" dirty="0" smtClean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  <a:p>
            <a:pPr>
              <a:defRPr/>
            </a:pPr>
            <a:r>
              <a:rPr lang="it-IT" sz="1200" b="1" i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Tempo medio di attesa in lista: </a:t>
            </a:r>
            <a:r>
              <a:rPr lang="it-IT" sz="1600" b="1" i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3,1 anni</a:t>
            </a:r>
          </a:p>
        </p:txBody>
      </p:sp>
      <p:sp>
        <p:nvSpPr>
          <p:cNvPr id="29" name="Rectangle 8"/>
          <p:cNvSpPr>
            <a:spLocks noChangeArrowheads="1"/>
          </p:cNvSpPr>
          <p:nvPr/>
        </p:nvSpPr>
        <p:spPr bwMode="auto">
          <a:xfrm>
            <a:off x="1778930" y="3755516"/>
            <a:ext cx="2919946" cy="659335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1200" b="1" i="1" u="none" dirty="0" smtClean="0">
                <a:solidFill>
                  <a:schemeClr val="accent3">
                    <a:lumMod val="50000"/>
                  </a:schemeClr>
                </a:solidFill>
              </a:rPr>
              <a:t>Pazienti ancora iscritti al 31/12/2015</a:t>
            </a:r>
            <a:endParaRPr lang="it-IT" sz="1200" i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it-IT" u="none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it-IT" sz="2000" b="1" u="none" dirty="0" smtClean="0">
                <a:solidFill>
                  <a:schemeClr val="accent3">
                    <a:lumMod val="50000"/>
                  </a:schemeClr>
                </a:solidFill>
              </a:rPr>
              <a:t>6765</a:t>
            </a:r>
            <a:endParaRPr lang="it-IT" sz="2000" b="1" u="none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0" name="Freccia a destra con strisce 29"/>
          <p:cNvSpPr/>
          <p:nvPr/>
        </p:nvSpPr>
        <p:spPr>
          <a:xfrm rot="5400000">
            <a:off x="3095721" y="3392740"/>
            <a:ext cx="288032" cy="211973"/>
          </a:xfrm>
          <a:prstGeom prst="stripedRightArrow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Rectangle 8"/>
          <p:cNvSpPr>
            <a:spLocks noChangeArrowheads="1"/>
          </p:cNvSpPr>
          <p:nvPr/>
        </p:nvSpPr>
        <p:spPr bwMode="auto">
          <a:xfrm>
            <a:off x="5233408" y="3734210"/>
            <a:ext cx="2065962" cy="970563"/>
          </a:xfrm>
          <a:prstGeom prst="roundRect">
            <a:avLst/>
          </a:prstGeom>
          <a:ln w="63500">
            <a:solidFill>
              <a:schemeClr val="accent3">
                <a:lumMod val="75000"/>
              </a:schemeClr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it-IT" sz="1100" b="1" i="1" u="none" dirty="0" smtClean="0">
                <a:solidFill>
                  <a:schemeClr val="accent3">
                    <a:lumMod val="50000"/>
                  </a:schemeClr>
                </a:solidFill>
              </a:rPr>
              <a:t> Pazienti USCITI DI LISTA </a:t>
            </a:r>
            <a:r>
              <a:rPr lang="it-IT" sz="1100" b="1" i="1" dirty="0" smtClean="0">
                <a:solidFill>
                  <a:schemeClr val="accent3">
                    <a:lumMod val="50000"/>
                  </a:schemeClr>
                </a:solidFill>
              </a:rPr>
              <a:t>dal 1/1/2015 </a:t>
            </a:r>
            <a:r>
              <a:rPr lang="it-IT" sz="1100" b="1" i="1" dirty="0">
                <a:solidFill>
                  <a:schemeClr val="accent3">
                    <a:lumMod val="50000"/>
                  </a:schemeClr>
                </a:solidFill>
              </a:rPr>
              <a:t>al </a:t>
            </a:r>
            <a:r>
              <a:rPr lang="it-IT" sz="1100" b="1" i="1" dirty="0" smtClean="0">
                <a:solidFill>
                  <a:schemeClr val="accent3">
                    <a:lumMod val="50000"/>
                  </a:schemeClr>
                </a:solidFill>
              </a:rPr>
              <a:t>31/12/2015</a:t>
            </a:r>
            <a:endParaRPr lang="it-IT" sz="1100" b="1" i="1" dirty="0">
              <a:solidFill>
                <a:schemeClr val="accent3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it-IT" sz="2400" b="1" u="none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it-IT" sz="2400" u="none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it-IT" sz="2400" b="1" dirty="0" smtClean="0">
                <a:solidFill>
                  <a:schemeClr val="accent3">
                    <a:lumMod val="50000"/>
                  </a:schemeClr>
                </a:solidFill>
              </a:rPr>
              <a:t>2038</a:t>
            </a:r>
            <a:endParaRPr lang="it-IT" sz="2400" b="1" u="none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2" name="Rectangle 8"/>
          <p:cNvSpPr>
            <a:spLocks noChangeArrowheads="1"/>
          </p:cNvSpPr>
          <p:nvPr/>
        </p:nvSpPr>
        <p:spPr bwMode="auto">
          <a:xfrm>
            <a:off x="2369370" y="5586958"/>
            <a:ext cx="3492532" cy="827469"/>
          </a:xfrm>
          <a:prstGeom prst="foldedCorner">
            <a:avLst/>
          </a:prstGeom>
          <a:ln w="12700">
            <a:solidFill>
              <a:schemeClr val="accent3">
                <a:lumMod val="75000"/>
              </a:schemeClr>
            </a:solidFill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it-IT" sz="1200" b="1" i="1" dirty="0" smtClean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  <a:p>
            <a:pPr>
              <a:defRPr/>
            </a:pPr>
            <a:r>
              <a:rPr lang="it-IT" sz="1200" b="1" i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Tempo media di attesa al trapianto:  </a:t>
            </a:r>
            <a:r>
              <a:rPr lang="it-IT" sz="1600" b="1" i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2,2 anni</a:t>
            </a:r>
            <a:endParaRPr lang="it-IT" sz="1400" b="1" i="1" dirty="0" smtClean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  <a:p>
            <a:pPr>
              <a:defRPr/>
            </a:pPr>
            <a:r>
              <a:rPr lang="it-IT" sz="1400" b="1" i="1" u="none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ISL*:  </a:t>
            </a:r>
            <a:r>
              <a:rPr lang="it-IT" sz="1600" b="1" i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22,8%</a:t>
            </a:r>
            <a:endParaRPr lang="it-IT" sz="1600" b="1" i="1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  <a:p>
            <a:pPr>
              <a:defRPr/>
            </a:pPr>
            <a:r>
              <a:rPr lang="it-IT" sz="1400" b="1" i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ISLT**: </a:t>
            </a:r>
            <a:r>
              <a:rPr lang="it-IT" sz="1600" b="1" i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17,9%</a:t>
            </a:r>
            <a:endParaRPr lang="it-IT" sz="1600" b="1" i="1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33" name="Rectangle 8"/>
          <p:cNvSpPr>
            <a:spLocks noChangeArrowheads="1"/>
          </p:cNvSpPr>
          <p:nvPr/>
        </p:nvSpPr>
        <p:spPr bwMode="auto">
          <a:xfrm>
            <a:off x="4179001" y="4907070"/>
            <a:ext cx="1682901" cy="701614"/>
          </a:xfrm>
          <a:prstGeom prst="roundRect">
            <a:avLst/>
          </a:prstGeom>
          <a:ln w="50800">
            <a:solidFill>
              <a:schemeClr val="accent3">
                <a:lumMod val="75000"/>
              </a:schemeClr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r">
              <a:defRPr/>
            </a:pPr>
            <a:r>
              <a:rPr lang="it-IT" sz="1400" b="1" u="none" dirty="0" smtClean="0">
                <a:solidFill>
                  <a:schemeClr val="accent3">
                    <a:lumMod val="50000"/>
                  </a:schemeClr>
                </a:solidFill>
              </a:rPr>
              <a:t>TRAPIANTI</a:t>
            </a:r>
            <a:r>
              <a:rPr lang="it-IT" sz="1400" b="1" u="none" dirty="0" smtClean="0">
                <a:solidFill>
                  <a:schemeClr val="accent3">
                    <a:lumMod val="75000"/>
                  </a:schemeClr>
                </a:solidFill>
              </a:rPr>
              <a:t>: </a:t>
            </a:r>
            <a:r>
              <a:rPr lang="it-IT" sz="2000" b="1" u="none" dirty="0" smtClean="0">
                <a:solidFill>
                  <a:schemeClr val="accent3">
                    <a:lumMod val="50000"/>
                  </a:schemeClr>
                </a:solidFill>
              </a:rPr>
              <a:t>1580</a:t>
            </a:r>
            <a:endParaRPr lang="it-IT" sz="2000" b="1" u="none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4" name="Rectangle 8"/>
          <p:cNvSpPr>
            <a:spLocks noChangeArrowheads="1"/>
          </p:cNvSpPr>
          <p:nvPr/>
        </p:nvSpPr>
        <p:spPr bwMode="auto">
          <a:xfrm>
            <a:off x="6906638" y="6091014"/>
            <a:ext cx="1923037" cy="309640"/>
          </a:xfrm>
          <a:prstGeom prst="foldedCorner">
            <a:avLst/>
          </a:prstGeom>
          <a:ln w="12700">
            <a:solidFill>
              <a:schemeClr val="accent3">
                <a:lumMod val="75000"/>
              </a:schemeClr>
            </a:solidFill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it-IT" sz="1200" b="1" i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mortalità in lista: </a:t>
            </a:r>
            <a:r>
              <a:rPr lang="it-IT" sz="1600" b="1" i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1,6 %</a:t>
            </a:r>
          </a:p>
        </p:txBody>
      </p:sp>
      <p:sp>
        <p:nvSpPr>
          <p:cNvPr id="35" name="Rectangle 8"/>
          <p:cNvSpPr>
            <a:spLocks noChangeArrowheads="1"/>
          </p:cNvSpPr>
          <p:nvPr/>
        </p:nvSpPr>
        <p:spPr bwMode="auto">
          <a:xfrm>
            <a:off x="6881160" y="5803343"/>
            <a:ext cx="1264388" cy="297554"/>
          </a:xfrm>
          <a:prstGeom prst="roundRect">
            <a:avLst/>
          </a:prstGeom>
          <a:ln w="31750">
            <a:solidFill>
              <a:schemeClr val="accent3">
                <a:lumMod val="75000"/>
              </a:schemeClr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it-IT" sz="1200" b="1" u="none" dirty="0" smtClean="0"/>
              <a:t> </a:t>
            </a:r>
            <a:r>
              <a:rPr lang="it-IT" sz="1200" b="1" u="none" dirty="0" smtClean="0">
                <a:solidFill>
                  <a:schemeClr val="accent3">
                    <a:lumMod val="50000"/>
                  </a:schemeClr>
                </a:solidFill>
              </a:rPr>
              <a:t>DECESSI</a:t>
            </a:r>
            <a:r>
              <a:rPr lang="it-IT" sz="1200" b="1" u="none" dirty="0" smtClean="0">
                <a:solidFill>
                  <a:schemeClr val="accent3">
                    <a:lumMod val="75000"/>
                  </a:schemeClr>
                </a:solidFill>
              </a:rPr>
              <a:t>: </a:t>
            </a:r>
            <a:r>
              <a:rPr lang="it-IT" b="1" dirty="0" smtClean="0">
                <a:solidFill>
                  <a:schemeClr val="accent3">
                    <a:lumMod val="50000"/>
                  </a:schemeClr>
                </a:solidFill>
              </a:rPr>
              <a:t>140</a:t>
            </a:r>
            <a:endParaRPr lang="it-IT" b="1" u="none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6" name="Rectangle 8"/>
          <p:cNvSpPr>
            <a:spLocks noChangeArrowheads="1"/>
          </p:cNvSpPr>
          <p:nvPr/>
        </p:nvSpPr>
        <p:spPr bwMode="auto">
          <a:xfrm>
            <a:off x="6862657" y="5154910"/>
            <a:ext cx="1264388" cy="514146"/>
          </a:xfrm>
          <a:prstGeom prst="roundRect">
            <a:avLst/>
          </a:prstGeom>
          <a:ln w="38100">
            <a:solidFill>
              <a:schemeClr val="accent3">
                <a:lumMod val="75000"/>
              </a:schemeClr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it-IT" sz="1400" b="1" u="none" dirty="0" smtClean="0"/>
              <a:t> </a:t>
            </a:r>
            <a:r>
              <a:rPr lang="it-IT" sz="1400" b="1" u="none" dirty="0" smtClean="0">
                <a:solidFill>
                  <a:schemeClr val="accent3">
                    <a:lumMod val="50000"/>
                  </a:schemeClr>
                </a:solidFill>
              </a:rPr>
              <a:t>Altra causa</a:t>
            </a:r>
            <a:r>
              <a:rPr lang="it-IT" sz="1400" b="1" u="none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it-IT" sz="2000" b="1" dirty="0" smtClean="0">
                <a:solidFill>
                  <a:schemeClr val="accent3">
                    <a:lumMod val="50000"/>
                  </a:schemeClr>
                </a:solidFill>
              </a:rPr>
              <a:t>318</a:t>
            </a:r>
            <a:endParaRPr lang="it-IT" sz="2000" b="1" u="none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cxnSp>
        <p:nvCxnSpPr>
          <p:cNvPr id="41" name="Connettore 2 40"/>
          <p:cNvCxnSpPr/>
          <p:nvPr/>
        </p:nvCxnSpPr>
        <p:spPr>
          <a:xfrm>
            <a:off x="6329118" y="5946998"/>
            <a:ext cx="416170" cy="0"/>
          </a:xfrm>
          <a:prstGeom prst="straightConnector1">
            <a:avLst/>
          </a:prstGeom>
          <a:ln w="3175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1 36"/>
          <p:cNvCxnSpPr/>
          <p:nvPr/>
        </p:nvCxnSpPr>
        <p:spPr>
          <a:xfrm>
            <a:off x="6326845" y="4735395"/>
            <a:ext cx="0" cy="1216725"/>
          </a:xfrm>
          <a:prstGeom prst="line">
            <a:avLst/>
          </a:prstGeom>
          <a:ln w="317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2 38"/>
          <p:cNvCxnSpPr/>
          <p:nvPr/>
        </p:nvCxnSpPr>
        <p:spPr>
          <a:xfrm>
            <a:off x="6326845" y="5403480"/>
            <a:ext cx="442820" cy="8503"/>
          </a:xfrm>
          <a:prstGeom prst="straightConnector1">
            <a:avLst/>
          </a:prstGeom>
          <a:ln w="3175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ttore 2 39"/>
          <p:cNvCxnSpPr/>
          <p:nvPr/>
        </p:nvCxnSpPr>
        <p:spPr>
          <a:xfrm flipH="1">
            <a:off x="5964895" y="5082902"/>
            <a:ext cx="361950" cy="0"/>
          </a:xfrm>
          <a:prstGeom prst="straightConnector1">
            <a:avLst/>
          </a:prstGeom>
          <a:ln w="3175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Freccia a destra con strisce 44"/>
          <p:cNvSpPr/>
          <p:nvPr/>
        </p:nvSpPr>
        <p:spPr>
          <a:xfrm rot="5400000">
            <a:off x="6124107" y="3401976"/>
            <a:ext cx="288032" cy="211973"/>
          </a:xfrm>
          <a:prstGeom prst="stripedRightArrow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-1" y="6495727"/>
            <a:ext cx="401128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1200" b="1" i="1" dirty="0" smtClean="0">
                <a:latin typeface="Calibri" pitchFamily="34" charset="0"/>
              </a:rPr>
              <a:t>*ISL: numero TX/Numero iscritti inizio anno</a:t>
            </a:r>
          </a:p>
          <a:p>
            <a:r>
              <a:rPr lang="it-IT" sz="1200" b="1" i="1" dirty="0" smtClean="0">
                <a:latin typeface="Calibri" pitchFamily="34" charset="0"/>
              </a:rPr>
              <a:t>**ISLT: numero TX/(Numero iscritti inizio </a:t>
            </a:r>
            <a:r>
              <a:rPr lang="it-IT" sz="1200" b="1" i="1" dirty="0" err="1" smtClean="0">
                <a:latin typeface="Calibri" pitchFamily="34" charset="0"/>
              </a:rPr>
              <a:t>anno+Ingressi</a:t>
            </a:r>
            <a:r>
              <a:rPr lang="it-IT" sz="1200" b="1" i="1" dirty="0" smtClean="0">
                <a:latin typeface="Calibri" pitchFamily="34" charset="0"/>
              </a:rPr>
              <a:t>)</a:t>
            </a:r>
            <a:endParaRPr lang="it-IT" sz="1200" b="1" i="1" dirty="0">
              <a:latin typeface="Calibri" pitchFamily="34" charset="0"/>
            </a:endParaRPr>
          </a:p>
        </p:txBody>
      </p:sp>
      <p:grpSp>
        <p:nvGrpSpPr>
          <p:cNvPr id="27" name="Gruppo 26"/>
          <p:cNvGrpSpPr/>
          <p:nvPr/>
        </p:nvGrpSpPr>
        <p:grpSpPr>
          <a:xfrm>
            <a:off x="26220" y="649048"/>
            <a:ext cx="9144000" cy="1868603"/>
            <a:chOff x="26220" y="649048"/>
            <a:chExt cx="9144000" cy="1868603"/>
          </a:xfrm>
        </p:grpSpPr>
        <p:sp>
          <p:nvSpPr>
            <p:cNvPr id="2" name="Text Box 25"/>
            <p:cNvSpPr txBox="1">
              <a:spLocks noChangeArrowheads="1"/>
            </p:cNvSpPr>
            <p:nvPr/>
          </p:nvSpPr>
          <p:spPr bwMode="auto">
            <a:xfrm>
              <a:off x="26220" y="649048"/>
              <a:ext cx="914400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>
                <a:defRPr/>
              </a:pPr>
              <a:r>
                <a:rPr lang="it-IT" sz="3200" b="1" u="none" dirty="0"/>
                <a:t>Flussi Lista di attesa </a:t>
              </a:r>
              <a:r>
                <a:rPr lang="it-IT" sz="3200" b="1" u="none" dirty="0" smtClean="0"/>
                <a:t>1/</a:t>
              </a:r>
              <a:r>
                <a:rPr lang="it-IT" sz="3200" b="1" dirty="0" smtClean="0"/>
                <a:t>1</a:t>
              </a:r>
              <a:r>
                <a:rPr lang="it-IT" sz="3200" b="1" u="none" dirty="0" smtClean="0"/>
                <a:t>/2015 </a:t>
              </a:r>
              <a:r>
                <a:rPr lang="it-IT" sz="3200" b="1" u="none" dirty="0"/>
                <a:t>– </a:t>
              </a:r>
              <a:r>
                <a:rPr lang="it-IT" sz="3200" b="1" u="none" dirty="0" smtClean="0"/>
                <a:t>31/12/2015</a:t>
              </a:r>
              <a:endParaRPr lang="it-IT" sz="3200" b="1" u="none" dirty="0"/>
            </a:p>
          </p:txBody>
        </p:sp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 rot="5400000">
              <a:off x="3140045" y="468096"/>
              <a:ext cx="1179164" cy="2919945"/>
            </a:xfrm>
            <a:prstGeom prst="homePlat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  <a:headEnd/>
              <a:tailEnd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vert="vert270"/>
            <a:lstStyle/>
            <a:p>
              <a:pPr algn="ctr">
                <a:defRPr/>
              </a:pPr>
              <a:endParaRPr lang="it-IT" sz="1200" b="1" i="1" u="none" dirty="0" smtClean="0">
                <a:solidFill>
                  <a:schemeClr val="accent3">
                    <a:lumMod val="50000"/>
                  </a:schemeClr>
                </a:solidFill>
              </a:endParaRPr>
            </a:p>
            <a:p>
              <a:pPr algn="ctr">
                <a:defRPr/>
              </a:pPr>
              <a:endParaRPr lang="it-IT" sz="2400" b="1" u="none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26" name="CasellaDiTesto 25"/>
            <p:cNvSpPr txBox="1"/>
            <p:nvPr/>
          </p:nvSpPr>
          <p:spPr>
            <a:xfrm>
              <a:off x="2483768" y="1484784"/>
              <a:ext cx="252028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it-IT" sz="1400" b="1" i="1" dirty="0" smtClean="0">
                  <a:solidFill>
                    <a:schemeClr val="accent3">
                      <a:lumMod val="50000"/>
                    </a:schemeClr>
                  </a:solidFill>
                </a:rPr>
                <a:t>Pazienti iscritti al 1/1/2015</a:t>
              </a:r>
              <a:endParaRPr lang="it-IT" sz="1400" b="1" dirty="0" smtClean="0">
                <a:solidFill>
                  <a:schemeClr val="accent3">
                    <a:lumMod val="50000"/>
                  </a:schemeClr>
                </a:solidFill>
              </a:endParaRPr>
            </a:p>
            <a:p>
              <a:pPr algn="ctr">
                <a:defRPr/>
              </a:pPr>
              <a:r>
                <a:rPr lang="it-IT" sz="2400" b="1" dirty="0" smtClean="0">
                  <a:solidFill>
                    <a:schemeClr val="accent3">
                      <a:lumMod val="50000"/>
                    </a:schemeClr>
                  </a:solidFill>
                </a:rPr>
                <a:t>6906</a:t>
              </a:r>
              <a:endParaRPr lang="it-IT" sz="2400" dirty="0"/>
            </a:p>
          </p:txBody>
        </p:sp>
      </p:grpSp>
      <p:grpSp>
        <p:nvGrpSpPr>
          <p:cNvPr id="42" name="Gruppo 41"/>
          <p:cNvGrpSpPr/>
          <p:nvPr/>
        </p:nvGrpSpPr>
        <p:grpSpPr>
          <a:xfrm>
            <a:off x="5148064" y="1340768"/>
            <a:ext cx="2304256" cy="1179162"/>
            <a:chOff x="5148064" y="1340768"/>
            <a:chExt cx="2304256" cy="1179162"/>
          </a:xfrm>
        </p:grpSpPr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 rot="5400000">
              <a:off x="5710612" y="994246"/>
              <a:ext cx="1179160" cy="1872208"/>
            </a:xfrm>
            <a:prstGeom prst="homePlat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  <a:headEnd/>
              <a:tailEnd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vert="vert270"/>
            <a:lstStyle/>
            <a:p>
              <a:pPr algn="ctr">
                <a:defRPr/>
              </a:pPr>
              <a:endParaRPr lang="it-IT" sz="2400" b="1" u="none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38" name="CasellaDiTesto 37"/>
            <p:cNvSpPr txBox="1"/>
            <p:nvPr/>
          </p:nvSpPr>
          <p:spPr>
            <a:xfrm>
              <a:off x="5148064" y="1340768"/>
              <a:ext cx="2304256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it-IT" sz="1200" b="1" i="1" dirty="0" smtClean="0">
                  <a:solidFill>
                    <a:schemeClr val="accent3">
                      <a:lumMod val="50000"/>
                    </a:schemeClr>
                  </a:solidFill>
                </a:rPr>
                <a:t>Ingressi in lista nel periodo </a:t>
              </a:r>
            </a:p>
            <a:p>
              <a:pPr algn="ctr">
                <a:defRPr/>
              </a:pPr>
              <a:r>
                <a:rPr lang="it-IT" sz="1200" b="1" i="1" dirty="0" smtClean="0">
                  <a:solidFill>
                    <a:schemeClr val="accent3">
                      <a:lumMod val="50000"/>
                    </a:schemeClr>
                  </a:solidFill>
                </a:rPr>
                <a:t>dal 1/1/2014 al 31/12/2014</a:t>
              </a:r>
            </a:p>
            <a:p>
              <a:pPr algn="ctr">
                <a:defRPr/>
              </a:pPr>
              <a:endParaRPr lang="it-IT" sz="400" b="1" dirty="0" smtClean="0">
                <a:solidFill>
                  <a:schemeClr val="accent3">
                    <a:lumMod val="50000"/>
                  </a:schemeClr>
                </a:solidFill>
              </a:endParaRPr>
            </a:p>
            <a:p>
              <a:pPr algn="ctr">
                <a:defRPr/>
              </a:pPr>
              <a:r>
                <a:rPr lang="it-IT" sz="2400" b="1" dirty="0" smtClean="0">
                  <a:solidFill>
                    <a:schemeClr val="accent3">
                      <a:lumMod val="50000"/>
                    </a:schemeClr>
                  </a:solidFill>
                </a:rPr>
                <a:t>1897</a:t>
              </a:r>
              <a:endParaRPr lang="it-IT" sz="2400" b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79567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5"/>
          <p:cNvSpPr txBox="1">
            <a:spLocks noChangeArrowheads="1"/>
          </p:cNvSpPr>
          <p:nvPr/>
        </p:nvSpPr>
        <p:spPr bwMode="auto">
          <a:xfrm>
            <a:off x="26220" y="649048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it-IT" sz="3200" b="1" u="none" dirty="0"/>
              <a:t>Flussi Lista di attesa </a:t>
            </a:r>
            <a:r>
              <a:rPr lang="it-IT" sz="3200" b="1" u="none" dirty="0" smtClean="0"/>
              <a:t>1/</a:t>
            </a:r>
            <a:r>
              <a:rPr lang="it-IT" sz="3200" b="1" dirty="0" smtClean="0"/>
              <a:t>1</a:t>
            </a:r>
            <a:r>
              <a:rPr lang="it-IT" sz="3200" b="1" u="none" dirty="0" smtClean="0"/>
              <a:t>/2015 </a:t>
            </a:r>
            <a:r>
              <a:rPr lang="it-IT" sz="3200" b="1" u="none" dirty="0"/>
              <a:t>– </a:t>
            </a:r>
            <a:r>
              <a:rPr lang="it-IT" sz="3200" b="1" u="none" dirty="0" smtClean="0"/>
              <a:t>31/12/2015</a:t>
            </a:r>
            <a:endParaRPr lang="it-IT" sz="3200" b="1" u="none" dirty="0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2254570" y="2562622"/>
            <a:ext cx="4896544" cy="723766"/>
          </a:xfrm>
          <a:prstGeom prst="roundRect">
            <a:avLst/>
          </a:prstGeom>
          <a:solidFill>
            <a:srgbClr val="984807"/>
          </a:solidFill>
          <a:ln>
            <a:solidFill>
              <a:schemeClr val="bg1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1200" b="1" i="1" dirty="0" smtClean="0">
                <a:solidFill>
                  <a:schemeClr val="bg1"/>
                </a:solidFill>
              </a:rPr>
              <a:t>TOTALE PAZIENTI </a:t>
            </a:r>
            <a:r>
              <a:rPr lang="it-IT" sz="1200" b="1" i="1" dirty="0">
                <a:solidFill>
                  <a:schemeClr val="bg1"/>
                </a:solidFill>
              </a:rPr>
              <a:t>nel </a:t>
            </a:r>
            <a:r>
              <a:rPr lang="it-IT" sz="1200" b="1" i="1" dirty="0" smtClean="0">
                <a:solidFill>
                  <a:schemeClr val="bg1"/>
                </a:solidFill>
              </a:rPr>
              <a:t>periodo </a:t>
            </a:r>
            <a:r>
              <a:rPr lang="it-IT" sz="1200" b="1" i="1" dirty="0">
                <a:solidFill>
                  <a:schemeClr val="bg1"/>
                </a:solidFill>
              </a:rPr>
              <a:t>dal </a:t>
            </a:r>
            <a:r>
              <a:rPr lang="it-IT" sz="1200" b="1" i="1" dirty="0" smtClean="0">
                <a:solidFill>
                  <a:schemeClr val="bg1"/>
                </a:solidFill>
              </a:rPr>
              <a:t>1/1/2015 </a:t>
            </a:r>
            <a:r>
              <a:rPr lang="it-IT" sz="1200" b="1" i="1" dirty="0">
                <a:solidFill>
                  <a:schemeClr val="bg1"/>
                </a:solidFill>
              </a:rPr>
              <a:t>al </a:t>
            </a:r>
            <a:r>
              <a:rPr lang="it-IT" sz="1200" b="1" i="1" dirty="0" smtClean="0">
                <a:solidFill>
                  <a:schemeClr val="bg1"/>
                </a:solidFill>
              </a:rPr>
              <a:t>31/12/2015 </a:t>
            </a:r>
            <a:r>
              <a:rPr lang="it-IT" sz="1200" i="1" dirty="0" smtClean="0">
                <a:solidFill>
                  <a:schemeClr val="bg1"/>
                </a:solidFill>
              </a:rPr>
              <a:t> </a:t>
            </a:r>
          </a:p>
          <a:p>
            <a:pPr algn="ctr">
              <a:defRPr/>
            </a:pPr>
            <a:r>
              <a:rPr lang="it-IT" sz="2400" b="1" dirty="0" smtClean="0">
                <a:solidFill>
                  <a:schemeClr val="bg1"/>
                </a:solidFill>
              </a:rPr>
              <a:t>2360</a:t>
            </a:r>
            <a:endParaRPr lang="it-IT" sz="2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28" name="Rectangle 8"/>
          <p:cNvSpPr>
            <a:spLocks noChangeArrowheads="1"/>
          </p:cNvSpPr>
          <p:nvPr/>
        </p:nvSpPr>
        <p:spPr bwMode="auto">
          <a:xfrm>
            <a:off x="467544" y="3865579"/>
            <a:ext cx="1667020" cy="931573"/>
          </a:xfrm>
          <a:prstGeom prst="foldedCorner">
            <a:avLst/>
          </a:prstGeom>
          <a:solidFill>
            <a:schemeClr val="lt1"/>
          </a:solidFill>
          <a:ln w="12700">
            <a:solidFill>
              <a:schemeClr val="accent6">
                <a:lumMod val="50000"/>
              </a:schemeClr>
            </a:solidFill>
            <a:prstDash val="solid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it-IT" sz="1200" b="1" i="1" dirty="0" smtClean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it-IT" sz="1200" b="1" i="1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Tempo medio di attesa in lista:</a:t>
            </a:r>
          </a:p>
          <a:p>
            <a:pPr algn="ctr">
              <a:defRPr/>
            </a:pPr>
            <a:r>
              <a:rPr lang="it-IT" sz="1400" b="1" i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2,0 </a:t>
            </a:r>
            <a:r>
              <a:rPr lang="it-IT" sz="1400" b="1" i="1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anni</a:t>
            </a:r>
          </a:p>
        </p:txBody>
      </p:sp>
      <p:sp>
        <p:nvSpPr>
          <p:cNvPr id="29" name="Rectangle 8"/>
          <p:cNvSpPr>
            <a:spLocks noChangeArrowheads="1"/>
          </p:cNvSpPr>
          <p:nvPr/>
        </p:nvSpPr>
        <p:spPr bwMode="auto">
          <a:xfrm>
            <a:off x="2084102" y="3755516"/>
            <a:ext cx="2919946" cy="659335"/>
          </a:xfrm>
          <a:prstGeom prst="roundRect">
            <a:avLst/>
          </a:prstGeom>
          <a:solidFill>
            <a:srgbClr val="E8C7A6"/>
          </a:solidFill>
          <a:ln>
            <a:solidFill>
              <a:srgbClr val="984807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1200" b="1" dirty="0" smtClean="0">
                <a:solidFill>
                  <a:srgbClr val="984807"/>
                </a:solidFill>
              </a:rPr>
              <a:t>Pazienti ancora </a:t>
            </a:r>
            <a:r>
              <a:rPr lang="it-IT" sz="1200" b="1" dirty="0">
                <a:solidFill>
                  <a:srgbClr val="984807"/>
                </a:solidFill>
              </a:rPr>
              <a:t>iscritti al </a:t>
            </a:r>
            <a:r>
              <a:rPr lang="it-IT" sz="1200" b="1" dirty="0" smtClean="0">
                <a:solidFill>
                  <a:srgbClr val="984807"/>
                </a:solidFill>
              </a:rPr>
              <a:t>31/12/2015</a:t>
            </a:r>
            <a:endParaRPr lang="it-IT" sz="1200" dirty="0">
              <a:solidFill>
                <a:srgbClr val="984807"/>
              </a:solidFill>
            </a:endParaRPr>
          </a:p>
          <a:p>
            <a:pPr algn="ctr">
              <a:defRPr/>
            </a:pPr>
            <a:r>
              <a:rPr lang="it-IT" sz="1200" dirty="0">
                <a:solidFill>
                  <a:srgbClr val="984807"/>
                </a:solidFill>
              </a:rPr>
              <a:t> </a:t>
            </a:r>
            <a:r>
              <a:rPr lang="it-IT" sz="2400" b="1" dirty="0" smtClean="0">
                <a:solidFill>
                  <a:srgbClr val="984807"/>
                </a:solidFill>
              </a:rPr>
              <a:t>1072</a:t>
            </a:r>
            <a:endParaRPr lang="it-IT" sz="2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984807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0" name="Freccia a destra con strisce 29"/>
          <p:cNvSpPr/>
          <p:nvPr/>
        </p:nvSpPr>
        <p:spPr>
          <a:xfrm rot="5400000">
            <a:off x="3313885" y="3392740"/>
            <a:ext cx="288032" cy="211973"/>
          </a:xfrm>
          <a:prstGeom prst="stripedRightArrow">
            <a:avLst/>
          </a:prstGeom>
          <a:solidFill>
            <a:schemeClr val="bg1"/>
          </a:solidFill>
          <a:ln>
            <a:solidFill>
              <a:srgbClr val="9848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Rectangle 8"/>
          <p:cNvSpPr>
            <a:spLocks noChangeArrowheads="1"/>
          </p:cNvSpPr>
          <p:nvPr/>
        </p:nvSpPr>
        <p:spPr bwMode="auto">
          <a:xfrm>
            <a:off x="5386358" y="3734210"/>
            <a:ext cx="1993954" cy="970563"/>
          </a:xfrm>
          <a:prstGeom prst="roundRect">
            <a:avLst/>
          </a:prstGeom>
          <a:ln w="63500">
            <a:solidFill>
              <a:srgbClr val="984807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it-IT" sz="1100" b="1" i="1" dirty="0"/>
              <a:t> </a:t>
            </a:r>
            <a:r>
              <a:rPr lang="it-IT" sz="1100" b="1" i="1" dirty="0">
                <a:solidFill>
                  <a:schemeClr val="accent6">
                    <a:lumMod val="50000"/>
                  </a:schemeClr>
                </a:solidFill>
              </a:rPr>
              <a:t>Pazienti </a:t>
            </a:r>
            <a:r>
              <a:rPr lang="it-IT" sz="1100" b="1" i="1" dirty="0" smtClean="0">
                <a:solidFill>
                  <a:schemeClr val="accent6">
                    <a:lumMod val="50000"/>
                  </a:schemeClr>
                </a:solidFill>
              </a:rPr>
              <a:t>USCITI DI LISTA </a:t>
            </a:r>
            <a:r>
              <a:rPr lang="it-IT" sz="1100" b="1" i="1" dirty="0" smtClean="0">
                <a:solidFill>
                  <a:srgbClr val="984807"/>
                </a:solidFill>
              </a:rPr>
              <a:t>dal 1/1/2015 </a:t>
            </a:r>
            <a:r>
              <a:rPr lang="it-IT" sz="1100" b="1" i="1" dirty="0">
                <a:solidFill>
                  <a:srgbClr val="984807"/>
                </a:solidFill>
              </a:rPr>
              <a:t>al </a:t>
            </a:r>
            <a:r>
              <a:rPr lang="it-IT" sz="1100" b="1" i="1" dirty="0" smtClean="0">
                <a:solidFill>
                  <a:srgbClr val="984807"/>
                </a:solidFill>
              </a:rPr>
              <a:t>31/12/2015</a:t>
            </a:r>
            <a:r>
              <a:rPr lang="it-IT" sz="11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pPr algn="ctr">
              <a:defRPr/>
            </a:pPr>
            <a:r>
              <a:rPr lang="it-IT" sz="2400" b="1" dirty="0" smtClean="0">
                <a:solidFill>
                  <a:schemeClr val="accent6">
                    <a:lumMod val="50000"/>
                  </a:schemeClr>
                </a:solidFill>
              </a:rPr>
              <a:t>1288</a:t>
            </a:r>
            <a:endParaRPr lang="it-IT" sz="2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2" name="Rectangle 8"/>
          <p:cNvSpPr>
            <a:spLocks noChangeArrowheads="1"/>
          </p:cNvSpPr>
          <p:nvPr/>
        </p:nvSpPr>
        <p:spPr bwMode="auto">
          <a:xfrm>
            <a:off x="2369370" y="5586958"/>
            <a:ext cx="3492532" cy="827469"/>
          </a:xfrm>
          <a:prstGeom prst="foldedCorner">
            <a:avLst/>
          </a:prstGeom>
          <a:ln w="12700">
            <a:solidFill>
              <a:schemeClr val="accent6">
                <a:lumMod val="50000"/>
              </a:schemeClr>
            </a:solidFill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it-IT" sz="1200" b="1" i="1" dirty="0" smtClean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  <a:p>
            <a:pPr>
              <a:defRPr/>
            </a:pPr>
            <a:r>
              <a:rPr lang="it-IT" sz="1200" b="1" i="1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Tempo media di attesa al trapianto:  </a:t>
            </a:r>
            <a:r>
              <a:rPr lang="it-IT" sz="1200" b="1" i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0,5 </a:t>
            </a:r>
            <a:r>
              <a:rPr lang="it-IT" sz="1200" b="1" i="1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anni</a:t>
            </a:r>
          </a:p>
          <a:p>
            <a:pPr>
              <a:defRPr/>
            </a:pPr>
            <a:r>
              <a:rPr lang="it-IT" sz="1200" b="1" i="1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ISL:  </a:t>
            </a:r>
            <a:r>
              <a:rPr lang="it-IT" sz="1200" b="1" i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103,3 </a:t>
            </a:r>
            <a:r>
              <a:rPr lang="it-IT" sz="1400" b="1" i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%</a:t>
            </a:r>
            <a:endParaRPr lang="it-IT" sz="1400" b="1" i="1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  <a:p>
            <a:pPr>
              <a:defRPr/>
            </a:pPr>
            <a:r>
              <a:rPr lang="it-IT" sz="1200" b="1" i="1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ISLT:</a:t>
            </a:r>
            <a:r>
              <a:rPr lang="it-IT" sz="1400" b="1" i="1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  </a:t>
            </a:r>
            <a:r>
              <a:rPr lang="it-IT" sz="1400" b="1" i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45,2%</a:t>
            </a:r>
            <a:endParaRPr lang="it-IT" sz="1400" b="1" i="1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33" name="Rectangle 8"/>
          <p:cNvSpPr>
            <a:spLocks noChangeArrowheads="1"/>
          </p:cNvSpPr>
          <p:nvPr/>
        </p:nvSpPr>
        <p:spPr bwMode="auto">
          <a:xfrm>
            <a:off x="4179001" y="4907070"/>
            <a:ext cx="1682901" cy="701614"/>
          </a:xfrm>
          <a:prstGeom prst="roundRect">
            <a:avLst/>
          </a:prstGeom>
          <a:ln w="50800">
            <a:solidFill>
              <a:srgbClr val="984807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r">
              <a:defRPr/>
            </a:pPr>
            <a:r>
              <a:rPr lang="it-IT" sz="1400" b="1" dirty="0">
                <a:solidFill>
                  <a:schemeClr val="accent6">
                    <a:lumMod val="50000"/>
                  </a:schemeClr>
                </a:solidFill>
              </a:rPr>
              <a:t>TRAPIANTI: </a:t>
            </a:r>
            <a:r>
              <a:rPr lang="it-IT" sz="2000" b="1" dirty="0" smtClean="0">
                <a:solidFill>
                  <a:schemeClr val="accent6">
                    <a:lumMod val="50000"/>
                  </a:schemeClr>
                </a:solidFill>
              </a:rPr>
              <a:t>1071</a:t>
            </a:r>
            <a:endParaRPr lang="it-IT" sz="3200" b="1" u="none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4" name="Rectangle 8"/>
          <p:cNvSpPr>
            <a:spLocks noChangeArrowheads="1"/>
          </p:cNvSpPr>
          <p:nvPr/>
        </p:nvSpPr>
        <p:spPr bwMode="auto">
          <a:xfrm>
            <a:off x="6897113" y="6167214"/>
            <a:ext cx="1789687" cy="309640"/>
          </a:xfrm>
          <a:prstGeom prst="foldedCorner">
            <a:avLst/>
          </a:prstGeom>
          <a:ln w="12700">
            <a:solidFill>
              <a:schemeClr val="accent6">
                <a:lumMod val="50000"/>
              </a:schemeClr>
            </a:solidFill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it-IT" sz="1200" b="1" i="1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mortalità in lista: 5</a:t>
            </a:r>
            <a:r>
              <a:rPr lang="it-IT" sz="1200" b="1" i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,3 </a:t>
            </a:r>
            <a:r>
              <a:rPr lang="it-IT" sz="1400" b="1" i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%</a:t>
            </a:r>
            <a:endParaRPr lang="it-IT" sz="1400" b="1" i="1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35" name="Rectangle 8"/>
          <p:cNvSpPr>
            <a:spLocks noChangeArrowheads="1"/>
          </p:cNvSpPr>
          <p:nvPr/>
        </p:nvSpPr>
        <p:spPr bwMode="auto">
          <a:xfrm>
            <a:off x="6887587" y="5729174"/>
            <a:ext cx="1465837" cy="435648"/>
          </a:xfrm>
          <a:prstGeom prst="roundRect">
            <a:avLst/>
          </a:prstGeom>
          <a:ln w="38100">
            <a:solidFill>
              <a:srgbClr val="984807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it-IT" sz="1400" b="1" dirty="0"/>
              <a:t> </a:t>
            </a:r>
            <a:r>
              <a:rPr lang="it-IT" sz="1400" b="1" dirty="0">
                <a:solidFill>
                  <a:schemeClr val="accent6">
                    <a:lumMod val="50000"/>
                  </a:schemeClr>
                </a:solidFill>
              </a:rPr>
              <a:t>DECESSI</a:t>
            </a:r>
            <a:r>
              <a:rPr lang="it-IT" sz="1200" b="1" dirty="0">
                <a:solidFill>
                  <a:schemeClr val="accent6">
                    <a:lumMod val="50000"/>
                  </a:schemeClr>
                </a:solidFill>
              </a:rPr>
              <a:t>: </a:t>
            </a:r>
            <a:r>
              <a:rPr lang="it-IT" b="1" dirty="0" smtClean="0">
                <a:solidFill>
                  <a:schemeClr val="accent6">
                    <a:lumMod val="50000"/>
                  </a:schemeClr>
                </a:solidFill>
              </a:rPr>
              <a:t>126</a:t>
            </a:r>
            <a:endParaRPr lang="it-IT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6" name="Rectangle 8"/>
          <p:cNvSpPr>
            <a:spLocks noChangeArrowheads="1"/>
          </p:cNvSpPr>
          <p:nvPr/>
        </p:nvSpPr>
        <p:spPr bwMode="auto">
          <a:xfrm>
            <a:off x="6862656" y="5236399"/>
            <a:ext cx="1597776" cy="351168"/>
          </a:xfrm>
          <a:prstGeom prst="roundRect">
            <a:avLst/>
          </a:prstGeom>
          <a:ln w="25400">
            <a:solidFill>
              <a:srgbClr val="984807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it-IT" sz="1400" b="1" dirty="0">
                <a:solidFill>
                  <a:schemeClr val="accent6">
                    <a:lumMod val="50000"/>
                  </a:schemeClr>
                </a:solidFill>
              </a:rPr>
              <a:t>Altra causa: </a:t>
            </a:r>
            <a:r>
              <a:rPr lang="it-IT" sz="2000" b="1" dirty="0" smtClean="0">
                <a:solidFill>
                  <a:schemeClr val="accent6">
                    <a:lumMod val="50000"/>
                  </a:schemeClr>
                </a:solidFill>
              </a:rPr>
              <a:t>91</a:t>
            </a:r>
            <a:endParaRPr lang="it-IT" sz="2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cxnSp>
        <p:nvCxnSpPr>
          <p:cNvPr id="41" name="Connettore 2 40"/>
          <p:cNvCxnSpPr/>
          <p:nvPr/>
        </p:nvCxnSpPr>
        <p:spPr>
          <a:xfrm>
            <a:off x="6329118" y="5946998"/>
            <a:ext cx="416170" cy="0"/>
          </a:xfrm>
          <a:prstGeom prst="straightConnector1">
            <a:avLst/>
          </a:prstGeom>
          <a:ln w="31750">
            <a:solidFill>
              <a:srgbClr val="98480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1 36"/>
          <p:cNvCxnSpPr/>
          <p:nvPr/>
        </p:nvCxnSpPr>
        <p:spPr>
          <a:xfrm>
            <a:off x="6326845" y="4735395"/>
            <a:ext cx="0" cy="1216725"/>
          </a:xfrm>
          <a:prstGeom prst="line">
            <a:avLst/>
          </a:prstGeom>
          <a:ln w="31750">
            <a:solidFill>
              <a:srgbClr val="9848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2 38"/>
          <p:cNvCxnSpPr/>
          <p:nvPr/>
        </p:nvCxnSpPr>
        <p:spPr>
          <a:xfrm>
            <a:off x="6326845" y="5403480"/>
            <a:ext cx="442820" cy="8503"/>
          </a:xfrm>
          <a:prstGeom prst="straightConnector1">
            <a:avLst/>
          </a:prstGeom>
          <a:ln w="31750">
            <a:solidFill>
              <a:srgbClr val="98480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ttore 2 39"/>
          <p:cNvCxnSpPr/>
          <p:nvPr/>
        </p:nvCxnSpPr>
        <p:spPr>
          <a:xfrm flipH="1">
            <a:off x="5964895" y="5082902"/>
            <a:ext cx="361950" cy="0"/>
          </a:xfrm>
          <a:prstGeom prst="straightConnector1">
            <a:avLst/>
          </a:prstGeom>
          <a:ln w="31750">
            <a:solidFill>
              <a:srgbClr val="98480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Freccia a destra con strisce 44"/>
          <p:cNvSpPr/>
          <p:nvPr/>
        </p:nvSpPr>
        <p:spPr>
          <a:xfrm rot="5400000">
            <a:off x="6124107" y="3401976"/>
            <a:ext cx="288032" cy="211973"/>
          </a:xfrm>
          <a:prstGeom prst="stripedRightArrow">
            <a:avLst/>
          </a:prstGeom>
          <a:solidFill>
            <a:schemeClr val="bg1"/>
          </a:solidFill>
          <a:ln>
            <a:solidFill>
              <a:srgbClr val="9848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-1" y="6495727"/>
            <a:ext cx="401128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1200" b="1" i="1" dirty="0" smtClean="0">
                <a:latin typeface="Calibri" pitchFamily="34" charset="0"/>
              </a:rPr>
              <a:t>*ISL: numero TX/Numero iscritti inizio anno</a:t>
            </a:r>
          </a:p>
          <a:p>
            <a:r>
              <a:rPr lang="it-IT" sz="1200" b="1" i="1" dirty="0" smtClean="0">
                <a:latin typeface="Calibri" pitchFamily="34" charset="0"/>
              </a:rPr>
              <a:t>**ISLT: numero TX/(Numero iscritti inizio </a:t>
            </a:r>
            <a:r>
              <a:rPr lang="it-IT" sz="1200" b="1" i="1" dirty="0" err="1" smtClean="0">
                <a:latin typeface="Calibri" pitchFamily="34" charset="0"/>
              </a:rPr>
              <a:t>anno+Ingressi</a:t>
            </a:r>
            <a:r>
              <a:rPr lang="it-IT" sz="1200" b="1" i="1" dirty="0" smtClean="0">
                <a:latin typeface="Calibri" pitchFamily="34" charset="0"/>
              </a:rPr>
              <a:t>)</a:t>
            </a:r>
            <a:endParaRPr lang="it-IT" sz="1200" b="1" i="1" dirty="0">
              <a:latin typeface="Calibri" pitchFamily="34" charset="0"/>
            </a:endParaRPr>
          </a:p>
        </p:txBody>
      </p:sp>
      <p:sp>
        <p:nvSpPr>
          <p:cNvPr id="24" name="Rettangolo arrotondato 23"/>
          <p:cNvSpPr>
            <a:spLocks noChangeArrowheads="1"/>
          </p:cNvSpPr>
          <p:nvPr/>
        </p:nvSpPr>
        <p:spPr bwMode="auto">
          <a:xfrm>
            <a:off x="107505" y="1268760"/>
            <a:ext cx="1584176" cy="5556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algn="ctr">
            <a:solidFill>
              <a:schemeClr val="accent6">
                <a:lumMod val="50000"/>
              </a:schemeClr>
            </a:solidFill>
            <a:round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it-IT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Fegato</a:t>
            </a:r>
            <a:endParaRPr lang="it-IT" sz="2800" dirty="0"/>
          </a:p>
        </p:txBody>
      </p:sp>
      <p:grpSp>
        <p:nvGrpSpPr>
          <p:cNvPr id="27" name="Gruppo 26"/>
          <p:cNvGrpSpPr/>
          <p:nvPr/>
        </p:nvGrpSpPr>
        <p:grpSpPr>
          <a:xfrm>
            <a:off x="2267744" y="1340768"/>
            <a:ext cx="2304256" cy="1176883"/>
            <a:chOff x="2267744" y="1340768"/>
            <a:chExt cx="2304256" cy="1176883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 rot="5400000">
              <a:off x="2832386" y="778037"/>
              <a:ext cx="1176882" cy="2302346"/>
            </a:xfrm>
            <a:prstGeom prst="homePlate">
              <a:avLst/>
            </a:prstGeom>
            <a:solidFill>
              <a:srgbClr val="E8C7A6"/>
            </a:solidFill>
            <a:ln>
              <a:solidFill>
                <a:srgbClr val="984807"/>
              </a:solidFill>
              <a:headEnd/>
              <a:tailEnd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vert="vert270"/>
            <a:lstStyle/>
            <a:p>
              <a:pPr algn="ctr">
                <a:defRPr/>
              </a:pPr>
              <a:endParaRPr lang="it-IT" sz="1200" b="1" i="1" u="none" dirty="0" smtClean="0">
                <a:solidFill>
                  <a:srgbClr val="984807"/>
                </a:solidFill>
              </a:endParaRPr>
            </a:p>
          </p:txBody>
        </p:sp>
        <p:sp>
          <p:nvSpPr>
            <p:cNvPr id="26" name="Rettangolo 25"/>
            <p:cNvSpPr/>
            <p:nvPr/>
          </p:nvSpPr>
          <p:spPr>
            <a:xfrm>
              <a:off x="2267744" y="1340768"/>
              <a:ext cx="2232248" cy="8925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it-IT" sz="1400" b="1" i="1" dirty="0" smtClean="0">
                  <a:solidFill>
                    <a:srgbClr val="984807"/>
                  </a:solidFill>
                </a:rPr>
                <a:t>Pazienti iscritti  al  1/1/2015</a:t>
              </a:r>
            </a:p>
            <a:p>
              <a:pPr algn="ctr">
                <a:defRPr/>
              </a:pPr>
              <a:r>
                <a:rPr lang="it-IT" sz="2400" b="1" dirty="0" smtClean="0">
                  <a:solidFill>
                    <a:srgbClr val="984807"/>
                  </a:solidFill>
                </a:rPr>
                <a:t>1033</a:t>
              </a:r>
              <a:endParaRPr lang="it-IT" sz="2400" dirty="0"/>
            </a:p>
          </p:txBody>
        </p:sp>
      </p:grpSp>
      <p:grpSp>
        <p:nvGrpSpPr>
          <p:cNvPr id="43" name="Gruppo 42"/>
          <p:cNvGrpSpPr/>
          <p:nvPr/>
        </p:nvGrpSpPr>
        <p:grpSpPr>
          <a:xfrm>
            <a:off x="5004048" y="1340768"/>
            <a:ext cx="2376264" cy="1176880"/>
            <a:chOff x="5004048" y="1340768"/>
            <a:chExt cx="2376264" cy="1176880"/>
          </a:xfrm>
        </p:grpSpPr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 rot="5400000">
              <a:off x="5603739" y="885092"/>
              <a:ext cx="1176880" cy="2088232"/>
            </a:xfrm>
            <a:prstGeom prst="homePlate">
              <a:avLst/>
            </a:prstGeom>
            <a:solidFill>
              <a:srgbClr val="E8C7A6"/>
            </a:solidFill>
            <a:ln>
              <a:solidFill>
                <a:srgbClr val="984807"/>
              </a:solidFill>
              <a:headEnd/>
              <a:tailEnd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vert="vert270"/>
            <a:lstStyle/>
            <a:p>
              <a:pPr algn="ctr">
                <a:defRPr/>
              </a:pPr>
              <a:endParaRPr lang="it-IT" sz="2400" b="1" dirty="0">
                <a:solidFill>
                  <a:srgbClr val="984807"/>
                </a:solidFill>
              </a:endParaRPr>
            </a:p>
          </p:txBody>
        </p:sp>
        <p:sp>
          <p:nvSpPr>
            <p:cNvPr id="38" name="Rettangolo 37"/>
            <p:cNvSpPr/>
            <p:nvPr/>
          </p:nvSpPr>
          <p:spPr>
            <a:xfrm>
              <a:off x="5004048" y="1340768"/>
              <a:ext cx="2376264" cy="8925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it-IT" sz="1200" b="1" i="1" dirty="0" smtClean="0">
                  <a:solidFill>
                    <a:srgbClr val="984807"/>
                  </a:solidFill>
                </a:rPr>
                <a:t>Ingressi in lista nel periodo dal 1/1/2015 al 31/12/2015</a:t>
              </a:r>
            </a:p>
            <a:p>
              <a:pPr algn="ctr">
                <a:defRPr/>
              </a:pPr>
              <a:r>
                <a:rPr lang="it-IT" sz="400" b="1" i="1" dirty="0" smtClean="0">
                  <a:solidFill>
                    <a:srgbClr val="984807"/>
                  </a:solidFill>
                </a:rPr>
                <a:t> </a:t>
              </a:r>
              <a:endParaRPr lang="it-IT" sz="3600" b="1" i="1" dirty="0" smtClean="0">
                <a:solidFill>
                  <a:srgbClr val="984807"/>
                </a:solidFill>
              </a:endParaRPr>
            </a:p>
            <a:p>
              <a:pPr algn="ctr">
                <a:defRPr/>
              </a:pPr>
              <a:r>
                <a:rPr lang="it-IT" sz="2400" b="1" dirty="0" smtClean="0">
                  <a:solidFill>
                    <a:srgbClr val="984807"/>
                  </a:solidFill>
                </a:rPr>
                <a:t>1327</a:t>
              </a:r>
              <a:endParaRPr lang="it-IT" sz="2400" b="1" dirty="0">
                <a:solidFill>
                  <a:srgbClr val="984807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5451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5"/>
          <p:cNvSpPr txBox="1">
            <a:spLocks noChangeArrowheads="1"/>
          </p:cNvSpPr>
          <p:nvPr/>
        </p:nvSpPr>
        <p:spPr bwMode="auto">
          <a:xfrm>
            <a:off x="26220" y="649048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it-IT" sz="3200" b="1" u="none" dirty="0"/>
              <a:t>Flussi Lista di attesa </a:t>
            </a:r>
            <a:r>
              <a:rPr lang="it-IT" sz="3200" b="1" u="none" dirty="0" smtClean="0"/>
              <a:t>1/</a:t>
            </a:r>
            <a:r>
              <a:rPr lang="it-IT" sz="3200" b="1" dirty="0" smtClean="0"/>
              <a:t>1</a:t>
            </a:r>
            <a:r>
              <a:rPr lang="it-IT" sz="3200" b="1" u="none" dirty="0" smtClean="0"/>
              <a:t>/2015 </a:t>
            </a:r>
            <a:r>
              <a:rPr lang="it-IT" sz="3200" b="1" u="none" dirty="0"/>
              <a:t>– </a:t>
            </a:r>
            <a:r>
              <a:rPr lang="it-IT" sz="3200" b="1" u="none" dirty="0" smtClean="0"/>
              <a:t>31/12/2015</a:t>
            </a:r>
            <a:endParaRPr lang="it-IT" sz="3200" b="1" u="none" dirty="0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2254570" y="2562622"/>
            <a:ext cx="4896544" cy="723766"/>
          </a:xfrm>
          <a:prstGeom prst="roundRect">
            <a:avLst/>
          </a:prstGeom>
          <a:solidFill>
            <a:srgbClr val="C00000"/>
          </a:solidFill>
          <a:ln>
            <a:solidFill>
              <a:schemeClr val="bg1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1200" b="1" i="1" dirty="0" smtClean="0">
                <a:solidFill>
                  <a:schemeClr val="bg1"/>
                </a:solidFill>
              </a:rPr>
              <a:t>TOTALE PAZIENTI nel periodo </a:t>
            </a:r>
            <a:r>
              <a:rPr lang="it-IT" sz="1200" b="1" i="1" dirty="0">
                <a:solidFill>
                  <a:schemeClr val="bg1"/>
                </a:solidFill>
              </a:rPr>
              <a:t>dal </a:t>
            </a:r>
            <a:r>
              <a:rPr lang="it-IT" sz="1200" b="1" i="1" dirty="0" smtClean="0">
                <a:solidFill>
                  <a:schemeClr val="bg1"/>
                </a:solidFill>
              </a:rPr>
              <a:t>1/1/2015 </a:t>
            </a:r>
            <a:r>
              <a:rPr lang="it-IT" sz="1200" b="1" i="1" dirty="0">
                <a:solidFill>
                  <a:schemeClr val="bg1"/>
                </a:solidFill>
              </a:rPr>
              <a:t>al </a:t>
            </a:r>
            <a:r>
              <a:rPr lang="it-IT" sz="1200" b="1" i="1" dirty="0" smtClean="0">
                <a:solidFill>
                  <a:schemeClr val="bg1"/>
                </a:solidFill>
              </a:rPr>
              <a:t>31/12/2015</a:t>
            </a:r>
            <a:endParaRPr lang="it-IT" sz="1200" b="1" i="1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it-IT" sz="1200" b="1" i="1" dirty="0" smtClean="0">
                <a:solidFill>
                  <a:schemeClr val="bg1"/>
                </a:solidFill>
              </a:rPr>
              <a:t> </a:t>
            </a:r>
            <a:r>
              <a:rPr lang="it-IT" sz="1200" i="1" dirty="0" smtClean="0">
                <a:solidFill>
                  <a:schemeClr val="bg1"/>
                </a:solidFill>
              </a:rPr>
              <a:t> </a:t>
            </a:r>
            <a:r>
              <a:rPr lang="it-IT" sz="2400" b="1" i="1" dirty="0" smtClean="0">
                <a:solidFill>
                  <a:schemeClr val="bg1"/>
                </a:solidFill>
              </a:rPr>
              <a:t>1059</a:t>
            </a:r>
            <a:endParaRPr lang="it-IT" sz="2400" b="1" i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28" name="Rectangle 8"/>
          <p:cNvSpPr>
            <a:spLocks noChangeArrowheads="1"/>
          </p:cNvSpPr>
          <p:nvPr/>
        </p:nvSpPr>
        <p:spPr bwMode="auto">
          <a:xfrm>
            <a:off x="456708" y="3865579"/>
            <a:ext cx="1667020" cy="931573"/>
          </a:xfrm>
          <a:prstGeom prst="foldedCorner">
            <a:avLst/>
          </a:prstGeom>
          <a:solidFill>
            <a:schemeClr val="lt1"/>
          </a:solidFill>
          <a:ln w="12700">
            <a:solidFill>
              <a:srgbClr val="FF0000"/>
            </a:solidFill>
            <a:prstDash val="solid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it-IT" sz="1200" b="1" i="1" dirty="0" smtClean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it-IT" sz="1200" b="1" i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Tempo </a:t>
            </a:r>
            <a:r>
              <a:rPr lang="it-IT" sz="1200" b="1" i="1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medio di attesa in lista:</a:t>
            </a:r>
          </a:p>
          <a:p>
            <a:pPr algn="ctr">
              <a:defRPr/>
            </a:pPr>
            <a:r>
              <a:rPr lang="it-IT" sz="1400" b="1" i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2,8 </a:t>
            </a:r>
            <a:r>
              <a:rPr lang="it-IT" sz="1400" b="1" i="1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anni</a:t>
            </a:r>
          </a:p>
        </p:txBody>
      </p:sp>
      <p:sp>
        <p:nvSpPr>
          <p:cNvPr id="29" name="Rectangle 8"/>
          <p:cNvSpPr>
            <a:spLocks noChangeArrowheads="1"/>
          </p:cNvSpPr>
          <p:nvPr/>
        </p:nvSpPr>
        <p:spPr bwMode="auto">
          <a:xfrm>
            <a:off x="2084102" y="3722549"/>
            <a:ext cx="2919946" cy="72526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1200" b="1" dirty="0" smtClean="0">
                <a:solidFill>
                  <a:srgbClr val="C00000"/>
                </a:solidFill>
              </a:rPr>
              <a:t>Pazienti ancora iscritti al 31/12/2015</a:t>
            </a:r>
            <a:endParaRPr lang="it-IT" sz="1200" b="1" i="1" dirty="0">
              <a:solidFill>
                <a:srgbClr val="C00000"/>
              </a:solidFill>
            </a:endParaRPr>
          </a:p>
          <a:p>
            <a:pPr algn="ctr">
              <a:defRPr/>
            </a:pPr>
            <a:r>
              <a:rPr lang="it-IT" sz="2400" b="1" dirty="0" smtClean="0">
                <a:solidFill>
                  <a:srgbClr val="C00000"/>
                </a:solidFill>
              </a:rPr>
              <a:t>731</a:t>
            </a:r>
            <a:endParaRPr lang="it-IT" sz="2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0" name="Freccia a destra con strisce 29"/>
          <p:cNvSpPr/>
          <p:nvPr/>
        </p:nvSpPr>
        <p:spPr>
          <a:xfrm rot="5400000">
            <a:off x="3385893" y="3392740"/>
            <a:ext cx="288032" cy="211973"/>
          </a:xfrm>
          <a:prstGeom prst="stripedRightArrow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Rectangle 8"/>
          <p:cNvSpPr>
            <a:spLocks noChangeArrowheads="1"/>
          </p:cNvSpPr>
          <p:nvPr/>
        </p:nvSpPr>
        <p:spPr bwMode="auto">
          <a:xfrm>
            <a:off x="2195736" y="5586958"/>
            <a:ext cx="3492532" cy="827469"/>
          </a:xfrm>
          <a:prstGeom prst="foldedCorner">
            <a:avLst/>
          </a:prstGeom>
          <a:ln w="12700">
            <a:solidFill>
              <a:srgbClr val="FF0000"/>
            </a:solidFill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it-IT" sz="1200" b="1" i="1" dirty="0" smtClean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  <a:p>
            <a:pPr>
              <a:defRPr/>
            </a:pPr>
            <a:r>
              <a:rPr lang="it-IT" sz="1200" b="1" i="1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Tempo media di attesa al trapianto:  </a:t>
            </a:r>
            <a:r>
              <a:rPr lang="it-IT" sz="1200" b="1" i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1,0 anni</a:t>
            </a:r>
            <a:endParaRPr lang="it-IT" sz="1200" b="1" i="1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  <a:p>
            <a:pPr>
              <a:defRPr/>
            </a:pPr>
            <a:r>
              <a:rPr lang="it-IT" sz="1200" b="1" i="1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ISL:  </a:t>
            </a:r>
            <a:r>
              <a:rPr lang="it-IT" sz="1400" b="1" i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36,1</a:t>
            </a:r>
            <a:r>
              <a:rPr lang="it-IT" sz="1200" b="1" i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 </a:t>
            </a:r>
            <a:r>
              <a:rPr lang="it-IT" sz="1400" b="1" i="1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%</a:t>
            </a:r>
          </a:p>
          <a:p>
            <a:pPr>
              <a:defRPr/>
            </a:pPr>
            <a:r>
              <a:rPr lang="it-IT" sz="1200" b="1" i="1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ISLT: </a:t>
            </a:r>
            <a:r>
              <a:rPr lang="it-IT" sz="1400" b="1" i="1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 </a:t>
            </a:r>
            <a:r>
              <a:rPr lang="it-IT" sz="1400" b="1" i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23,2 %</a:t>
            </a:r>
            <a:endParaRPr lang="it-IT" sz="1400" b="1" i="1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33" name="Rectangle 8"/>
          <p:cNvSpPr>
            <a:spLocks noChangeArrowheads="1"/>
          </p:cNvSpPr>
          <p:nvPr/>
        </p:nvSpPr>
        <p:spPr bwMode="auto">
          <a:xfrm>
            <a:off x="4179001" y="4907070"/>
            <a:ext cx="1682901" cy="701614"/>
          </a:xfrm>
          <a:prstGeom prst="roundRect">
            <a:avLst/>
          </a:prstGeom>
          <a:ln w="50800">
            <a:solidFill>
              <a:srgbClr val="C00000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it-IT" sz="1400" b="1" dirty="0">
                <a:solidFill>
                  <a:srgbClr val="C00000"/>
                </a:solidFill>
              </a:rPr>
              <a:t>TRAPIANTI: </a:t>
            </a:r>
            <a:r>
              <a:rPr lang="it-IT" sz="2000" b="1" dirty="0" smtClean="0">
                <a:solidFill>
                  <a:srgbClr val="C00000"/>
                </a:solidFill>
              </a:rPr>
              <a:t>246</a:t>
            </a:r>
            <a:endParaRPr lang="it-IT" sz="2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4" name="Rectangle 8"/>
          <p:cNvSpPr>
            <a:spLocks noChangeArrowheads="1"/>
          </p:cNvSpPr>
          <p:nvPr/>
        </p:nvSpPr>
        <p:spPr bwMode="auto">
          <a:xfrm>
            <a:off x="6906638" y="6148164"/>
            <a:ext cx="1789687" cy="309640"/>
          </a:xfrm>
          <a:prstGeom prst="foldedCorner">
            <a:avLst/>
          </a:prstGeom>
          <a:ln w="12700">
            <a:solidFill>
              <a:srgbClr val="FF0000"/>
            </a:solidFill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it-IT" sz="1200" b="1" i="1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mortalità in lista: 7,2 </a:t>
            </a:r>
            <a:r>
              <a:rPr lang="it-IT" sz="1400" b="1" i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%</a:t>
            </a:r>
            <a:endParaRPr lang="it-IT" sz="1400" b="1" i="1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35" name="Rectangle 8"/>
          <p:cNvSpPr>
            <a:spLocks noChangeArrowheads="1"/>
          </p:cNvSpPr>
          <p:nvPr/>
        </p:nvSpPr>
        <p:spPr bwMode="auto">
          <a:xfrm>
            <a:off x="6872224" y="5734296"/>
            <a:ext cx="1529910" cy="435648"/>
          </a:xfrm>
          <a:prstGeom prst="roundRect">
            <a:avLst/>
          </a:prstGeom>
          <a:ln w="38100">
            <a:solidFill>
              <a:srgbClr val="C00000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it-IT" sz="1400" b="1" dirty="0"/>
              <a:t>  </a:t>
            </a:r>
            <a:r>
              <a:rPr lang="it-IT" sz="1400" b="1" dirty="0">
                <a:solidFill>
                  <a:srgbClr val="C00000"/>
                </a:solidFill>
              </a:rPr>
              <a:t>DECESSI: </a:t>
            </a:r>
            <a:r>
              <a:rPr lang="it-IT" sz="2000" b="1" dirty="0" smtClean="0">
                <a:solidFill>
                  <a:srgbClr val="C00000"/>
                </a:solidFill>
              </a:rPr>
              <a:t>76</a:t>
            </a:r>
            <a:endParaRPr lang="it-IT" sz="2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6" name="Rectangle 8"/>
          <p:cNvSpPr>
            <a:spLocks noChangeArrowheads="1"/>
          </p:cNvSpPr>
          <p:nvPr/>
        </p:nvSpPr>
        <p:spPr bwMode="auto">
          <a:xfrm>
            <a:off x="6862656" y="5252361"/>
            <a:ext cx="1595544" cy="319244"/>
          </a:xfrm>
          <a:prstGeom prst="roundRect">
            <a:avLst/>
          </a:prstGeom>
          <a:ln w="25400">
            <a:solidFill>
              <a:srgbClr val="C00000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it-IT" sz="1400" b="1" dirty="0"/>
              <a:t> </a:t>
            </a:r>
            <a:r>
              <a:rPr lang="it-IT" sz="1400" b="1" dirty="0">
                <a:solidFill>
                  <a:srgbClr val="C00000"/>
                </a:solidFill>
              </a:rPr>
              <a:t>Altra causa</a:t>
            </a:r>
            <a:r>
              <a:rPr lang="it-IT" sz="1400" b="1" dirty="0" smtClean="0">
                <a:solidFill>
                  <a:srgbClr val="C00000"/>
                </a:solidFill>
              </a:rPr>
              <a:t>: 6</a:t>
            </a:r>
            <a:endParaRPr lang="it-IT" sz="2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cxnSp>
        <p:nvCxnSpPr>
          <p:cNvPr id="41" name="Connettore 2 40"/>
          <p:cNvCxnSpPr/>
          <p:nvPr/>
        </p:nvCxnSpPr>
        <p:spPr>
          <a:xfrm>
            <a:off x="6329118" y="5946998"/>
            <a:ext cx="416170" cy="0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1 36"/>
          <p:cNvCxnSpPr/>
          <p:nvPr/>
        </p:nvCxnSpPr>
        <p:spPr>
          <a:xfrm>
            <a:off x="6326845" y="4735395"/>
            <a:ext cx="0" cy="1216725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2 38"/>
          <p:cNvCxnSpPr/>
          <p:nvPr/>
        </p:nvCxnSpPr>
        <p:spPr>
          <a:xfrm>
            <a:off x="6326845" y="5403480"/>
            <a:ext cx="442820" cy="8503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ttore 2 39"/>
          <p:cNvCxnSpPr/>
          <p:nvPr/>
        </p:nvCxnSpPr>
        <p:spPr>
          <a:xfrm flipH="1">
            <a:off x="5964895" y="5172712"/>
            <a:ext cx="361950" cy="0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Freccia a destra con strisce 44"/>
          <p:cNvSpPr/>
          <p:nvPr/>
        </p:nvSpPr>
        <p:spPr>
          <a:xfrm rot="5400000">
            <a:off x="6124107" y="3401976"/>
            <a:ext cx="288032" cy="211973"/>
          </a:xfrm>
          <a:prstGeom prst="stripedRightArrow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-1" y="6495727"/>
            <a:ext cx="401128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1200" b="1" i="1" dirty="0" smtClean="0">
                <a:latin typeface="Calibri" pitchFamily="34" charset="0"/>
              </a:rPr>
              <a:t>*ISL: numero TX/Numero iscritti inizio anno</a:t>
            </a:r>
          </a:p>
          <a:p>
            <a:r>
              <a:rPr lang="it-IT" sz="1200" b="1" i="1" dirty="0" smtClean="0">
                <a:latin typeface="Calibri" pitchFamily="34" charset="0"/>
              </a:rPr>
              <a:t>**ISLT: numero TX/(Numero iscritti inizio </a:t>
            </a:r>
            <a:r>
              <a:rPr lang="it-IT" sz="1200" b="1" i="1" dirty="0" err="1" smtClean="0">
                <a:latin typeface="Calibri" pitchFamily="34" charset="0"/>
              </a:rPr>
              <a:t>anno+Ingressi</a:t>
            </a:r>
            <a:r>
              <a:rPr lang="it-IT" sz="1200" b="1" i="1" dirty="0" smtClean="0">
                <a:latin typeface="Calibri" pitchFamily="34" charset="0"/>
              </a:rPr>
              <a:t>)</a:t>
            </a:r>
            <a:endParaRPr lang="it-IT" sz="1200" b="1" i="1" dirty="0">
              <a:latin typeface="Calibri" pitchFamily="34" charset="0"/>
            </a:endParaRPr>
          </a:p>
        </p:txBody>
      </p:sp>
      <p:sp>
        <p:nvSpPr>
          <p:cNvPr id="22" name="Rettangolo arrotondato 21"/>
          <p:cNvSpPr>
            <a:spLocks noChangeArrowheads="1"/>
          </p:cNvSpPr>
          <p:nvPr/>
        </p:nvSpPr>
        <p:spPr bwMode="auto">
          <a:xfrm>
            <a:off x="107505" y="1268760"/>
            <a:ext cx="1584176" cy="5556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algn="ctr">
            <a:solidFill>
              <a:srgbClr val="C00000"/>
            </a:solidFill>
            <a:round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it-IT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Cuore</a:t>
            </a:r>
            <a:endParaRPr lang="it-IT" sz="2800" dirty="0"/>
          </a:p>
        </p:txBody>
      </p:sp>
      <p:sp>
        <p:nvSpPr>
          <p:cNvPr id="24" name="Rectangle 8"/>
          <p:cNvSpPr>
            <a:spLocks noChangeArrowheads="1"/>
          </p:cNvSpPr>
          <p:nvPr/>
        </p:nvSpPr>
        <p:spPr bwMode="auto">
          <a:xfrm>
            <a:off x="5362259" y="3715160"/>
            <a:ext cx="1915501" cy="970563"/>
          </a:xfrm>
          <a:prstGeom prst="roundRect">
            <a:avLst/>
          </a:prstGeom>
          <a:ln w="63500">
            <a:solidFill>
              <a:srgbClr val="C00000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it-IT" sz="1100" b="1" i="1" dirty="0"/>
              <a:t> </a:t>
            </a:r>
            <a:r>
              <a:rPr lang="it-IT" sz="1100" b="1" i="1" dirty="0">
                <a:solidFill>
                  <a:srgbClr val="C00000"/>
                </a:solidFill>
              </a:rPr>
              <a:t>Pazienti </a:t>
            </a:r>
            <a:r>
              <a:rPr lang="it-IT" sz="1100" b="1" i="1" dirty="0" smtClean="0">
                <a:solidFill>
                  <a:srgbClr val="C00000"/>
                </a:solidFill>
              </a:rPr>
              <a:t>USCITI DI LISTA dal 1/1/2015 </a:t>
            </a:r>
            <a:r>
              <a:rPr lang="it-IT" sz="1100" b="1" i="1" dirty="0">
                <a:solidFill>
                  <a:srgbClr val="C00000"/>
                </a:solidFill>
              </a:rPr>
              <a:t>al </a:t>
            </a:r>
            <a:r>
              <a:rPr lang="it-IT" sz="1100" b="1" i="1" dirty="0" smtClean="0">
                <a:solidFill>
                  <a:srgbClr val="C00000"/>
                </a:solidFill>
              </a:rPr>
              <a:t>31/12/2015</a:t>
            </a:r>
            <a:r>
              <a:rPr lang="it-IT" sz="1100" dirty="0" smtClean="0">
                <a:solidFill>
                  <a:srgbClr val="C00000"/>
                </a:solidFill>
              </a:rPr>
              <a:t> </a:t>
            </a:r>
          </a:p>
          <a:p>
            <a:pPr algn="ctr">
              <a:defRPr/>
            </a:pPr>
            <a:r>
              <a:rPr lang="it-IT" sz="2400" b="1" dirty="0" smtClean="0">
                <a:solidFill>
                  <a:srgbClr val="C00000"/>
                </a:solidFill>
              </a:rPr>
              <a:t>328</a:t>
            </a:r>
            <a:endParaRPr lang="it-IT" sz="2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grpSp>
        <p:nvGrpSpPr>
          <p:cNvPr id="42" name="Gruppo 41"/>
          <p:cNvGrpSpPr/>
          <p:nvPr/>
        </p:nvGrpSpPr>
        <p:grpSpPr>
          <a:xfrm>
            <a:off x="2195736" y="1340769"/>
            <a:ext cx="2592287" cy="1176881"/>
            <a:chOff x="2195736" y="1340769"/>
            <a:chExt cx="2592287" cy="1176881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 rot="5400000">
              <a:off x="2903439" y="633066"/>
              <a:ext cx="1176881" cy="2592287"/>
            </a:xfrm>
            <a:prstGeom prst="homePlat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C00000"/>
              </a:solidFill>
              <a:headEnd/>
              <a:tailEnd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vert="vert270"/>
            <a:lstStyle/>
            <a:p>
              <a:pPr algn="ctr">
                <a:defRPr/>
              </a:pPr>
              <a:endParaRPr lang="it-IT" sz="1200" b="1" dirty="0" smtClean="0">
                <a:solidFill>
                  <a:srgbClr val="C00000"/>
                </a:solidFill>
              </a:endParaRPr>
            </a:p>
          </p:txBody>
        </p:sp>
        <p:sp>
          <p:nvSpPr>
            <p:cNvPr id="25" name="Rettangolo 24"/>
            <p:cNvSpPr/>
            <p:nvPr/>
          </p:nvSpPr>
          <p:spPr>
            <a:xfrm>
              <a:off x="2411760" y="1412776"/>
              <a:ext cx="2301398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it-IT" sz="1400" b="1" i="1" dirty="0" smtClean="0">
                  <a:solidFill>
                    <a:srgbClr val="C00000"/>
                  </a:solidFill>
                </a:rPr>
                <a:t>Pazienti iscritti  al  1/1/2015</a:t>
              </a:r>
            </a:p>
            <a:p>
              <a:pPr algn="ctr">
                <a:defRPr/>
              </a:pPr>
              <a:r>
                <a:rPr lang="it-IT" sz="2400" b="1" dirty="0" smtClean="0">
                  <a:solidFill>
                    <a:srgbClr val="C00000"/>
                  </a:solidFill>
                </a:rPr>
                <a:t>681</a:t>
              </a:r>
              <a:endParaRPr lang="it-IT" sz="2400" dirty="0"/>
            </a:p>
          </p:txBody>
        </p:sp>
      </p:grpSp>
      <p:grpSp>
        <p:nvGrpSpPr>
          <p:cNvPr id="38" name="Gruppo 37"/>
          <p:cNvGrpSpPr/>
          <p:nvPr/>
        </p:nvGrpSpPr>
        <p:grpSpPr>
          <a:xfrm>
            <a:off x="5292080" y="1340770"/>
            <a:ext cx="2088232" cy="1176878"/>
            <a:chOff x="5292080" y="1340770"/>
            <a:chExt cx="2088232" cy="1176878"/>
          </a:xfrm>
        </p:grpSpPr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 rot="5400000">
              <a:off x="5779315" y="916651"/>
              <a:ext cx="1176878" cy="2025115"/>
            </a:xfrm>
            <a:prstGeom prst="homePlat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C00000"/>
              </a:solidFill>
              <a:headEnd/>
              <a:tailEnd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vert="vert270"/>
            <a:lstStyle/>
            <a:p>
              <a:pPr algn="ctr">
                <a:defRPr/>
              </a:pPr>
              <a:endParaRPr lang="it-IT" sz="2400" b="1" dirty="0">
                <a:solidFill>
                  <a:srgbClr val="C00000"/>
                </a:solidFill>
              </a:endParaRPr>
            </a:p>
          </p:txBody>
        </p:sp>
        <p:sp>
          <p:nvSpPr>
            <p:cNvPr id="31" name="Rettangolo 30"/>
            <p:cNvSpPr/>
            <p:nvPr/>
          </p:nvSpPr>
          <p:spPr>
            <a:xfrm>
              <a:off x="5292080" y="1412776"/>
              <a:ext cx="2088232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it-IT" sz="1200" b="1" i="1" dirty="0" smtClean="0">
                  <a:solidFill>
                    <a:srgbClr val="C00000"/>
                  </a:solidFill>
                </a:rPr>
                <a:t>Ingressi in lista nel periodo dal 1/1/2015 al 31/12/2015</a:t>
              </a:r>
            </a:p>
            <a:p>
              <a:pPr algn="ctr">
                <a:defRPr/>
              </a:pPr>
              <a:r>
                <a:rPr lang="it-IT" sz="2400" b="1" dirty="0" smtClean="0">
                  <a:solidFill>
                    <a:srgbClr val="C00000"/>
                  </a:solidFill>
                </a:rPr>
                <a:t>378</a:t>
              </a:r>
              <a:endParaRPr lang="it-IT" sz="2400" b="1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8275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2"/>
          <p:cNvSpPr txBox="1">
            <a:spLocks noChangeArrowheads="1"/>
          </p:cNvSpPr>
          <p:nvPr/>
        </p:nvSpPr>
        <p:spPr bwMode="auto">
          <a:xfrm>
            <a:off x="0" y="612552"/>
            <a:ext cx="9067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32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Attività di donazione  1992 </a:t>
            </a:r>
            <a:r>
              <a:rPr lang="it-IT" sz="32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– 2015*</a:t>
            </a:r>
            <a:endParaRPr lang="it-IT" sz="3200" b="1" dirty="0">
              <a:ln w="1905"/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218433" y="1285860"/>
            <a:ext cx="3353435" cy="469900"/>
            <a:chOff x="249" y="911"/>
            <a:chExt cx="3269" cy="296"/>
          </a:xfrm>
          <a:noFill/>
        </p:grpSpPr>
        <p:sp>
          <p:nvSpPr>
            <p:cNvPr id="5" name="Text Box 22"/>
            <p:cNvSpPr txBox="1">
              <a:spLocks noChangeArrowheads="1"/>
            </p:cNvSpPr>
            <p:nvPr/>
          </p:nvSpPr>
          <p:spPr bwMode="auto">
            <a:xfrm>
              <a:off x="262" y="912"/>
              <a:ext cx="3256" cy="29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it-IT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</a:rPr>
                <a:t>  </a:t>
              </a:r>
              <a:r>
                <a:rPr lang="it-IT" sz="2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</a:rPr>
                <a:t>PMP Donatori Utilizzati</a:t>
              </a:r>
              <a:endParaRPr lang="it-IT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6" name="Rettangolo arrotondato 5"/>
            <p:cNvSpPr>
              <a:spLocks noChangeArrowheads="1"/>
            </p:cNvSpPr>
            <p:nvPr/>
          </p:nvSpPr>
          <p:spPr bwMode="auto">
            <a:xfrm>
              <a:off x="249" y="911"/>
              <a:ext cx="3200" cy="296"/>
            </a:xfrm>
            <a:prstGeom prst="roundRect">
              <a:avLst>
                <a:gd name="adj" fmla="val 16667"/>
              </a:avLst>
            </a:prstGeom>
            <a:grpFill/>
            <a:ln w="25400" algn="ctr">
              <a:solidFill>
                <a:srgbClr val="C00000"/>
              </a:solidFill>
              <a:round/>
              <a:headEnd/>
              <a:tailEnd/>
            </a:ln>
            <a:effectLst>
              <a:outerShdw dist="38100" dir="2700000" algn="tl" rotWithShape="0">
                <a:srgbClr val="000000">
                  <a:alpha val="39999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it-IT">
                <a:solidFill>
                  <a:schemeClr val="dk1"/>
                </a:solidFill>
                <a:latin typeface="+mn-lt"/>
              </a:endParaRPr>
            </a:p>
          </p:txBody>
        </p:sp>
      </p:grpSp>
      <p:graphicFrame>
        <p:nvGraphicFramePr>
          <p:cNvPr id="7" name="Gra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159334"/>
              </p:ext>
            </p:extLst>
          </p:nvPr>
        </p:nvGraphicFramePr>
        <p:xfrm>
          <a:off x="543424" y="1985928"/>
          <a:ext cx="7997024" cy="43523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7995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5"/>
          <p:cNvSpPr txBox="1">
            <a:spLocks noChangeArrowheads="1"/>
          </p:cNvSpPr>
          <p:nvPr/>
        </p:nvSpPr>
        <p:spPr bwMode="auto">
          <a:xfrm>
            <a:off x="26220" y="649048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it-IT" sz="3200" b="1" u="none" dirty="0"/>
              <a:t>Flussi Lista di attesa </a:t>
            </a:r>
            <a:r>
              <a:rPr lang="it-IT" sz="3200" b="1" u="none" dirty="0" smtClean="0"/>
              <a:t>1/</a:t>
            </a:r>
            <a:r>
              <a:rPr lang="it-IT" sz="3200" b="1" dirty="0" smtClean="0"/>
              <a:t>1</a:t>
            </a:r>
            <a:r>
              <a:rPr lang="it-IT" sz="3200" b="1" u="none" dirty="0" smtClean="0"/>
              <a:t>/2015 </a:t>
            </a:r>
            <a:r>
              <a:rPr lang="it-IT" sz="3200" b="1" u="none" dirty="0"/>
              <a:t>– </a:t>
            </a:r>
            <a:r>
              <a:rPr lang="it-IT" sz="3200" b="1" u="none" dirty="0" smtClean="0"/>
              <a:t>31/12/2015</a:t>
            </a:r>
            <a:endParaRPr lang="it-IT" sz="3200" b="1" u="none" dirty="0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2254570" y="2562622"/>
            <a:ext cx="4896544" cy="723766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1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1200" b="1" i="1" dirty="0" smtClean="0">
                <a:solidFill>
                  <a:schemeClr val="bg1"/>
                </a:solidFill>
              </a:rPr>
              <a:t>TOTALE PAZIENTI nel </a:t>
            </a:r>
            <a:r>
              <a:rPr lang="it-IT" sz="1200" b="1" i="1" dirty="0">
                <a:solidFill>
                  <a:schemeClr val="bg1"/>
                </a:solidFill>
              </a:rPr>
              <a:t>periodo</a:t>
            </a:r>
            <a:r>
              <a:rPr lang="it-IT" sz="1200" b="1" dirty="0">
                <a:solidFill>
                  <a:schemeClr val="bg1"/>
                </a:solidFill>
              </a:rPr>
              <a:t> </a:t>
            </a:r>
            <a:r>
              <a:rPr lang="it-IT" sz="1200" b="1" i="1" dirty="0">
                <a:solidFill>
                  <a:schemeClr val="bg1"/>
                </a:solidFill>
              </a:rPr>
              <a:t>dal </a:t>
            </a:r>
            <a:r>
              <a:rPr lang="it-IT" sz="1200" b="1" i="1" dirty="0" smtClean="0">
                <a:solidFill>
                  <a:schemeClr val="bg1"/>
                </a:solidFill>
              </a:rPr>
              <a:t>1/1/2015 </a:t>
            </a:r>
            <a:r>
              <a:rPr lang="it-IT" sz="1200" b="1" i="1" dirty="0">
                <a:solidFill>
                  <a:schemeClr val="bg1"/>
                </a:solidFill>
              </a:rPr>
              <a:t>al </a:t>
            </a:r>
            <a:r>
              <a:rPr lang="it-IT" sz="1200" b="1" i="1" dirty="0" smtClean="0">
                <a:solidFill>
                  <a:schemeClr val="bg1"/>
                </a:solidFill>
              </a:rPr>
              <a:t>31/12/2015</a:t>
            </a:r>
            <a:r>
              <a:rPr lang="it-IT" sz="1200" dirty="0" smtClean="0">
                <a:solidFill>
                  <a:schemeClr val="bg1"/>
                </a:solidFill>
              </a:rPr>
              <a:t> </a:t>
            </a:r>
          </a:p>
          <a:p>
            <a:pPr algn="ctr">
              <a:defRPr/>
            </a:pPr>
            <a:r>
              <a:rPr lang="it-IT" sz="2400" b="1" dirty="0" smtClean="0">
                <a:solidFill>
                  <a:schemeClr val="bg1"/>
                </a:solidFill>
              </a:rPr>
              <a:t>562</a:t>
            </a:r>
            <a:endParaRPr lang="it-IT" sz="2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28" name="Rectangle 8"/>
          <p:cNvSpPr>
            <a:spLocks noChangeArrowheads="1"/>
          </p:cNvSpPr>
          <p:nvPr/>
        </p:nvSpPr>
        <p:spPr bwMode="auto">
          <a:xfrm>
            <a:off x="323528" y="3865579"/>
            <a:ext cx="1667020" cy="931573"/>
          </a:xfrm>
          <a:prstGeom prst="foldedCorner">
            <a:avLst/>
          </a:prstGeom>
          <a:solidFill>
            <a:schemeClr val="lt1"/>
          </a:solidFill>
          <a:ln w="12700">
            <a:solidFill>
              <a:schemeClr val="accent5">
                <a:lumMod val="75000"/>
              </a:schemeClr>
            </a:solidFill>
            <a:prstDash val="solid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it-IT" sz="1200" b="1" i="1" dirty="0" smtClean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it-IT" sz="1200" b="1" i="1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Tempo medio di attesa in lista:</a:t>
            </a:r>
          </a:p>
          <a:p>
            <a:pPr algn="ctr">
              <a:defRPr/>
            </a:pPr>
            <a:r>
              <a:rPr lang="it-IT" sz="1400" b="1" i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2,3 </a:t>
            </a:r>
            <a:r>
              <a:rPr lang="it-IT" sz="1400" b="1" i="1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anni</a:t>
            </a:r>
          </a:p>
        </p:txBody>
      </p:sp>
      <p:sp>
        <p:nvSpPr>
          <p:cNvPr id="29" name="Rectangle 8"/>
          <p:cNvSpPr>
            <a:spLocks noChangeArrowheads="1"/>
          </p:cNvSpPr>
          <p:nvPr/>
        </p:nvSpPr>
        <p:spPr bwMode="auto">
          <a:xfrm>
            <a:off x="1940086" y="3722549"/>
            <a:ext cx="2919946" cy="72526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1200" b="1" i="1" dirty="0">
                <a:solidFill>
                  <a:schemeClr val="accent5">
                    <a:lumMod val="75000"/>
                  </a:schemeClr>
                </a:solidFill>
              </a:rPr>
              <a:t>Pazienti iscritti al </a:t>
            </a:r>
            <a:r>
              <a:rPr lang="it-IT" sz="1200" b="1" i="1" dirty="0" smtClean="0">
                <a:solidFill>
                  <a:schemeClr val="accent5">
                    <a:lumMod val="75000"/>
                  </a:schemeClr>
                </a:solidFill>
              </a:rPr>
              <a:t>31/12/2015</a:t>
            </a:r>
            <a:endParaRPr lang="it-IT" sz="1200" i="1" dirty="0">
              <a:solidFill>
                <a:schemeClr val="accent5">
                  <a:lumMod val="75000"/>
                </a:schemeClr>
              </a:solidFill>
            </a:endParaRPr>
          </a:p>
          <a:p>
            <a:pPr algn="ctr">
              <a:defRPr/>
            </a:pPr>
            <a:r>
              <a:rPr lang="it-IT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it-IT" sz="2400" b="1" dirty="0" smtClean="0">
                <a:solidFill>
                  <a:schemeClr val="accent5">
                    <a:lumMod val="75000"/>
                  </a:schemeClr>
                </a:solidFill>
              </a:rPr>
              <a:t>383</a:t>
            </a:r>
            <a:endParaRPr lang="it-IT" sz="2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0" name="Freccia a destra con strisce 29"/>
          <p:cNvSpPr/>
          <p:nvPr/>
        </p:nvSpPr>
        <p:spPr>
          <a:xfrm rot="5400000">
            <a:off x="3241877" y="3392740"/>
            <a:ext cx="288032" cy="211973"/>
          </a:xfrm>
          <a:prstGeom prst="stripedRightArrow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Rectangle 8"/>
          <p:cNvSpPr>
            <a:spLocks noChangeArrowheads="1"/>
          </p:cNvSpPr>
          <p:nvPr/>
        </p:nvSpPr>
        <p:spPr bwMode="auto">
          <a:xfrm>
            <a:off x="5293536" y="3734210"/>
            <a:ext cx="1977087" cy="970563"/>
          </a:xfrm>
          <a:prstGeom prst="roundRect">
            <a:avLst/>
          </a:prstGeom>
          <a:ln w="63500">
            <a:solidFill>
              <a:schemeClr val="accent5">
                <a:lumMod val="75000"/>
              </a:schemeClr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it-IT" sz="1100" b="1" i="1" dirty="0">
                <a:solidFill>
                  <a:srgbClr val="C00000"/>
                </a:solidFill>
              </a:rPr>
              <a:t> </a:t>
            </a:r>
            <a:r>
              <a:rPr lang="it-IT" sz="1100" b="1" i="1" dirty="0"/>
              <a:t> </a:t>
            </a:r>
            <a:r>
              <a:rPr lang="it-IT" sz="1100" b="1" i="1" dirty="0">
                <a:solidFill>
                  <a:schemeClr val="accent5">
                    <a:lumMod val="75000"/>
                  </a:schemeClr>
                </a:solidFill>
              </a:rPr>
              <a:t>Pazienti </a:t>
            </a:r>
            <a:r>
              <a:rPr lang="it-IT" sz="1100" b="1" i="1" dirty="0" smtClean="0">
                <a:solidFill>
                  <a:schemeClr val="accent5">
                    <a:lumMod val="75000"/>
                  </a:schemeClr>
                </a:solidFill>
              </a:rPr>
              <a:t>USCITI DI LISTA </a:t>
            </a:r>
            <a:r>
              <a:rPr lang="it-IT" sz="1100" b="1" i="1" dirty="0">
                <a:solidFill>
                  <a:schemeClr val="accent5">
                    <a:lumMod val="75000"/>
                  </a:schemeClr>
                </a:solidFill>
              </a:rPr>
              <a:t>nel periodo dal </a:t>
            </a:r>
            <a:r>
              <a:rPr lang="it-IT" sz="1100" b="1" i="1" dirty="0" smtClean="0">
                <a:solidFill>
                  <a:schemeClr val="accent5">
                    <a:lumMod val="75000"/>
                  </a:schemeClr>
                </a:solidFill>
              </a:rPr>
              <a:t>1/1/2015 </a:t>
            </a:r>
            <a:r>
              <a:rPr lang="it-IT" sz="1100" b="1" i="1" dirty="0">
                <a:solidFill>
                  <a:schemeClr val="accent5">
                    <a:lumMod val="75000"/>
                  </a:schemeClr>
                </a:solidFill>
              </a:rPr>
              <a:t>al </a:t>
            </a:r>
            <a:r>
              <a:rPr lang="it-IT" sz="1100" b="1" i="1" dirty="0" smtClean="0">
                <a:solidFill>
                  <a:schemeClr val="accent5">
                    <a:lumMod val="75000"/>
                  </a:schemeClr>
                </a:solidFill>
              </a:rPr>
              <a:t>31/12/2015 </a:t>
            </a:r>
          </a:p>
          <a:p>
            <a:pPr algn="ctr">
              <a:defRPr/>
            </a:pPr>
            <a:r>
              <a:rPr lang="it-IT" sz="2400" b="1" dirty="0" smtClean="0">
                <a:solidFill>
                  <a:schemeClr val="accent5">
                    <a:lumMod val="75000"/>
                  </a:schemeClr>
                </a:solidFill>
              </a:rPr>
              <a:t>179</a:t>
            </a:r>
            <a:endParaRPr lang="it-IT" sz="2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2" name="Rectangle 8"/>
          <p:cNvSpPr>
            <a:spLocks noChangeArrowheads="1"/>
          </p:cNvSpPr>
          <p:nvPr/>
        </p:nvSpPr>
        <p:spPr bwMode="auto">
          <a:xfrm>
            <a:off x="2051720" y="5586958"/>
            <a:ext cx="3492532" cy="827469"/>
          </a:xfrm>
          <a:prstGeom prst="foldedCorner">
            <a:avLst/>
          </a:prstGeom>
          <a:ln w="12700">
            <a:solidFill>
              <a:schemeClr val="accent5">
                <a:lumMod val="75000"/>
              </a:schemeClr>
            </a:solidFill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it-IT" sz="1200" b="1" i="1" dirty="0" smtClean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  <a:p>
            <a:pPr>
              <a:defRPr/>
            </a:pPr>
            <a:r>
              <a:rPr lang="it-IT" sz="1200" b="1" i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Tempo </a:t>
            </a:r>
            <a:r>
              <a:rPr lang="it-IT" sz="1200" b="1" i="1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media di attesa al trapianto:  </a:t>
            </a:r>
            <a:r>
              <a:rPr lang="it-IT" sz="1200" b="1" i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1 ,</a:t>
            </a:r>
            <a:r>
              <a:rPr lang="it-IT" sz="1200" b="1" i="1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0</a:t>
            </a:r>
            <a:r>
              <a:rPr lang="it-IT" sz="1200" b="1" i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 anni</a:t>
            </a:r>
            <a:endParaRPr lang="it-IT" sz="1200" b="1" i="1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  <a:p>
            <a:pPr>
              <a:defRPr/>
            </a:pPr>
            <a:r>
              <a:rPr lang="it-IT" sz="1200" b="1" i="1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ISL:  </a:t>
            </a:r>
            <a:r>
              <a:rPr lang="it-IT" sz="1400" b="1" i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30,6%</a:t>
            </a:r>
            <a:endParaRPr lang="it-IT" sz="1400" b="1" i="1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  <a:p>
            <a:pPr>
              <a:defRPr/>
            </a:pPr>
            <a:r>
              <a:rPr lang="it-IT" sz="1200" b="1" i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ISLT:</a:t>
            </a:r>
            <a:r>
              <a:rPr lang="it-IT" sz="1400" b="1" i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  19,9%</a:t>
            </a:r>
            <a:endParaRPr lang="it-IT" sz="1400" b="1" i="1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33" name="Rectangle 8"/>
          <p:cNvSpPr>
            <a:spLocks noChangeArrowheads="1"/>
          </p:cNvSpPr>
          <p:nvPr/>
        </p:nvSpPr>
        <p:spPr bwMode="auto">
          <a:xfrm>
            <a:off x="4179001" y="4907070"/>
            <a:ext cx="1682901" cy="701614"/>
          </a:xfrm>
          <a:prstGeom prst="roundRect">
            <a:avLst/>
          </a:prstGeom>
          <a:ln w="50800">
            <a:solidFill>
              <a:schemeClr val="accent5">
                <a:lumMod val="75000"/>
              </a:schemeClr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it-IT" sz="1400" b="1" dirty="0">
                <a:solidFill>
                  <a:schemeClr val="accent5">
                    <a:lumMod val="75000"/>
                  </a:schemeClr>
                </a:solidFill>
              </a:rPr>
              <a:t>TRAPIANTI: </a:t>
            </a:r>
            <a:r>
              <a:rPr lang="it-IT" sz="2000" b="1" dirty="0" smtClean="0">
                <a:solidFill>
                  <a:schemeClr val="accent5">
                    <a:lumMod val="75000"/>
                  </a:schemeClr>
                </a:solidFill>
              </a:rPr>
              <a:t>112</a:t>
            </a:r>
            <a:endParaRPr lang="it-IT" sz="1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4" name="Rectangle 8"/>
          <p:cNvSpPr>
            <a:spLocks noChangeArrowheads="1"/>
          </p:cNvSpPr>
          <p:nvPr/>
        </p:nvSpPr>
        <p:spPr bwMode="auto">
          <a:xfrm>
            <a:off x="7030785" y="6129114"/>
            <a:ext cx="1930559" cy="309640"/>
          </a:xfrm>
          <a:prstGeom prst="foldedCorner">
            <a:avLst/>
          </a:prstGeom>
          <a:ln w="12700">
            <a:solidFill>
              <a:schemeClr val="accent5">
                <a:lumMod val="75000"/>
              </a:schemeClr>
            </a:solidFill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it-IT" sz="1200" b="1" i="1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mortalità in lista: </a:t>
            </a:r>
            <a:r>
              <a:rPr lang="it-IT" sz="1400" b="1" i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10,1 %</a:t>
            </a:r>
            <a:endParaRPr lang="it-IT" sz="1400" b="1" i="1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35" name="Rectangle 8"/>
          <p:cNvSpPr>
            <a:spLocks noChangeArrowheads="1"/>
          </p:cNvSpPr>
          <p:nvPr/>
        </p:nvSpPr>
        <p:spPr bwMode="auto">
          <a:xfrm>
            <a:off x="6872224" y="5735048"/>
            <a:ext cx="1529910" cy="396044"/>
          </a:xfrm>
          <a:prstGeom prst="roundRect">
            <a:avLst/>
          </a:prstGeom>
          <a:ln w="38100">
            <a:solidFill>
              <a:schemeClr val="accent5">
                <a:lumMod val="75000"/>
              </a:schemeClr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it-IT" sz="1400" b="1" dirty="0"/>
              <a:t> </a:t>
            </a:r>
            <a:r>
              <a:rPr lang="it-IT" sz="1400" b="1" dirty="0">
                <a:solidFill>
                  <a:schemeClr val="accent5">
                    <a:lumMod val="75000"/>
                  </a:schemeClr>
                </a:solidFill>
              </a:rPr>
              <a:t>DECESSI: </a:t>
            </a:r>
            <a:r>
              <a:rPr lang="it-IT" sz="2000" b="1" dirty="0" smtClean="0">
                <a:solidFill>
                  <a:schemeClr val="accent5">
                    <a:lumMod val="75000"/>
                  </a:schemeClr>
                </a:solidFill>
              </a:rPr>
              <a:t>57</a:t>
            </a:r>
            <a:endParaRPr lang="it-IT" sz="32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6" name="Rectangle 8"/>
          <p:cNvSpPr>
            <a:spLocks noChangeArrowheads="1"/>
          </p:cNvSpPr>
          <p:nvPr/>
        </p:nvSpPr>
        <p:spPr bwMode="auto">
          <a:xfrm>
            <a:off x="6862656" y="5252361"/>
            <a:ext cx="1595544" cy="319244"/>
          </a:xfrm>
          <a:prstGeom prst="roundRect">
            <a:avLst/>
          </a:prstGeom>
          <a:ln w="25400">
            <a:solidFill>
              <a:schemeClr val="accent5">
                <a:lumMod val="75000"/>
              </a:schemeClr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it-IT" sz="1400" b="1" dirty="0"/>
              <a:t>  </a:t>
            </a:r>
            <a:r>
              <a:rPr lang="it-IT" sz="1400" b="1" dirty="0">
                <a:solidFill>
                  <a:schemeClr val="accent5">
                    <a:lumMod val="75000"/>
                  </a:schemeClr>
                </a:solidFill>
              </a:rPr>
              <a:t>Altra causa: </a:t>
            </a:r>
            <a:r>
              <a:rPr lang="it-IT" sz="2000" b="1" dirty="0" smtClean="0">
                <a:solidFill>
                  <a:schemeClr val="accent5">
                    <a:lumMod val="75000"/>
                  </a:schemeClr>
                </a:solidFill>
              </a:rPr>
              <a:t>10</a:t>
            </a:r>
            <a:endParaRPr lang="it-IT" sz="2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cxnSp>
        <p:nvCxnSpPr>
          <p:cNvPr id="41" name="Connettore 2 40"/>
          <p:cNvCxnSpPr/>
          <p:nvPr/>
        </p:nvCxnSpPr>
        <p:spPr>
          <a:xfrm>
            <a:off x="6329118" y="5946998"/>
            <a:ext cx="416170" cy="0"/>
          </a:xfrm>
          <a:prstGeom prst="straightConnector1">
            <a:avLst/>
          </a:prstGeom>
          <a:ln w="3175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1 36"/>
          <p:cNvCxnSpPr/>
          <p:nvPr/>
        </p:nvCxnSpPr>
        <p:spPr>
          <a:xfrm>
            <a:off x="6326845" y="4735395"/>
            <a:ext cx="0" cy="1216725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2 38"/>
          <p:cNvCxnSpPr/>
          <p:nvPr/>
        </p:nvCxnSpPr>
        <p:spPr>
          <a:xfrm>
            <a:off x="6326845" y="5403480"/>
            <a:ext cx="442820" cy="8503"/>
          </a:xfrm>
          <a:prstGeom prst="straightConnector1">
            <a:avLst/>
          </a:prstGeom>
          <a:ln w="3175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ttore 2 39"/>
          <p:cNvCxnSpPr/>
          <p:nvPr/>
        </p:nvCxnSpPr>
        <p:spPr>
          <a:xfrm flipH="1">
            <a:off x="5964895" y="5172712"/>
            <a:ext cx="361950" cy="0"/>
          </a:xfrm>
          <a:prstGeom prst="straightConnector1">
            <a:avLst/>
          </a:prstGeom>
          <a:ln w="3175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Freccia a destra con strisce 44"/>
          <p:cNvSpPr/>
          <p:nvPr/>
        </p:nvSpPr>
        <p:spPr>
          <a:xfrm rot="5400000">
            <a:off x="6124107" y="3401976"/>
            <a:ext cx="288032" cy="211973"/>
          </a:xfrm>
          <a:prstGeom prst="stripedRightArrow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-1" y="6495727"/>
            <a:ext cx="401128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1200" b="1" i="1" dirty="0" smtClean="0">
                <a:latin typeface="Calibri" pitchFamily="34" charset="0"/>
              </a:rPr>
              <a:t>*ISL: numero TX/Numero iscritti inizio anno</a:t>
            </a:r>
          </a:p>
          <a:p>
            <a:r>
              <a:rPr lang="it-IT" sz="1200" b="1" i="1" dirty="0" smtClean="0">
                <a:latin typeface="Calibri" pitchFamily="34" charset="0"/>
              </a:rPr>
              <a:t>**ISLT: numero TX/(Numero iscritti inizio </a:t>
            </a:r>
            <a:r>
              <a:rPr lang="it-IT" sz="1200" b="1" i="1" dirty="0" err="1" smtClean="0">
                <a:latin typeface="Calibri" pitchFamily="34" charset="0"/>
              </a:rPr>
              <a:t>anno+Ingressi</a:t>
            </a:r>
            <a:r>
              <a:rPr lang="it-IT" sz="1200" b="1" i="1" dirty="0" smtClean="0">
                <a:latin typeface="Calibri" pitchFamily="34" charset="0"/>
              </a:rPr>
              <a:t>)</a:t>
            </a:r>
            <a:endParaRPr lang="it-IT" sz="1200" b="1" i="1" dirty="0">
              <a:latin typeface="Calibri" pitchFamily="34" charset="0"/>
            </a:endParaRPr>
          </a:p>
        </p:txBody>
      </p:sp>
      <p:sp>
        <p:nvSpPr>
          <p:cNvPr id="24" name="Rettangolo arrotondato 23"/>
          <p:cNvSpPr>
            <a:spLocks noChangeArrowheads="1"/>
          </p:cNvSpPr>
          <p:nvPr/>
        </p:nvSpPr>
        <p:spPr bwMode="auto">
          <a:xfrm>
            <a:off x="107505" y="1268760"/>
            <a:ext cx="1584176" cy="5556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algn="ctr">
            <a:solidFill>
              <a:schemeClr val="accent5">
                <a:lumMod val="75000"/>
              </a:schemeClr>
            </a:solidFill>
            <a:round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it-IT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Polmone</a:t>
            </a:r>
            <a:endParaRPr lang="it-IT" sz="2800" dirty="0"/>
          </a:p>
        </p:txBody>
      </p:sp>
      <p:grpSp>
        <p:nvGrpSpPr>
          <p:cNvPr id="27" name="Gruppo 26"/>
          <p:cNvGrpSpPr/>
          <p:nvPr/>
        </p:nvGrpSpPr>
        <p:grpSpPr>
          <a:xfrm>
            <a:off x="2267744" y="1340768"/>
            <a:ext cx="2232248" cy="1176882"/>
            <a:chOff x="2267744" y="1340768"/>
            <a:chExt cx="2232248" cy="1176882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 rot="5400000">
              <a:off x="2795427" y="813085"/>
              <a:ext cx="1176882" cy="2232248"/>
            </a:xfrm>
            <a:prstGeom prst="homePlat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75000"/>
                </a:schemeClr>
              </a:solidFill>
              <a:headEnd/>
              <a:tailEnd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vert="vert270"/>
            <a:lstStyle/>
            <a:p>
              <a:pPr algn="ctr">
                <a:defRPr/>
              </a:pPr>
              <a:endParaRPr lang="it-IT" sz="1200" b="1" i="1" dirty="0" smtClean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26" name="Rettangolo 25"/>
            <p:cNvSpPr/>
            <p:nvPr/>
          </p:nvSpPr>
          <p:spPr>
            <a:xfrm>
              <a:off x="2483768" y="1412776"/>
              <a:ext cx="1800200" cy="8925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it-IT" sz="1400" b="1" i="1" dirty="0" smtClean="0">
                  <a:solidFill>
                    <a:schemeClr val="accent5">
                      <a:lumMod val="75000"/>
                    </a:schemeClr>
                  </a:solidFill>
                </a:rPr>
                <a:t>Pazienti iscritti  al  1/1/2015</a:t>
              </a:r>
            </a:p>
            <a:p>
              <a:pPr algn="ctr">
                <a:defRPr/>
              </a:pPr>
              <a:r>
                <a:rPr lang="it-IT" sz="2400" b="1" dirty="0" smtClean="0">
                  <a:solidFill>
                    <a:schemeClr val="accent5">
                      <a:lumMod val="75000"/>
                    </a:schemeClr>
                  </a:solidFill>
                </a:rPr>
                <a:t>366</a:t>
              </a:r>
              <a:endParaRPr lang="it-IT" sz="24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grpSp>
        <p:nvGrpSpPr>
          <p:cNvPr id="42" name="Gruppo 41"/>
          <p:cNvGrpSpPr/>
          <p:nvPr/>
        </p:nvGrpSpPr>
        <p:grpSpPr>
          <a:xfrm>
            <a:off x="5004048" y="1340770"/>
            <a:ext cx="2376264" cy="1176878"/>
            <a:chOff x="5004048" y="1340770"/>
            <a:chExt cx="2376264" cy="1176878"/>
          </a:xfrm>
        </p:grpSpPr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 rot="5400000">
              <a:off x="5574093" y="914741"/>
              <a:ext cx="1176878" cy="2028935"/>
            </a:xfrm>
            <a:prstGeom prst="homePlat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75000"/>
                </a:schemeClr>
              </a:solidFill>
              <a:headEnd/>
              <a:tailEnd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vert="vert270"/>
            <a:lstStyle/>
            <a:p>
              <a:pPr algn="ctr">
                <a:defRPr/>
              </a:pPr>
              <a:endParaRPr lang="it-IT" sz="24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38" name="CasellaDiTesto 37"/>
            <p:cNvSpPr txBox="1"/>
            <p:nvPr/>
          </p:nvSpPr>
          <p:spPr>
            <a:xfrm>
              <a:off x="5004048" y="1445875"/>
              <a:ext cx="237626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it-IT" sz="1200" b="1" i="1" dirty="0" smtClean="0">
                  <a:solidFill>
                    <a:schemeClr val="accent5">
                      <a:lumMod val="75000"/>
                    </a:schemeClr>
                  </a:solidFill>
                </a:rPr>
                <a:t>Ingressi in lista nel periodo dal 1/1/2015 al 31/12/2015 </a:t>
              </a:r>
            </a:p>
            <a:p>
              <a:pPr algn="ctr">
                <a:defRPr/>
              </a:pPr>
              <a:r>
                <a:rPr lang="it-IT" sz="2400" b="1" dirty="0" smtClean="0">
                  <a:solidFill>
                    <a:schemeClr val="accent5">
                      <a:lumMod val="75000"/>
                    </a:schemeClr>
                  </a:solidFill>
                </a:rPr>
                <a:t>196</a:t>
              </a:r>
              <a:endParaRPr lang="it-IT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688210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5"/>
          <p:cNvSpPr txBox="1">
            <a:spLocks noChangeArrowheads="1"/>
          </p:cNvSpPr>
          <p:nvPr/>
        </p:nvSpPr>
        <p:spPr bwMode="auto">
          <a:xfrm>
            <a:off x="26220" y="649048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it-IT" sz="3200" b="1" u="none" dirty="0"/>
              <a:t>Flussi Lista di attesa </a:t>
            </a:r>
            <a:r>
              <a:rPr lang="it-IT" sz="3200" b="1" u="none" dirty="0" smtClean="0"/>
              <a:t>1/</a:t>
            </a:r>
            <a:r>
              <a:rPr lang="it-IT" sz="3200" b="1" dirty="0" smtClean="0"/>
              <a:t>1</a:t>
            </a:r>
            <a:r>
              <a:rPr lang="it-IT" sz="3200" b="1" u="none" dirty="0" smtClean="0"/>
              <a:t>/2015 </a:t>
            </a:r>
            <a:r>
              <a:rPr lang="it-IT" sz="3200" b="1" u="none" dirty="0"/>
              <a:t>– </a:t>
            </a:r>
            <a:r>
              <a:rPr lang="it-IT" sz="3200" b="1" u="none" dirty="0" smtClean="0"/>
              <a:t>31/12/2015</a:t>
            </a:r>
            <a:endParaRPr lang="it-IT" sz="3200" b="1" u="none" dirty="0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2254570" y="2562622"/>
            <a:ext cx="4896544" cy="72376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1200" b="1" i="1" dirty="0" smtClean="0">
                <a:solidFill>
                  <a:schemeClr val="bg1"/>
                </a:solidFill>
              </a:rPr>
              <a:t>TOTALE PAZIENTI nel </a:t>
            </a:r>
            <a:r>
              <a:rPr lang="it-IT" sz="1200" b="1" i="1" dirty="0">
                <a:solidFill>
                  <a:schemeClr val="bg1"/>
                </a:solidFill>
              </a:rPr>
              <a:t>periodo</a:t>
            </a:r>
            <a:r>
              <a:rPr lang="it-IT" sz="1200" b="1" dirty="0">
                <a:solidFill>
                  <a:schemeClr val="bg1"/>
                </a:solidFill>
              </a:rPr>
              <a:t> </a:t>
            </a:r>
            <a:r>
              <a:rPr lang="it-IT" sz="1200" b="1" i="1" dirty="0">
                <a:solidFill>
                  <a:schemeClr val="bg1"/>
                </a:solidFill>
              </a:rPr>
              <a:t>dal </a:t>
            </a:r>
            <a:r>
              <a:rPr lang="it-IT" sz="1200" b="1" i="1" dirty="0" smtClean="0">
                <a:solidFill>
                  <a:schemeClr val="bg1"/>
                </a:solidFill>
              </a:rPr>
              <a:t>1/1/2015 </a:t>
            </a:r>
            <a:r>
              <a:rPr lang="it-IT" sz="1200" b="1" i="1" dirty="0">
                <a:solidFill>
                  <a:schemeClr val="bg1"/>
                </a:solidFill>
              </a:rPr>
              <a:t>al </a:t>
            </a:r>
            <a:r>
              <a:rPr lang="it-IT" sz="1200" b="1" i="1" dirty="0" smtClean="0">
                <a:solidFill>
                  <a:schemeClr val="bg1"/>
                </a:solidFill>
              </a:rPr>
              <a:t>31/12/2015</a:t>
            </a:r>
            <a:r>
              <a:rPr lang="it-IT" sz="1200" dirty="0" smtClean="0">
                <a:solidFill>
                  <a:schemeClr val="bg1"/>
                </a:solidFill>
              </a:rPr>
              <a:t> </a:t>
            </a:r>
          </a:p>
          <a:p>
            <a:pPr algn="ctr">
              <a:defRPr/>
            </a:pPr>
            <a:r>
              <a:rPr lang="it-IT" sz="2400" b="1" dirty="0" smtClean="0">
                <a:solidFill>
                  <a:schemeClr val="bg1"/>
                </a:solidFill>
              </a:rPr>
              <a:t>317</a:t>
            </a:r>
            <a:endParaRPr lang="it-IT" sz="2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28" name="Rectangle 8"/>
          <p:cNvSpPr>
            <a:spLocks noChangeArrowheads="1"/>
          </p:cNvSpPr>
          <p:nvPr/>
        </p:nvSpPr>
        <p:spPr bwMode="auto">
          <a:xfrm>
            <a:off x="384700" y="3937587"/>
            <a:ext cx="1667020" cy="931573"/>
          </a:xfrm>
          <a:prstGeom prst="foldedCorner">
            <a:avLst/>
          </a:prstGeom>
          <a:solidFill>
            <a:schemeClr val="lt1"/>
          </a:solidFill>
          <a:ln w="12700">
            <a:solidFill>
              <a:schemeClr val="accent6">
                <a:lumMod val="75000"/>
              </a:schemeClr>
            </a:solidFill>
            <a:prstDash val="solid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it-IT" sz="1200" b="1" i="1" dirty="0" smtClean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it-IT" sz="1200" b="1" i="1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Tempo medio di attesa in lista:</a:t>
            </a:r>
          </a:p>
          <a:p>
            <a:pPr algn="ctr">
              <a:defRPr/>
            </a:pPr>
            <a:r>
              <a:rPr lang="it-IT" sz="1400" b="1" i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3,2 anni</a:t>
            </a:r>
            <a:endParaRPr lang="it-IT" sz="1400" b="1" i="1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29" name="Rectangle 8"/>
          <p:cNvSpPr>
            <a:spLocks noChangeArrowheads="1"/>
          </p:cNvSpPr>
          <p:nvPr/>
        </p:nvSpPr>
        <p:spPr bwMode="auto">
          <a:xfrm>
            <a:off x="2012094" y="3722549"/>
            <a:ext cx="2919946" cy="72526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1200" b="1" i="1" dirty="0">
                <a:solidFill>
                  <a:schemeClr val="accent6">
                    <a:lumMod val="75000"/>
                  </a:schemeClr>
                </a:solidFill>
              </a:rPr>
              <a:t>Pazienti iscritti al </a:t>
            </a:r>
            <a:r>
              <a:rPr lang="it-IT" sz="1200" b="1" i="1" dirty="0" smtClean="0">
                <a:solidFill>
                  <a:schemeClr val="accent6">
                    <a:lumMod val="75000"/>
                  </a:schemeClr>
                </a:solidFill>
              </a:rPr>
              <a:t>31/12/2015</a:t>
            </a:r>
            <a:endParaRPr lang="it-IT" sz="1200" i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>
              <a:defRPr/>
            </a:pPr>
            <a:r>
              <a:rPr lang="it-IT" sz="2400" b="1" dirty="0" smtClean="0">
                <a:solidFill>
                  <a:schemeClr val="accent6">
                    <a:lumMod val="75000"/>
                  </a:schemeClr>
                </a:solidFill>
              </a:rPr>
              <a:t>248</a:t>
            </a:r>
            <a:endParaRPr lang="it-IT" sz="2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0" name="Freccia a destra con strisce 29"/>
          <p:cNvSpPr/>
          <p:nvPr/>
        </p:nvSpPr>
        <p:spPr>
          <a:xfrm rot="5400000">
            <a:off x="3313885" y="3392740"/>
            <a:ext cx="288032" cy="211973"/>
          </a:xfrm>
          <a:prstGeom prst="stripedRightArrow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Rectangle 8"/>
          <p:cNvSpPr>
            <a:spLocks noChangeArrowheads="1"/>
          </p:cNvSpPr>
          <p:nvPr/>
        </p:nvSpPr>
        <p:spPr bwMode="auto">
          <a:xfrm>
            <a:off x="5233408" y="3734210"/>
            <a:ext cx="2011658" cy="970563"/>
          </a:xfrm>
          <a:prstGeom prst="roundRect">
            <a:avLst/>
          </a:prstGeom>
          <a:ln w="63500">
            <a:solidFill>
              <a:schemeClr val="accent6">
                <a:lumMod val="75000"/>
              </a:schemeClr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it-IT" sz="1100" b="1" i="1" dirty="0">
                <a:solidFill>
                  <a:schemeClr val="accent6">
                    <a:lumMod val="75000"/>
                  </a:schemeClr>
                </a:solidFill>
              </a:rPr>
              <a:t>  Pazienti </a:t>
            </a:r>
            <a:r>
              <a:rPr lang="it-IT" sz="1100" b="1" i="1" dirty="0" smtClean="0">
                <a:solidFill>
                  <a:schemeClr val="accent6">
                    <a:lumMod val="75000"/>
                  </a:schemeClr>
                </a:solidFill>
              </a:rPr>
              <a:t>USCITI DI LISTA </a:t>
            </a:r>
            <a:r>
              <a:rPr lang="it-IT" sz="1100" b="1" i="1" dirty="0">
                <a:solidFill>
                  <a:schemeClr val="accent6">
                    <a:lumMod val="75000"/>
                  </a:schemeClr>
                </a:solidFill>
              </a:rPr>
              <a:t>nel periodo dal </a:t>
            </a:r>
            <a:r>
              <a:rPr lang="it-IT" sz="1100" b="1" i="1" dirty="0" smtClean="0">
                <a:solidFill>
                  <a:schemeClr val="accent6">
                    <a:lumMod val="75000"/>
                  </a:schemeClr>
                </a:solidFill>
              </a:rPr>
              <a:t>1/1/2015 </a:t>
            </a:r>
            <a:r>
              <a:rPr lang="it-IT" sz="1100" b="1" i="1" dirty="0">
                <a:solidFill>
                  <a:schemeClr val="accent6">
                    <a:lumMod val="75000"/>
                  </a:schemeClr>
                </a:solidFill>
              </a:rPr>
              <a:t>al </a:t>
            </a:r>
            <a:r>
              <a:rPr lang="it-IT" sz="1100" b="1" i="1" dirty="0" smtClean="0">
                <a:solidFill>
                  <a:schemeClr val="accent6">
                    <a:lumMod val="75000"/>
                  </a:schemeClr>
                </a:solidFill>
              </a:rPr>
              <a:t>31/12/2015 </a:t>
            </a:r>
          </a:p>
          <a:p>
            <a:pPr algn="ctr">
              <a:defRPr/>
            </a:pPr>
            <a:r>
              <a:rPr lang="it-IT" sz="2400" b="1" dirty="0" smtClean="0">
                <a:solidFill>
                  <a:schemeClr val="accent6">
                    <a:lumMod val="75000"/>
                  </a:schemeClr>
                </a:solidFill>
              </a:rPr>
              <a:t>69</a:t>
            </a:r>
            <a:endParaRPr lang="it-IT" sz="2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2" name="Rectangle 8"/>
          <p:cNvSpPr>
            <a:spLocks noChangeArrowheads="1"/>
          </p:cNvSpPr>
          <p:nvPr/>
        </p:nvSpPr>
        <p:spPr bwMode="auto">
          <a:xfrm>
            <a:off x="1907704" y="5586958"/>
            <a:ext cx="3492532" cy="827469"/>
          </a:xfrm>
          <a:prstGeom prst="foldedCorner">
            <a:avLst/>
          </a:prstGeom>
          <a:ln w="12700">
            <a:solidFill>
              <a:schemeClr val="accent6">
                <a:lumMod val="75000"/>
              </a:schemeClr>
            </a:solidFill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it-IT" sz="1200" b="1" i="1" dirty="0" smtClean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  <a:p>
            <a:pPr>
              <a:defRPr/>
            </a:pPr>
            <a:r>
              <a:rPr lang="it-IT" sz="1200" b="1" i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Tempo </a:t>
            </a:r>
            <a:r>
              <a:rPr lang="it-IT" sz="1200" b="1" i="1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media di attesa al trapianto:  </a:t>
            </a:r>
            <a:r>
              <a:rPr lang="it-IT" sz="1200" b="1" i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1,1 </a:t>
            </a:r>
            <a:r>
              <a:rPr lang="it-IT" sz="1200" b="1" i="1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anni</a:t>
            </a:r>
          </a:p>
          <a:p>
            <a:pPr>
              <a:defRPr/>
            </a:pPr>
            <a:r>
              <a:rPr lang="it-IT" sz="1200" b="1" i="1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ISL:  </a:t>
            </a:r>
            <a:r>
              <a:rPr lang="it-IT" sz="1400" b="1" i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20,2 %</a:t>
            </a:r>
            <a:endParaRPr lang="it-IT" sz="1400" b="1" i="1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  <a:p>
            <a:pPr>
              <a:defRPr/>
            </a:pPr>
            <a:r>
              <a:rPr lang="it-IT" sz="1200" b="1" i="1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ISLT</a:t>
            </a:r>
            <a:r>
              <a:rPr lang="it-IT" sz="1400" b="1" i="1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:  </a:t>
            </a:r>
            <a:r>
              <a:rPr lang="it-IT" sz="1400" b="1" i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15,7 %</a:t>
            </a:r>
            <a:endParaRPr lang="it-IT" sz="1400" b="1" i="1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33" name="Rectangle 8"/>
          <p:cNvSpPr>
            <a:spLocks noChangeArrowheads="1"/>
          </p:cNvSpPr>
          <p:nvPr/>
        </p:nvSpPr>
        <p:spPr bwMode="auto">
          <a:xfrm>
            <a:off x="4179001" y="4907070"/>
            <a:ext cx="1682901" cy="701614"/>
          </a:xfrm>
          <a:prstGeom prst="roundRect">
            <a:avLst/>
          </a:prstGeom>
          <a:ln w="50800">
            <a:solidFill>
              <a:schemeClr val="accent6">
                <a:lumMod val="75000"/>
              </a:schemeClr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it-IT" sz="1400" b="1" dirty="0">
                <a:solidFill>
                  <a:schemeClr val="accent6">
                    <a:lumMod val="75000"/>
                  </a:schemeClr>
                </a:solidFill>
              </a:rPr>
              <a:t>TRAPIANTI: </a:t>
            </a:r>
            <a:r>
              <a:rPr lang="it-IT" sz="2000" b="1" dirty="0" smtClean="0">
                <a:solidFill>
                  <a:schemeClr val="accent6">
                    <a:lumMod val="75000"/>
                  </a:schemeClr>
                </a:solidFill>
              </a:rPr>
              <a:t>50</a:t>
            </a:r>
            <a:endParaRPr lang="it-IT" sz="1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4" name="Rectangle 8"/>
          <p:cNvSpPr>
            <a:spLocks noChangeArrowheads="1"/>
          </p:cNvSpPr>
          <p:nvPr/>
        </p:nvSpPr>
        <p:spPr bwMode="auto">
          <a:xfrm>
            <a:off x="7102793" y="6129114"/>
            <a:ext cx="1789687" cy="309640"/>
          </a:xfrm>
          <a:prstGeom prst="foldedCorner">
            <a:avLst/>
          </a:prstGeom>
          <a:ln w="12700">
            <a:solidFill>
              <a:schemeClr val="accent6">
                <a:lumMod val="75000"/>
              </a:schemeClr>
            </a:solidFill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it-IT" sz="1200" b="1" i="1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mortalità in lista: </a:t>
            </a:r>
            <a:r>
              <a:rPr lang="it-IT" sz="1400" b="1" i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2,8%</a:t>
            </a:r>
            <a:endParaRPr lang="it-IT" sz="1400" b="1" i="1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35" name="Rectangle 8"/>
          <p:cNvSpPr>
            <a:spLocks noChangeArrowheads="1"/>
          </p:cNvSpPr>
          <p:nvPr/>
        </p:nvSpPr>
        <p:spPr bwMode="auto">
          <a:xfrm>
            <a:off x="6872224" y="5706473"/>
            <a:ext cx="1529910" cy="396044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b"/>
          <a:lstStyle/>
          <a:p>
            <a:pPr algn="ctr">
              <a:defRPr/>
            </a:pPr>
            <a:endParaRPr lang="it-IT" sz="1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>
              <a:defRPr/>
            </a:pPr>
            <a:endParaRPr lang="it-IT" sz="1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>
              <a:defRPr/>
            </a:pPr>
            <a:r>
              <a:rPr lang="it-IT" sz="1400" b="1" dirty="0" smtClean="0">
                <a:solidFill>
                  <a:schemeClr val="accent6">
                    <a:lumMod val="75000"/>
                  </a:schemeClr>
                </a:solidFill>
              </a:rPr>
              <a:t>DECESSI</a:t>
            </a:r>
            <a:r>
              <a:rPr lang="it-IT" sz="1400" b="1" dirty="0">
                <a:solidFill>
                  <a:schemeClr val="accent6">
                    <a:lumMod val="75000"/>
                  </a:schemeClr>
                </a:solidFill>
              </a:rPr>
              <a:t>: </a:t>
            </a:r>
            <a:r>
              <a:rPr lang="it-IT" b="1" dirty="0">
                <a:solidFill>
                  <a:schemeClr val="accent6">
                    <a:lumMod val="75000"/>
                  </a:schemeClr>
                </a:solidFill>
              </a:rPr>
              <a:t>9</a:t>
            </a:r>
            <a:endParaRPr lang="it-IT" sz="4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6" name="Rectangle 8"/>
          <p:cNvSpPr>
            <a:spLocks noChangeArrowheads="1"/>
          </p:cNvSpPr>
          <p:nvPr/>
        </p:nvSpPr>
        <p:spPr bwMode="auto">
          <a:xfrm>
            <a:off x="6862656" y="5252361"/>
            <a:ext cx="1595544" cy="319244"/>
          </a:xfrm>
          <a:prstGeom prst="roundRect">
            <a:avLst/>
          </a:prstGeom>
          <a:ln w="25400">
            <a:solidFill>
              <a:schemeClr val="accent6">
                <a:lumMod val="75000"/>
              </a:schemeClr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it-IT" sz="1400" b="1" dirty="0">
                <a:solidFill>
                  <a:schemeClr val="accent6">
                    <a:lumMod val="75000"/>
                  </a:schemeClr>
                </a:solidFill>
              </a:rPr>
              <a:t>  Altra causa: </a:t>
            </a:r>
            <a:r>
              <a:rPr lang="it-IT" sz="2000" b="1" dirty="0" smtClean="0">
                <a:solidFill>
                  <a:schemeClr val="accent6">
                    <a:lumMod val="75000"/>
                  </a:schemeClr>
                </a:solidFill>
              </a:rPr>
              <a:t>10</a:t>
            </a:r>
            <a:endParaRPr lang="it-IT" sz="2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cxnSp>
        <p:nvCxnSpPr>
          <p:cNvPr id="41" name="Connettore 2 40"/>
          <p:cNvCxnSpPr/>
          <p:nvPr/>
        </p:nvCxnSpPr>
        <p:spPr>
          <a:xfrm>
            <a:off x="6329118" y="5946998"/>
            <a:ext cx="416170" cy="0"/>
          </a:xfrm>
          <a:prstGeom prst="straightConnector1">
            <a:avLst/>
          </a:prstGeom>
          <a:ln w="317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1 36"/>
          <p:cNvCxnSpPr/>
          <p:nvPr/>
        </p:nvCxnSpPr>
        <p:spPr>
          <a:xfrm>
            <a:off x="6326845" y="4735395"/>
            <a:ext cx="0" cy="1216725"/>
          </a:xfrm>
          <a:prstGeom prst="line">
            <a:avLst/>
          </a:prstGeom>
          <a:ln w="317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2 38"/>
          <p:cNvCxnSpPr/>
          <p:nvPr/>
        </p:nvCxnSpPr>
        <p:spPr>
          <a:xfrm>
            <a:off x="6326845" y="5403480"/>
            <a:ext cx="442820" cy="8503"/>
          </a:xfrm>
          <a:prstGeom prst="straightConnector1">
            <a:avLst/>
          </a:prstGeom>
          <a:ln w="317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ttore 2 39"/>
          <p:cNvCxnSpPr/>
          <p:nvPr/>
        </p:nvCxnSpPr>
        <p:spPr>
          <a:xfrm flipH="1">
            <a:off x="5964895" y="5082902"/>
            <a:ext cx="361950" cy="0"/>
          </a:xfrm>
          <a:prstGeom prst="straightConnector1">
            <a:avLst/>
          </a:prstGeom>
          <a:ln w="317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Freccia a destra con strisce 44"/>
          <p:cNvSpPr/>
          <p:nvPr/>
        </p:nvSpPr>
        <p:spPr>
          <a:xfrm rot="5400000">
            <a:off x="6124107" y="3401976"/>
            <a:ext cx="288032" cy="211973"/>
          </a:xfrm>
          <a:prstGeom prst="stripedRightArrow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-1" y="6495727"/>
            <a:ext cx="401128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1200" b="1" i="1" dirty="0" smtClean="0">
                <a:latin typeface="Calibri" pitchFamily="34" charset="0"/>
              </a:rPr>
              <a:t>*ISL: numero TX/Numero iscritti inizio anno</a:t>
            </a:r>
          </a:p>
          <a:p>
            <a:r>
              <a:rPr lang="it-IT" sz="1200" b="1" i="1" dirty="0" smtClean="0">
                <a:latin typeface="Calibri" pitchFamily="34" charset="0"/>
              </a:rPr>
              <a:t>**ISLT: numero TX/(Numero iscritti inizio </a:t>
            </a:r>
            <a:r>
              <a:rPr lang="it-IT" sz="1200" b="1" i="1" dirty="0" err="1" smtClean="0">
                <a:latin typeface="Calibri" pitchFamily="34" charset="0"/>
              </a:rPr>
              <a:t>anno+Ingressi</a:t>
            </a:r>
            <a:r>
              <a:rPr lang="it-IT" sz="1200" b="1" i="1" dirty="0" smtClean="0">
                <a:latin typeface="Calibri" pitchFamily="34" charset="0"/>
              </a:rPr>
              <a:t>)</a:t>
            </a:r>
            <a:endParaRPr lang="it-IT" sz="1200" b="1" i="1" dirty="0">
              <a:latin typeface="Calibri" pitchFamily="34" charset="0"/>
            </a:endParaRPr>
          </a:p>
        </p:txBody>
      </p:sp>
      <p:sp>
        <p:nvSpPr>
          <p:cNvPr id="22" name="Rettangolo arrotondato 21"/>
          <p:cNvSpPr>
            <a:spLocks noChangeArrowheads="1"/>
          </p:cNvSpPr>
          <p:nvPr/>
        </p:nvSpPr>
        <p:spPr bwMode="auto">
          <a:xfrm>
            <a:off x="107505" y="1268760"/>
            <a:ext cx="1584176" cy="5556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algn="ctr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it-IT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Pancreas</a:t>
            </a:r>
            <a:endParaRPr lang="it-IT" sz="2800" dirty="0"/>
          </a:p>
        </p:txBody>
      </p:sp>
      <p:sp>
        <p:nvSpPr>
          <p:cNvPr id="24" name="CasellaDiTesto 23"/>
          <p:cNvSpPr txBox="1"/>
          <p:nvPr/>
        </p:nvSpPr>
        <p:spPr>
          <a:xfrm>
            <a:off x="8448675" y="41338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grpSp>
        <p:nvGrpSpPr>
          <p:cNvPr id="38" name="Gruppo 37"/>
          <p:cNvGrpSpPr/>
          <p:nvPr/>
        </p:nvGrpSpPr>
        <p:grpSpPr>
          <a:xfrm>
            <a:off x="2195736" y="1340768"/>
            <a:ext cx="2448272" cy="1176883"/>
            <a:chOff x="2195736" y="1340768"/>
            <a:chExt cx="2448272" cy="1176883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 rot="5400000">
              <a:off x="2832384" y="778036"/>
              <a:ext cx="1176883" cy="2302347"/>
            </a:xfrm>
            <a:prstGeom prst="homePlat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75000"/>
                </a:schemeClr>
              </a:solidFill>
              <a:headEnd/>
              <a:tailEnd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vert="vert270"/>
            <a:lstStyle/>
            <a:p>
              <a:pPr algn="ctr">
                <a:defRPr/>
              </a:pPr>
              <a:endParaRPr lang="it-IT" sz="1200" b="1" i="1" dirty="0" smtClean="0">
                <a:solidFill>
                  <a:schemeClr val="accent6">
                    <a:lumMod val="75000"/>
                  </a:schemeClr>
                </a:solidFill>
              </a:endParaRPr>
            </a:p>
            <a:p>
              <a:pPr algn="ctr">
                <a:defRPr/>
              </a:pPr>
              <a:endParaRPr lang="it-IT" sz="24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5" name="Rettangolo 24"/>
            <p:cNvSpPr/>
            <p:nvPr/>
          </p:nvSpPr>
          <p:spPr>
            <a:xfrm>
              <a:off x="2195736" y="1527756"/>
              <a:ext cx="2448272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it-IT" sz="1400" b="1" i="1" dirty="0" smtClean="0">
                  <a:solidFill>
                    <a:schemeClr val="accent6">
                      <a:lumMod val="75000"/>
                    </a:schemeClr>
                  </a:solidFill>
                </a:rPr>
                <a:t>Pazienti iscritti  al  1/1/2015</a:t>
              </a:r>
            </a:p>
            <a:p>
              <a:pPr algn="ctr">
                <a:defRPr/>
              </a:pPr>
              <a:r>
                <a:rPr lang="it-IT" sz="2400" b="1" dirty="0" smtClean="0">
                  <a:solidFill>
                    <a:schemeClr val="accent6">
                      <a:lumMod val="75000"/>
                    </a:schemeClr>
                  </a:solidFill>
                </a:rPr>
                <a:t>247</a:t>
              </a:r>
              <a:endParaRPr lang="it-IT" sz="2400" dirty="0"/>
            </a:p>
          </p:txBody>
        </p:sp>
      </p:grpSp>
      <p:grpSp>
        <p:nvGrpSpPr>
          <p:cNvPr id="43" name="Gruppo 42"/>
          <p:cNvGrpSpPr/>
          <p:nvPr/>
        </p:nvGrpSpPr>
        <p:grpSpPr>
          <a:xfrm>
            <a:off x="5292080" y="1340770"/>
            <a:ext cx="1944216" cy="1176878"/>
            <a:chOff x="5292080" y="1340770"/>
            <a:chExt cx="1944216" cy="1176878"/>
          </a:xfrm>
        </p:grpSpPr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 rot="5400000">
              <a:off x="5675749" y="957101"/>
              <a:ext cx="1176878" cy="1944216"/>
            </a:xfrm>
            <a:prstGeom prst="homePlat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75000"/>
                </a:schemeClr>
              </a:solidFill>
              <a:headEnd/>
              <a:tailEnd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vert="vert270"/>
            <a:lstStyle/>
            <a:p>
              <a:pPr algn="ctr">
                <a:defRPr/>
              </a:pPr>
              <a:endParaRPr lang="it-IT" sz="2400" b="1" dirty="0">
                <a:solidFill>
                  <a:schemeClr val="accent6">
                    <a:lumMod val="75000"/>
                  </a:schemeClr>
                </a:solidFill>
              </a:endParaRPr>
            </a:p>
            <a:p>
              <a:pPr algn="ctr">
                <a:defRPr/>
              </a:pPr>
              <a:endParaRPr lang="it-IT" sz="24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42" name="CasellaDiTesto 41"/>
            <p:cNvSpPr txBox="1"/>
            <p:nvPr/>
          </p:nvSpPr>
          <p:spPr>
            <a:xfrm>
              <a:off x="5292080" y="1412776"/>
              <a:ext cx="1944216" cy="1046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it-IT" sz="1200" b="1" i="1" dirty="0" smtClean="0">
                  <a:solidFill>
                    <a:schemeClr val="accent6">
                      <a:lumMod val="75000"/>
                    </a:schemeClr>
                  </a:solidFill>
                </a:rPr>
                <a:t>Ingressi in lista nel periodo dal 1/1/2015 al 31/12/2015</a:t>
              </a:r>
              <a:r>
                <a:rPr lang="it-IT" sz="1400" b="1" i="1" dirty="0" smtClean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</a:p>
            <a:p>
              <a:pPr algn="ctr">
                <a:defRPr/>
              </a:pPr>
              <a:r>
                <a:rPr lang="it-IT" sz="2400" b="1" dirty="0" smtClean="0">
                  <a:solidFill>
                    <a:schemeClr val="accent6">
                      <a:lumMod val="75000"/>
                    </a:schemeClr>
                  </a:solidFill>
                </a:rPr>
                <a:t>70</a:t>
              </a:r>
              <a:endParaRPr lang="it-IT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255716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2"/>
          <p:cNvSpPr txBox="1">
            <a:spLocks noChangeArrowheads="1"/>
          </p:cNvSpPr>
          <p:nvPr/>
        </p:nvSpPr>
        <p:spPr bwMode="auto">
          <a:xfrm>
            <a:off x="0" y="612552"/>
            <a:ext cx="9067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3200" b="1" dirty="0">
                <a:latin typeface="+mn-lt"/>
              </a:rPr>
              <a:t>Attività di donazione  1992 </a:t>
            </a:r>
            <a:r>
              <a:rPr lang="it-IT" sz="3200" b="1" dirty="0" smtClean="0">
                <a:latin typeface="+mn-lt"/>
              </a:rPr>
              <a:t>– 2015*</a:t>
            </a:r>
            <a:endParaRPr lang="it-IT" sz="3200" b="1" dirty="0">
              <a:latin typeface="+mn-lt"/>
            </a:endParaRPr>
          </a:p>
        </p:txBody>
      </p: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231768" y="1285860"/>
            <a:ext cx="3340100" cy="469900"/>
            <a:chOff x="216" y="911"/>
            <a:chExt cx="3256" cy="296"/>
          </a:xfrm>
          <a:noFill/>
        </p:grpSpPr>
        <p:sp>
          <p:nvSpPr>
            <p:cNvPr id="4" name="Text Box 22"/>
            <p:cNvSpPr txBox="1">
              <a:spLocks noChangeArrowheads="1"/>
            </p:cNvSpPr>
            <p:nvPr/>
          </p:nvSpPr>
          <p:spPr bwMode="auto">
            <a:xfrm>
              <a:off x="216" y="912"/>
              <a:ext cx="3256" cy="29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it-IT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</a:rPr>
                <a:t> </a:t>
              </a:r>
              <a:r>
                <a:rPr lang="it-IT" sz="2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</a:rPr>
                <a:t>N° Donatori Utilizzati</a:t>
              </a:r>
              <a:endParaRPr lang="it-IT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5" name="Rettangolo arrotondato 4"/>
            <p:cNvSpPr>
              <a:spLocks noChangeArrowheads="1"/>
            </p:cNvSpPr>
            <p:nvPr/>
          </p:nvSpPr>
          <p:spPr bwMode="auto">
            <a:xfrm>
              <a:off x="249" y="911"/>
              <a:ext cx="3200" cy="296"/>
            </a:xfrm>
            <a:prstGeom prst="roundRect">
              <a:avLst>
                <a:gd name="adj" fmla="val 16667"/>
              </a:avLst>
            </a:prstGeom>
            <a:grpFill/>
            <a:ln w="25400" algn="ctr">
              <a:solidFill>
                <a:srgbClr val="C00000"/>
              </a:solidFill>
              <a:round/>
              <a:headEnd/>
              <a:tailEnd/>
            </a:ln>
            <a:effectLst>
              <a:outerShdw dist="38100" dir="2700000" algn="tl" rotWithShape="0">
                <a:srgbClr val="000000">
                  <a:alpha val="39999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it-IT">
                <a:solidFill>
                  <a:schemeClr val="dk1"/>
                </a:solidFill>
                <a:latin typeface="+mn-lt"/>
              </a:endParaRPr>
            </a:p>
          </p:txBody>
        </p:sp>
      </p:grpSp>
      <p:graphicFrame>
        <p:nvGraphicFramePr>
          <p:cNvPr id="7" name="Gra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052556"/>
              </p:ext>
            </p:extLst>
          </p:nvPr>
        </p:nvGraphicFramePr>
        <p:xfrm>
          <a:off x="543424" y="2046056"/>
          <a:ext cx="7997024" cy="42505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c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4615985"/>
              </p:ext>
            </p:extLst>
          </p:nvPr>
        </p:nvGraphicFramePr>
        <p:xfrm>
          <a:off x="23824" y="1865672"/>
          <a:ext cx="9043976" cy="4567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 Box 22"/>
          <p:cNvSpPr txBox="1">
            <a:spLocks noChangeArrowheads="1"/>
          </p:cNvSpPr>
          <p:nvPr/>
        </p:nvSpPr>
        <p:spPr bwMode="auto">
          <a:xfrm>
            <a:off x="0" y="612552"/>
            <a:ext cx="9067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3200" b="1" dirty="0">
                <a:latin typeface="+mn-lt"/>
              </a:rPr>
              <a:t>Attività </a:t>
            </a:r>
            <a:r>
              <a:rPr lang="it-IT" sz="3200" b="1" dirty="0" smtClean="0">
                <a:latin typeface="+mn-lt"/>
              </a:rPr>
              <a:t>complessiva di </a:t>
            </a:r>
            <a:r>
              <a:rPr lang="it-IT" sz="3200" b="1" dirty="0">
                <a:latin typeface="+mn-lt"/>
              </a:rPr>
              <a:t>donazione  1992 </a:t>
            </a:r>
            <a:r>
              <a:rPr lang="it-IT" sz="3200" b="1" dirty="0" smtClean="0">
                <a:latin typeface="+mn-lt"/>
              </a:rPr>
              <a:t>– 2015*</a:t>
            </a:r>
            <a:endParaRPr lang="it-IT" sz="3200" b="1" dirty="0">
              <a:latin typeface="+mn-lt"/>
            </a:endParaRPr>
          </a:p>
        </p:txBody>
      </p: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231768" y="1285860"/>
            <a:ext cx="2776620" cy="469900"/>
            <a:chOff x="216" y="911"/>
            <a:chExt cx="2975" cy="296"/>
          </a:xfrm>
          <a:noFill/>
        </p:grpSpPr>
        <p:sp>
          <p:nvSpPr>
            <p:cNvPr id="5" name="Text Box 22"/>
            <p:cNvSpPr txBox="1">
              <a:spLocks noChangeArrowheads="1"/>
            </p:cNvSpPr>
            <p:nvPr/>
          </p:nvSpPr>
          <p:spPr bwMode="auto">
            <a:xfrm>
              <a:off x="216" y="912"/>
              <a:ext cx="2975" cy="29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>
                <a:defRPr/>
              </a:pPr>
              <a:r>
                <a:rPr lang="it-IT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</a:rPr>
                <a:t> </a:t>
              </a:r>
              <a:r>
                <a:rPr lang="it-IT" sz="2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</a:rPr>
                <a:t>Cadavere + Vivente</a:t>
              </a:r>
              <a:endParaRPr lang="it-IT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6" name="Rettangolo arrotondato 5"/>
            <p:cNvSpPr>
              <a:spLocks noChangeArrowheads="1"/>
            </p:cNvSpPr>
            <p:nvPr/>
          </p:nvSpPr>
          <p:spPr bwMode="auto">
            <a:xfrm>
              <a:off x="249" y="911"/>
              <a:ext cx="2942" cy="296"/>
            </a:xfrm>
            <a:prstGeom prst="roundRect">
              <a:avLst>
                <a:gd name="adj" fmla="val 16667"/>
              </a:avLst>
            </a:prstGeom>
            <a:grpFill/>
            <a:ln w="25400" algn="ctr">
              <a:solidFill>
                <a:srgbClr val="C00000"/>
              </a:solidFill>
              <a:round/>
              <a:headEnd/>
              <a:tailEnd/>
            </a:ln>
            <a:effectLst>
              <a:outerShdw dist="38100" dir="2700000" algn="tl" rotWithShape="0">
                <a:srgbClr val="000000">
                  <a:alpha val="39999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it-IT">
                <a:solidFill>
                  <a:schemeClr val="dk1"/>
                </a:solidFill>
                <a:latin typeface="+mn-lt"/>
              </a:endParaRPr>
            </a:p>
          </p:txBody>
        </p:sp>
      </p:grpSp>
      <p:sp>
        <p:nvSpPr>
          <p:cNvPr id="7" name="CasellaDiTesto 6"/>
          <p:cNvSpPr txBox="1"/>
          <p:nvPr/>
        </p:nvSpPr>
        <p:spPr>
          <a:xfrm>
            <a:off x="8480320" y="1651615"/>
            <a:ext cx="601280" cy="2616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1100" b="1" dirty="0" smtClean="0"/>
              <a:t>1489</a:t>
            </a:r>
            <a:endParaRPr lang="it-IT" sz="1200" b="1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8111568" y="1906655"/>
            <a:ext cx="473206" cy="2616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sz="1100" b="1" dirty="0" smtClean="0"/>
              <a:t>1443</a:t>
            </a:r>
            <a:endParaRPr lang="it-IT" sz="1200" b="1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7758784" y="2118737"/>
            <a:ext cx="473206" cy="2616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sz="1100" b="1" dirty="0" smtClean="0"/>
              <a:t>1350</a:t>
            </a:r>
            <a:endParaRPr lang="it-IT" sz="1200" b="1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4104309" y="2681081"/>
            <a:ext cx="473206" cy="2616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sz="1100" b="1" dirty="0" smtClean="0"/>
              <a:t>1120</a:t>
            </a:r>
            <a:endParaRPr lang="it-IT" sz="1200" b="1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3710904" y="2819845"/>
            <a:ext cx="473206" cy="2616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sz="1100" b="1" dirty="0" smtClean="0"/>
              <a:t>1005</a:t>
            </a:r>
            <a:endParaRPr lang="it-IT" sz="1200" b="1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3369440" y="2887848"/>
            <a:ext cx="473206" cy="2616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sz="1100" b="1" dirty="0" smtClean="0"/>
              <a:t>1077</a:t>
            </a:r>
            <a:endParaRPr lang="it-IT" sz="1200" b="1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5962762" y="2466952"/>
            <a:ext cx="473206" cy="2616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sz="1100" b="1" dirty="0" smtClean="0"/>
              <a:t>1250</a:t>
            </a:r>
            <a:endParaRPr lang="it-IT" sz="1200" b="1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5598085" y="2546605"/>
            <a:ext cx="473206" cy="2616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sz="1100" b="1" dirty="0" smtClean="0"/>
              <a:t>1238</a:t>
            </a:r>
            <a:endParaRPr lang="it-IT" sz="1200" b="1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5246102" y="2385726"/>
            <a:ext cx="473206" cy="2616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sz="1100" b="1" dirty="0" smtClean="0"/>
              <a:t>1282</a:t>
            </a:r>
            <a:endParaRPr lang="it-IT" sz="1200" b="1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4875441" y="2477501"/>
            <a:ext cx="473206" cy="2616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sz="1100" b="1" dirty="0" smtClean="0"/>
              <a:t>1262</a:t>
            </a:r>
            <a:endParaRPr lang="it-IT" sz="1200" b="1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4497444" y="2396390"/>
            <a:ext cx="473206" cy="2616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sz="1100" b="1" dirty="0" smtClean="0"/>
              <a:t>1285</a:t>
            </a:r>
            <a:endParaRPr lang="it-IT" sz="1200" b="1" dirty="0"/>
          </a:p>
        </p:txBody>
      </p:sp>
      <p:sp>
        <p:nvSpPr>
          <p:cNvPr id="19" name="CasellaDiTesto 18"/>
          <p:cNvSpPr txBox="1"/>
          <p:nvPr/>
        </p:nvSpPr>
        <p:spPr>
          <a:xfrm>
            <a:off x="6684298" y="2406824"/>
            <a:ext cx="473206" cy="2616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sz="1100" b="1" dirty="0" smtClean="0"/>
              <a:t>1299</a:t>
            </a:r>
            <a:endParaRPr lang="it-IT" sz="1200" b="1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7405834" y="2226440"/>
            <a:ext cx="473206" cy="2616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sz="1100" b="1" dirty="0" smtClean="0"/>
              <a:t>1330</a:t>
            </a:r>
            <a:endParaRPr lang="it-IT" sz="1200" b="1" dirty="0"/>
          </a:p>
        </p:txBody>
      </p:sp>
      <p:sp>
        <p:nvSpPr>
          <p:cNvPr id="20" name="CasellaDiTesto 19"/>
          <p:cNvSpPr txBox="1"/>
          <p:nvPr/>
        </p:nvSpPr>
        <p:spPr>
          <a:xfrm>
            <a:off x="7045066" y="2286568"/>
            <a:ext cx="473206" cy="2616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sz="1100" b="1" dirty="0" smtClean="0"/>
              <a:t>1320</a:t>
            </a:r>
            <a:endParaRPr lang="it-IT" sz="1200" b="1" dirty="0"/>
          </a:p>
        </p:txBody>
      </p:sp>
      <p:sp>
        <p:nvSpPr>
          <p:cNvPr id="21" name="CasellaDiTesto 20"/>
          <p:cNvSpPr txBox="1"/>
          <p:nvPr/>
        </p:nvSpPr>
        <p:spPr>
          <a:xfrm>
            <a:off x="6323530" y="2286568"/>
            <a:ext cx="473206" cy="2616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sz="1100" b="1" dirty="0" smtClean="0"/>
              <a:t>1334</a:t>
            </a:r>
            <a:endParaRPr lang="it-IT" sz="1200" b="1" dirty="0"/>
          </a:p>
        </p:txBody>
      </p:sp>
    </p:spTree>
    <p:extLst>
      <p:ext uri="{BB962C8B-B14F-4D97-AF65-F5344CB8AC3E}">
        <p14:creationId xmlns:p14="http://schemas.microsoft.com/office/powerpoint/2010/main" val="6995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Gra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974249"/>
              </p:ext>
            </p:extLst>
          </p:nvPr>
        </p:nvGraphicFramePr>
        <p:xfrm>
          <a:off x="395536" y="1429321"/>
          <a:ext cx="8136904" cy="5133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0" y="642938"/>
            <a:ext cx="93837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28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Attività di donazione per regione – Anno </a:t>
            </a:r>
            <a:r>
              <a:rPr lang="it-IT" sz="28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2014 </a:t>
            </a:r>
            <a:r>
              <a:rPr lang="it-IT" sz="28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vs </a:t>
            </a:r>
            <a:r>
              <a:rPr lang="it-IT" sz="28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2015*</a:t>
            </a:r>
            <a:endParaRPr lang="it-IT" sz="2800" b="1" dirty="0">
              <a:ln w="1905"/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grpSp>
        <p:nvGrpSpPr>
          <p:cNvPr id="9" name="Group 15"/>
          <p:cNvGrpSpPr>
            <a:grpSpLocks/>
          </p:cNvGrpSpPr>
          <p:nvPr/>
        </p:nvGrpSpPr>
        <p:grpSpPr bwMode="auto">
          <a:xfrm>
            <a:off x="0" y="1196752"/>
            <a:ext cx="5076056" cy="469900"/>
            <a:chOff x="216" y="911"/>
            <a:chExt cx="3256" cy="296"/>
          </a:xfrm>
          <a:noFill/>
        </p:grpSpPr>
        <p:sp>
          <p:nvSpPr>
            <p:cNvPr id="10" name="Text Box 22"/>
            <p:cNvSpPr txBox="1">
              <a:spLocks noChangeArrowheads="1"/>
            </p:cNvSpPr>
            <p:nvPr/>
          </p:nvSpPr>
          <p:spPr bwMode="auto">
            <a:xfrm>
              <a:off x="216" y="912"/>
              <a:ext cx="3256" cy="29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it-IT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</a:rPr>
                <a:t> </a:t>
              </a:r>
              <a:r>
                <a:rPr lang="it-IT" sz="2000" b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</a:rPr>
                <a:t>N°</a:t>
              </a:r>
              <a:r>
                <a:rPr lang="it-IT" sz="20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</a:rPr>
                <a:t> Decessi con accertamento neurologico</a:t>
              </a:r>
              <a:endParaRPr lang="it-IT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12" name="Rettangolo arrotondato 11"/>
            <p:cNvSpPr>
              <a:spLocks noChangeArrowheads="1"/>
            </p:cNvSpPr>
            <p:nvPr/>
          </p:nvSpPr>
          <p:spPr bwMode="auto">
            <a:xfrm>
              <a:off x="249" y="911"/>
              <a:ext cx="3200" cy="296"/>
            </a:xfrm>
            <a:prstGeom prst="roundRect">
              <a:avLst>
                <a:gd name="adj" fmla="val 16667"/>
              </a:avLst>
            </a:prstGeom>
            <a:grpFill/>
            <a:ln w="25400" algn="ctr">
              <a:solidFill>
                <a:srgbClr val="C00000"/>
              </a:solidFill>
              <a:round/>
              <a:headEnd/>
              <a:tailEnd/>
            </a:ln>
            <a:effectLst>
              <a:outerShdw dist="38100" dir="2700000" algn="tl" rotWithShape="0">
                <a:srgbClr val="000000">
                  <a:alpha val="39999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it-IT">
                <a:solidFill>
                  <a:schemeClr val="dk1"/>
                </a:solidFill>
                <a:latin typeface="+mn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Grafico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2890581"/>
              </p:ext>
            </p:extLst>
          </p:nvPr>
        </p:nvGraphicFramePr>
        <p:xfrm>
          <a:off x="395536" y="1413223"/>
          <a:ext cx="8103269" cy="5133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0" y="672877"/>
            <a:ext cx="93837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28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Attività di donazione per regione – Anno </a:t>
            </a:r>
            <a:r>
              <a:rPr lang="it-IT" sz="28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2014 </a:t>
            </a:r>
            <a:r>
              <a:rPr lang="it-IT" sz="28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vs </a:t>
            </a:r>
            <a:r>
              <a:rPr lang="it-IT" sz="28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2015*</a:t>
            </a:r>
            <a:endParaRPr lang="it-IT" sz="2800" b="1" dirty="0">
              <a:ln w="1905"/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grpSp>
        <p:nvGrpSpPr>
          <p:cNvPr id="9" name="Group 15"/>
          <p:cNvGrpSpPr>
            <a:grpSpLocks/>
          </p:cNvGrpSpPr>
          <p:nvPr/>
        </p:nvGrpSpPr>
        <p:grpSpPr bwMode="auto">
          <a:xfrm>
            <a:off x="0" y="1196752"/>
            <a:ext cx="5076056" cy="469900"/>
            <a:chOff x="216" y="911"/>
            <a:chExt cx="3256" cy="296"/>
          </a:xfrm>
          <a:noFill/>
        </p:grpSpPr>
        <p:sp>
          <p:nvSpPr>
            <p:cNvPr id="11" name="Text Box 22"/>
            <p:cNvSpPr txBox="1">
              <a:spLocks noChangeArrowheads="1"/>
            </p:cNvSpPr>
            <p:nvPr/>
          </p:nvSpPr>
          <p:spPr bwMode="auto">
            <a:xfrm>
              <a:off x="216" y="912"/>
              <a:ext cx="3256" cy="29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it-IT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</a:rPr>
                <a:t> </a:t>
              </a:r>
              <a:r>
                <a:rPr lang="it-IT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</a:rPr>
                <a:t>PMP </a:t>
              </a:r>
              <a:r>
                <a:rPr lang="it-IT" sz="20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</a:rPr>
                <a:t>Decessi con accertamento neurologico</a:t>
              </a:r>
              <a:endParaRPr lang="it-IT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12" name="Rettangolo arrotondato 11"/>
            <p:cNvSpPr>
              <a:spLocks noChangeArrowheads="1"/>
            </p:cNvSpPr>
            <p:nvPr/>
          </p:nvSpPr>
          <p:spPr bwMode="auto">
            <a:xfrm>
              <a:off x="249" y="911"/>
              <a:ext cx="3200" cy="296"/>
            </a:xfrm>
            <a:prstGeom prst="roundRect">
              <a:avLst>
                <a:gd name="adj" fmla="val 16667"/>
              </a:avLst>
            </a:prstGeom>
            <a:grpFill/>
            <a:ln w="25400" algn="ctr">
              <a:solidFill>
                <a:srgbClr val="C00000"/>
              </a:solidFill>
              <a:round/>
              <a:headEnd/>
              <a:tailEnd/>
            </a:ln>
            <a:effectLst>
              <a:outerShdw dist="38100" dir="2700000" algn="tl" rotWithShape="0">
                <a:srgbClr val="000000">
                  <a:alpha val="39999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it-IT">
                <a:solidFill>
                  <a:schemeClr val="dk1"/>
                </a:solidFill>
                <a:latin typeface="+mn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c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3562358"/>
              </p:ext>
            </p:extLst>
          </p:nvPr>
        </p:nvGraphicFramePr>
        <p:xfrm>
          <a:off x="251519" y="1268760"/>
          <a:ext cx="8064897" cy="5133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89247" y="1246065"/>
            <a:ext cx="3125431" cy="468423"/>
            <a:chOff x="303" y="977"/>
            <a:chExt cx="3256" cy="318"/>
          </a:xfrm>
          <a:noFill/>
        </p:grpSpPr>
        <p:sp>
          <p:nvSpPr>
            <p:cNvPr id="5" name="Text Box 22"/>
            <p:cNvSpPr txBox="1">
              <a:spLocks noChangeArrowheads="1"/>
            </p:cNvSpPr>
            <p:nvPr/>
          </p:nvSpPr>
          <p:spPr bwMode="auto">
            <a:xfrm>
              <a:off x="303" y="977"/>
              <a:ext cx="3256" cy="31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defRPr/>
              </a:pPr>
              <a:r>
                <a:rPr lang="it-IT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</a:rPr>
                <a:t> </a:t>
              </a:r>
              <a:r>
                <a:rPr lang="it-IT" sz="24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</a:rPr>
                <a:t>N°</a:t>
              </a:r>
              <a:r>
                <a:rPr lang="it-IT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</a:rPr>
                <a:t> </a:t>
              </a:r>
              <a:r>
                <a:rPr lang="it-IT" sz="2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</a:rPr>
                <a:t>Donatori</a:t>
              </a:r>
              <a:endParaRPr lang="it-IT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6" name="Rettangolo arrotondato 5"/>
            <p:cNvSpPr>
              <a:spLocks noChangeArrowheads="1"/>
            </p:cNvSpPr>
            <p:nvPr/>
          </p:nvSpPr>
          <p:spPr bwMode="auto">
            <a:xfrm>
              <a:off x="355" y="999"/>
              <a:ext cx="3200" cy="296"/>
            </a:xfrm>
            <a:prstGeom prst="roundRect">
              <a:avLst>
                <a:gd name="adj" fmla="val 16667"/>
              </a:avLst>
            </a:prstGeom>
            <a:grpFill/>
            <a:ln w="25400" algn="ctr">
              <a:solidFill>
                <a:srgbClr val="C00000"/>
              </a:solidFill>
              <a:round/>
              <a:headEnd/>
              <a:tailEnd/>
            </a:ln>
            <a:effectLst>
              <a:outerShdw dist="38100" dir="2700000" algn="tl" rotWithShape="0">
                <a:srgbClr val="000000">
                  <a:alpha val="39999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it-IT">
                <a:solidFill>
                  <a:schemeClr val="dk1"/>
                </a:solidFill>
                <a:latin typeface="+mn-lt"/>
              </a:endParaRPr>
            </a:p>
          </p:txBody>
        </p:sp>
      </p:grp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0" y="642938"/>
            <a:ext cx="93837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28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Attività di donazione per regione – Anno </a:t>
            </a:r>
            <a:r>
              <a:rPr lang="it-IT" sz="28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2014 </a:t>
            </a:r>
            <a:r>
              <a:rPr lang="it-IT" sz="28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vs </a:t>
            </a:r>
            <a:r>
              <a:rPr lang="it-IT" sz="28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2015*</a:t>
            </a:r>
            <a:endParaRPr lang="it-IT" sz="2800" b="1" dirty="0">
              <a:ln w="1905"/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13059</TotalTime>
  <Words>1129</Words>
  <Application>Microsoft Office PowerPoint</Application>
  <PresentationFormat>Presentazione su schermo (4:3)</PresentationFormat>
  <Paragraphs>273</Paragraphs>
  <Slides>41</Slides>
  <Notes>2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41</vt:i4>
      </vt:variant>
    </vt:vector>
  </HeadingPairs>
  <TitlesOfParts>
    <vt:vector size="43" baseType="lpstr">
      <vt:lpstr>Tema di Office</vt:lpstr>
      <vt:lpstr>Foglio di lavoro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Andrea Ricci</dc:creator>
  <cp:lastModifiedBy>filippetti marzia</cp:lastModifiedBy>
  <cp:revision>1137</cp:revision>
  <cp:lastPrinted>2016-01-13T09:09:23Z</cp:lastPrinted>
  <dcterms:created xsi:type="dcterms:W3CDTF">2010-02-26T10:22:50Z</dcterms:created>
  <dcterms:modified xsi:type="dcterms:W3CDTF">2016-06-09T11:18:39Z</dcterms:modified>
</cp:coreProperties>
</file>