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charts/chart22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14" r:id="rId4"/>
    <p:sldId id="359" r:id="rId5"/>
    <p:sldId id="258" r:id="rId6"/>
    <p:sldId id="260" r:id="rId7"/>
    <p:sldId id="261" r:id="rId8"/>
    <p:sldId id="262" r:id="rId9"/>
    <p:sldId id="263" r:id="rId10"/>
    <p:sldId id="266" r:id="rId11"/>
    <p:sldId id="267" r:id="rId12"/>
    <p:sldId id="317" r:id="rId13"/>
    <p:sldId id="269" r:id="rId14"/>
    <p:sldId id="294" r:id="rId15"/>
    <p:sldId id="270" r:id="rId16"/>
    <p:sldId id="313" r:id="rId17"/>
    <p:sldId id="272" r:id="rId18"/>
    <p:sldId id="273" r:id="rId19"/>
    <p:sldId id="360" r:id="rId20"/>
    <p:sldId id="361" r:id="rId21"/>
    <p:sldId id="362" r:id="rId22"/>
    <p:sldId id="376" r:id="rId23"/>
    <p:sldId id="370" r:id="rId24"/>
    <p:sldId id="363" r:id="rId25"/>
    <p:sldId id="364" r:id="rId26"/>
    <p:sldId id="377" r:id="rId27"/>
    <p:sldId id="365" r:id="rId28"/>
    <p:sldId id="378" r:id="rId29"/>
    <p:sldId id="366" r:id="rId30"/>
    <p:sldId id="379" r:id="rId31"/>
    <p:sldId id="367" r:id="rId32"/>
    <p:sldId id="380" r:id="rId33"/>
    <p:sldId id="368" r:id="rId34"/>
    <p:sldId id="337" r:id="rId35"/>
    <p:sldId id="338" r:id="rId36"/>
    <p:sldId id="369" r:id="rId37"/>
    <p:sldId id="351" r:id="rId38"/>
    <p:sldId id="352" r:id="rId39"/>
    <p:sldId id="353" r:id="rId40"/>
    <p:sldId id="354" r:id="rId41"/>
    <p:sldId id="355" r:id="rId42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CC66"/>
    <a:srgbClr val="CC9900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86" autoAdjust="0"/>
  </p:normalViewPr>
  <p:slideViewPr>
    <p:cSldViewPr showGuides="1">
      <p:cViewPr>
        <p:scale>
          <a:sx n="110" d="100"/>
          <a:sy n="110" d="100"/>
        </p:scale>
        <p:origin x="-1740" y="-84"/>
      </p:cViewPr>
      <p:guideLst>
        <p:guide orient="horz" pos="25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7"/>
        <p:guide pos="2141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4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dx'!$C$12:$C$24</c:f>
              <c:numCache>
                <c:formatCode>General</c:formatCode>
                <c:ptCount val="13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37.6</c:v>
                </c:pt>
                <c:pt idx="10" formatCode="0.0">
                  <c:v>38.200000000000003</c:v>
                </c:pt>
                <c:pt idx="11" formatCode="0.0">
                  <c:v>38.200000000000003</c:v>
                </c:pt>
                <c:pt idx="12" formatCode="0.0">
                  <c:v>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73723904"/>
        <c:axId val="64868288"/>
      </c:barChart>
      <c:catAx>
        <c:axId val="7372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868288"/>
        <c:crosses val="autoZero"/>
        <c:auto val="1"/>
        <c:lblAlgn val="ctr"/>
        <c:lblOffset val="100"/>
        <c:noMultiLvlLbl val="0"/>
      </c:catAx>
      <c:valAx>
        <c:axId val="6486828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737239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(ACC)'!$U$5:$U$23</c:f>
              <c:numCache>
                <c:formatCode>0.0</c:formatCode>
                <c:ptCount val="19"/>
                <c:pt idx="0">
                  <c:v>8</c:v>
                </c:pt>
                <c:pt idx="1">
                  <c:v>6.9</c:v>
                </c:pt>
                <c:pt idx="2">
                  <c:v>9.1999999999999993</c:v>
                </c:pt>
                <c:pt idx="3">
                  <c:v>6.6</c:v>
                </c:pt>
                <c:pt idx="4" formatCode="General">
                  <c:v>24.4</c:v>
                </c:pt>
                <c:pt idx="5" formatCode="General">
                  <c:v>27.1</c:v>
                </c:pt>
                <c:pt idx="6">
                  <c:v>15.1</c:v>
                </c:pt>
                <c:pt idx="7" formatCode="General">
                  <c:v>22.9</c:v>
                </c:pt>
                <c:pt idx="8" formatCode="General">
                  <c:v>20.8</c:v>
                </c:pt>
                <c:pt idx="9" formatCode="General">
                  <c:v>22.7</c:v>
                </c:pt>
                <c:pt idx="10" formatCode="General">
                  <c:v>29.8</c:v>
                </c:pt>
                <c:pt idx="11" formatCode="General">
                  <c:v>21.8</c:v>
                </c:pt>
                <c:pt idx="12" formatCode="General">
                  <c:v>21</c:v>
                </c:pt>
                <c:pt idx="13" formatCode="General">
                  <c:v>8.6</c:v>
                </c:pt>
                <c:pt idx="14">
                  <c:v>18.3</c:v>
                </c:pt>
                <c:pt idx="15">
                  <c:v>11</c:v>
                </c:pt>
                <c:pt idx="16" formatCode="General">
                  <c:v>35.1</c:v>
                </c:pt>
                <c:pt idx="17">
                  <c:v>12.4</c:v>
                </c:pt>
                <c:pt idx="18" formatCode="General">
                  <c:v>24.3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(ACC)'!$U$5:$U$23</c:f>
              <c:numCache>
                <c:formatCode>0.0</c:formatCode>
                <c:ptCount val="19"/>
                <c:pt idx="0">
                  <c:v>14.1</c:v>
                </c:pt>
                <c:pt idx="1">
                  <c:v>5.2</c:v>
                </c:pt>
                <c:pt idx="2">
                  <c:v>9.1999999999999993</c:v>
                </c:pt>
                <c:pt idx="3">
                  <c:v>6.9</c:v>
                </c:pt>
                <c:pt idx="4" formatCode="General">
                  <c:v>22.6</c:v>
                </c:pt>
                <c:pt idx="5" formatCode="General">
                  <c:v>36</c:v>
                </c:pt>
                <c:pt idx="6">
                  <c:v>19.600000000000001</c:v>
                </c:pt>
                <c:pt idx="7" formatCode="General">
                  <c:v>23.6</c:v>
                </c:pt>
                <c:pt idx="8" formatCode="General">
                  <c:v>25</c:v>
                </c:pt>
                <c:pt idx="9" formatCode="General">
                  <c:v>24.6</c:v>
                </c:pt>
                <c:pt idx="10" formatCode="General">
                  <c:v>26.7</c:v>
                </c:pt>
                <c:pt idx="11" formatCode="General">
                  <c:v>13.7</c:v>
                </c:pt>
                <c:pt idx="12" formatCode="General">
                  <c:v>30.2</c:v>
                </c:pt>
                <c:pt idx="13" formatCode="General">
                  <c:v>8.4</c:v>
                </c:pt>
                <c:pt idx="14">
                  <c:v>20.7</c:v>
                </c:pt>
                <c:pt idx="15">
                  <c:v>8.1999999999999993</c:v>
                </c:pt>
                <c:pt idx="16" formatCode="General">
                  <c:v>37.6</c:v>
                </c:pt>
                <c:pt idx="17">
                  <c:v>12.4</c:v>
                </c:pt>
                <c:pt idx="18" formatCode="General">
                  <c:v>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6937984"/>
        <c:axId val="204684608"/>
      </c:barChart>
      <c:catAx>
        <c:axId val="21693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204684608"/>
        <c:crosses val="autoZero"/>
        <c:auto val="1"/>
        <c:lblAlgn val="ctr"/>
        <c:lblOffset val="100"/>
        <c:noMultiLvlLbl val="0"/>
      </c:catAx>
      <c:valAx>
        <c:axId val="20468460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2169379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TX!$B$2:$B$24</c:f>
              <c:numCache>
                <c:formatCode>General</c:formatCode>
                <c:ptCount val="23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  <c:pt idx="20">
                  <c:v>2902</c:v>
                </c:pt>
                <c:pt idx="21">
                  <c:v>2841</c:v>
                </c:pt>
                <c:pt idx="22">
                  <c:v>2981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7041920"/>
        <c:axId val="217059264"/>
      </c:barChart>
      <c:catAx>
        <c:axId val="2170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059264"/>
        <c:crosses val="autoZero"/>
        <c:auto val="1"/>
        <c:lblAlgn val="ctr"/>
        <c:lblOffset val="100"/>
        <c:noMultiLvlLbl val="0"/>
      </c:catAx>
      <c:valAx>
        <c:axId val="21705926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170419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TX!$C$1</c:f>
              <c:strCache>
                <c:ptCount val="1"/>
                <c:pt idx="0">
                  <c:v>Rene</c:v>
                </c:pt>
              </c:strCache>
            </c:strRef>
          </c:tx>
          <c:spPr>
            <a:gradFill flip="none" rotWithShape="1"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TX!$C$2:$C$24</c:f>
              <c:numCache>
                <c:formatCode>General</c:formatCode>
                <c:ptCount val="23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1501</c:v>
                </c:pt>
                <c:pt idx="22">
                  <c:v>1587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7610240"/>
        <c:axId val="217061568"/>
      </c:barChart>
      <c:catAx>
        <c:axId val="21761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061568"/>
        <c:crosses val="autoZero"/>
        <c:auto val="1"/>
        <c:lblAlgn val="ctr"/>
        <c:lblOffset val="100"/>
        <c:noMultiLvlLbl val="0"/>
      </c:catAx>
      <c:valAx>
        <c:axId val="21706156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17610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Cadavere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Foglio1!$B$1:$O$1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Foglio1!$B$2:$O$2</c:f>
              <c:numCache>
                <c:formatCode>General</c:formatCode>
                <c:ptCount val="14"/>
                <c:pt idx="0">
                  <c:v>1448</c:v>
                </c:pt>
                <c:pt idx="1">
                  <c:v>1470</c:v>
                </c:pt>
                <c:pt idx="2">
                  <c:v>1487</c:v>
                </c:pt>
                <c:pt idx="3">
                  <c:v>1746</c:v>
                </c:pt>
                <c:pt idx="4">
                  <c:v>1671</c:v>
                </c:pt>
                <c:pt idx="5">
                  <c:v>1667</c:v>
                </c:pt>
                <c:pt idx="6">
                  <c:v>1585</c:v>
                </c:pt>
                <c:pt idx="7">
                  <c:v>1533</c:v>
                </c:pt>
                <c:pt idx="8">
                  <c:v>1650</c:v>
                </c:pt>
                <c:pt idx="9">
                  <c:v>1512</c:v>
                </c:pt>
                <c:pt idx="10">
                  <c:v>1542</c:v>
                </c:pt>
                <c:pt idx="11">
                  <c:v>1589</c:v>
                </c:pt>
                <c:pt idx="12">
                  <c:v>1501</c:v>
                </c:pt>
                <c:pt idx="13">
                  <c:v>1587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Vivente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Foglio1!$B$1:$O$1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Foglio1!$B$3:$O$3</c:f>
              <c:numCache>
                <c:formatCode>General</c:formatCode>
                <c:ptCount val="14"/>
                <c:pt idx="0">
                  <c:v>134</c:v>
                </c:pt>
                <c:pt idx="1">
                  <c:v>126</c:v>
                </c:pt>
                <c:pt idx="2">
                  <c:v>142</c:v>
                </c:pt>
                <c:pt idx="3">
                  <c:v>145</c:v>
                </c:pt>
                <c:pt idx="4">
                  <c:v>116</c:v>
                </c:pt>
                <c:pt idx="5">
                  <c:v>108</c:v>
                </c:pt>
                <c:pt idx="6">
                  <c:v>112</c:v>
                </c:pt>
                <c:pt idx="7">
                  <c:v>138</c:v>
                </c:pt>
                <c:pt idx="8">
                  <c:v>151</c:v>
                </c:pt>
                <c:pt idx="9">
                  <c:v>191</c:v>
                </c:pt>
                <c:pt idx="10">
                  <c:v>214</c:v>
                </c:pt>
                <c:pt idx="11">
                  <c:v>190</c:v>
                </c:pt>
                <c:pt idx="12">
                  <c:v>226</c:v>
                </c:pt>
                <c:pt idx="13">
                  <c:v>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705920"/>
        <c:axId val="217111296"/>
      </c:barChart>
      <c:catAx>
        <c:axId val="23470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111296"/>
        <c:crosses val="autoZero"/>
        <c:auto val="1"/>
        <c:lblAlgn val="ctr"/>
        <c:lblOffset val="100"/>
        <c:tickLblSkip val="1"/>
        <c:noMultiLvlLbl val="0"/>
      </c:catAx>
      <c:valAx>
        <c:axId val="217111296"/>
        <c:scaling>
          <c:orientation val="minMax"/>
          <c:max val="1900"/>
          <c:min val="1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705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TX!$D$2:$D$24</c:f>
              <c:numCache>
                <c:formatCode>General</c:formatCode>
                <c:ptCount val="23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998</c:v>
                </c:pt>
                <c:pt idx="22">
                  <c:v>1057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7276416"/>
        <c:axId val="217317952"/>
      </c:barChart>
      <c:catAx>
        <c:axId val="21727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317952"/>
        <c:crosses val="autoZero"/>
        <c:auto val="1"/>
        <c:lblAlgn val="ctr"/>
        <c:lblOffset val="100"/>
        <c:noMultiLvlLbl val="0"/>
      </c:catAx>
      <c:valAx>
        <c:axId val="21731795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17276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TX!$F$2:$F$24</c:f>
              <c:numCache>
                <c:formatCode>General</c:formatCode>
                <c:ptCount val="23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  <c:pt idx="20">
                  <c:v>900</c:v>
                </c:pt>
                <c:pt idx="21">
                  <c:v>922</c:v>
                </c:pt>
                <c:pt idx="22">
                  <c:v>1000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TX!$E$2:$E$24</c:f>
              <c:numCache>
                <c:formatCode>General</c:formatCode>
                <c:ptCount val="23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  <c:pt idx="20">
                  <c:v>86</c:v>
                </c:pt>
                <c:pt idx="21">
                  <c:v>76</c:v>
                </c:pt>
                <c:pt idx="2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7280000"/>
        <c:axId val="217321408"/>
      </c:barChart>
      <c:catAx>
        <c:axId val="2172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321408"/>
        <c:crosses val="autoZero"/>
        <c:auto val="1"/>
        <c:lblAlgn val="ctr"/>
        <c:lblOffset val="100"/>
        <c:noMultiLvlLbl val="0"/>
      </c:catAx>
      <c:valAx>
        <c:axId val="21732140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172800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975E-2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TX!$G$2:$G$24</c:f>
              <c:numCache>
                <c:formatCode>General</c:formatCode>
                <c:ptCount val="23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373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344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219</c:v>
                </c:pt>
                <c:pt idx="22">
                  <c:v>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7439232"/>
        <c:axId val="21731968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319680"/>
        <c:crosses val="autoZero"/>
        <c:auto val="1"/>
        <c:lblAlgn val="ctr"/>
        <c:lblOffset val="100"/>
        <c:noMultiLvlLbl val="0"/>
      </c:catAx>
      <c:valAx>
        <c:axId val="21731968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17439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TX!$H$2:$H$24</c:f>
              <c:numCache>
                <c:formatCode>General</c:formatCode>
                <c:ptCount val="23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141</c:v>
                </c:pt>
                <c:pt idx="22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7836544"/>
        <c:axId val="217324864"/>
      </c:barChart>
      <c:catAx>
        <c:axId val="21783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324864"/>
        <c:crosses val="autoZero"/>
        <c:auto val="1"/>
        <c:lblAlgn val="ctr"/>
        <c:lblOffset val="100"/>
        <c:noMultiLvlLbl val="0"/>
      </c:catAx>
      <c:valAx>
        <c:axId val="21732486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17836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TX!$I$2:$I$24</c:f>
              <c:numCache>
                <c:formatCode>General</c:formatCode>
                <c:ptCount val="23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43</c:v>
                </c:pt>
                <c:pt idx="22">
                  <c:v>29</c:v>
                </c:pt>
              </c:numCache>
            </c:numRef>
          </c:val>
        </c:ser>
        <c:ser>
          <c:idx val="0"/>
          <c:order val="1"/>
          <c:tx>
            <c:strRef>
              <c:f>TX!$J$1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TX!$J$2:$J$24</c:f>
              <c:numCache>
                <c:formatCode>General</c:formatCode>
                <c:ptCount val="23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12</c:v>
                </c:pt>
                <c:pt idx="22">
                  <c:v>14</c:v>
                </c:pt>
              </c:numCache>
            </c:numRef>
          </c:val>
        </c:ser>
        <c:ser>
          <c:idx val="3"/>
          <c:order val="2"/>
          <c:tx>
            <c:strRef>
              <c:f>TX!$K$1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TX!$K$2:$K$24</c:f>
              <c:numCache>
                <c:formatCode>General</c:formatCode>
                <c:ptCount val="23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30500352"/>
        <c:axId val="217526208"/>
      </c:barChart>
      <c:catAx>
        <c:axId val="23050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526208"/>
        <c:crosses val="autoZero"/>
        <c:auto val="1"/>
        <c:lblAlgn val="ctr"/>
        <c:lblOffset val="100"/>
        <c:noMultiLvlLbl val="0"/>
      </c:catAx>
      <c:valAx>
        <c:axId val="2175262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05003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TX!$L$1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TX!$L$12:$L$24</c:f>
              <c:numCache>
                <c:formatCode>General</c:formatCode>
                <c:ptCount val="13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2"/>
          <c:order val="1"/>
          <c:tx>
            <c:strRef>
              <c:f>TX!$M$1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TX!$M$12:$M$24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30585344"/>
        <c:axId val="217523328"/>
      </c:barChart>
      <c:catAx>
        <c:axId val="2305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523328"/>
        <c:crosses val="autoZero"/>
        <c:auto val="1"/>
        <c:lblAlgn val="ctr"/>
        <c:lblOffset val="100"/>
        <c:noMultiLvlLbl val="0"/>
      </c:catAx>
      <c:valAx>
        <c:axId val="217523328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305853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dx'!$B$12:$B$24</c:f>
              <c:numCache>
                <c:formatCode>General</c:formatCode>
                <c:ptCount val="13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2271</c:v>
                </c:pt>
                <c:pt idx="10" formatCode="0">
                  <c:v>2271</c:v>
                </c:pt>
                <c:pt idx="11" formatCode="0">
                  <c:v>2270</c:v>
                </c:pt>
                <c:pt idx="12" formatCode="0">
                  <c:v>2349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1374080"/>
        <c:axId val="64870592"/>
      </c:barChart>
      <c:catAx>
        <c:axId val="21137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870592"/>
        <c:crosses val="autoZero"/>
        <c:auto val="1"/>
        <c:lblAlgn val="ctr"/>
        <c:lblOffset val="100"/>
        <c:noMultiLvlLbl val="0"/>
      </c:catAx>
      <c:valAx>
        <c:axId val="6487059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2113740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Attesa'!$D$5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Attesa'!$D$6:$D$11</c:f>
              <c:numCache>
                <c:formatCode>0.0%</c:formatCode>
                <c:ptCount val="6"/>
                <c:pt idx="0">
                  <c:v>8.0612011874857267E-2</c:v>
                </c:pt>
                <c:pt idx="1">
                  <c:v>0.11806348481388444</c:v>
                </c:pt>
                <c:pt idx="2">
                  <c:v>2.5234071705868919E-2</c:v>
                </c:pt>
                <c:pt idx="3">
                  <c:v>4.2589632336149805E-2</c:v>
                </c:pt>
                <c:pt idx="4">
                  <c:v>0.75622288193651521</c:v>
                </c:pt>
                <c:pt idx="5">
                  <c:v>2.8545329984014617E-3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</c:legend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liste'!$B$7:$N$7</c:f>
              <c:numCache>
                <c:formatCode>General</c:formatCode>
                <c:ptCount val="13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677</c:v>
                </c:pt>
                <c:pt idx="11">
                  <c:v>696</c:v>
                </c:pt>
                <c:pt idx="12">
                  <c:v>706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liste'!$B$8:$N$8</c:f>
              <c:numCache>
                <c:formatCode>General</c:formatCode>
                <c:ptCount val="13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361</c:v>
                </c:pt>
                <c:pt idx="11">
                  <c:v>360</c:v>
                </c:pt>
                <c:pt idx="12">
                  <c:v>373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liste'!$B$9:$N$9</c:f>
              <c:numCache>
                <c:formatCode>General</c:formatCode>
                <c:ptCount val="13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195</c:v>
                </c:pt>
                <c:pt idx="11">
                  <c:v>201</c:v>
                </c:pt>
                <c:pt idx="12">
                  <c:v>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652928"/>
        <c:axId val="217529088"/>
      </c:lineChart>
      <c:catAx>
        <c:axId val="23065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529088"/>
        <c:crosses val="autoZero"/>
        <c:auto val="1"/>
        <c:lblAlgn val="ctr"/>
        <c:lblOffset val="100"/>
        <c:noMultiLvlLbl val="0"/>
      </c:catAx>
      <c:valAx>
        <c:axId val="217529088"/>
        <c:scaling>
          <c:orientation val="minMax"/>
          <c:max val="10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30652928"/>
        <c:crosses val="autoZero"/>
        <c:crossBetween val="between"/>
        <c:majorUnit val="200"/>
      </c:valAx>
      <c:spPr>
        <a:solidFill>
          <a:sysClr val="window" lastClr="FFFFFF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liste'!$B$5:$N$5</c:f>
              <c:numCache>
                <c:formatCode>General</c:formatCode>
                <c:ptCount val="13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6798</c:v>
                </c:pt>
                <c:pt idx="11">
                  <c:v>6707</c:v>
                </c:pt>
                <c:pt idx="12" formatCode="#,##0">
                  <c:v>6623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liste'!$B$6:$N$6</c:f>
              <c:numCache>
                <c:formatCode>General</c:formatCode>
                <c:ptCount val="13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952</c:v>
                </c:pt>
                <c:pt idx="11">
                  <c:v>1001</c:v>
                </c:pt>
                <c:pt idx="12" formatCode="#,##0">
                  <c:v>1034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110080"/>
        <c:axId val="230711872"/>
      </c:lineChart>
      <c:catAx>
        <c:axId val="232110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0711872"/>
        <c:crosses val="autoZero"/>
        <c:auto val="1"/>
        <c:lblAlgn val="ctr"/>
        <c:lblOffset val="100"/>
        <c:noMultiLvlLbl val="0"/>
      </c:catAx>
      <c:valAx>
        <c:axId val="23071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2110080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'Trend dx'!$H$2:$H$24</c:f>
              <c:numCache>
                <c:formatCode>General</c:formatCode>
                <c:ptCount val="23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</c:v>
                </c:pt>
                <c:pt idx="19" formatCode="0.0">
                  <c:v>18.399999999999999</c:v>
                </c:pt>
                <c:pt idx="20" formatCode="0.0">
                  <c:v>18.899999999999999</c:v>
                </c:pt>
                <c:pt idx="21" formatCode="0.0">
                  <c:v>18.5</c:v>
                </c:pt>
                <c:pt idx="22" formatCode="0.0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3660160"/>
        <c:axId val="213599936"/>
      </c:barChart>
      <c:catAx>
        <c:axId val="2136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599936"/>
        <c:crosses val="autoZero"/>
        <c:auto val="1"/>
        <c:lblAlgn val="ctr"/>
        <c:lblOffset val="100"/>
        <c:noMultiLvlLbl val="0"/>
      </c:catAx>
      <c:valAx>
        <c:axId val="21359993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2136601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109545343509796E-2"/>
          <c:y val="3.3485540334855401E-2"/>
          <c:w val="0.96119875030534807"/>
          <c:h val="0.890253718285214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'Trend dx'!$I$2:$I$24</c:f>
              <c:numCache>
                <c:formatCode>General</c:formatCode>
                <c:ptCount val="23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1113</c:v>
                </c:pt>
                <c:pt idx="20" formatCode="0">
                  <c:v>1123</c:v>
                </c:pt>
                <c:pt idx="21" formatCode="0">
                  <c:v>1102</c:v>
                </c:pt>
                <c:pt idx="22" formatCode="0">
                  <c:v>1174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03960320"/>
        <c:axId val="213602240"/>
      </c:barChart>
      <c:catAx>
        <c:axId val="20396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602240"/>
        <c:crosses val="autoZero"/>
        <c:auto val="1"/>
        <c:lblAlgn val="ctr"/>
        <c:lblOffset val="100"/>
        <c:noMultiLvlLbl val="0"/>
      </c:catAx>
      <c:valAx>
        <c:axId val="213602240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2039603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1600431793252E-2"/>
          <c:y val="9.8501070663811766E-2"/>
          <c:w val="0.91195505401844879"/>
          <c:h val="0.610278372591027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(ACC)'!$M$5:$M$23</c:f>
              <c:numCache>
                <c:formatCode>General</c:formatCode>
                <c:ptCount val="19"/>
                <c:pt idx="0">
                  <c:v>40</c:v>
                </c:pt>
                <c:pt idx="1">
                  <c:v>19</c:v>
                </c:pt>
                <c:pt idx="2">
                  <c:v>42</c:v>
                </c:pt>
                <c:pt idx="3">
                  <c:v>106</c:v>
                </c:pt>
                <c:pt idx="4">
                  <c:v>188</c:v>
                </c:pt>
                <c:pt idx="5">
                  <c:v>56</c:v>
                </c:pt>
                <c:pt idx="6">
                  <c:v>236</c:v>
                </c:pt>
                <c:pt idx="7">
                  <c:v>63</c:v>
                </c:pt>
                <c:pt idx="8">
                  <c:v>374</c:v>
                </c:pt>
                <c:pt idx="9">
                  <c:v>76</c:v>
                </c:pt>
                <c:pt idx="10" formatCode="0">
                  <c:v>213</c:v>
                </c:pt>
                <c:pt idx="11" formatCode="0">
                  <c:v>21</c:v>
                </c:pt>
                <c:pt idx="12" formatCode="0">
                  <c:v>15</c:v>
                </c:pt>
                <c:pt idx="13" formatCode="0">
                  <c:v>121</c:v>
                </c:pt>
                <c:pt idx="14" formatCode="0">
                  <c:v>52</c:v>
                </c:pt>
                <c:pt idx="15" formatCode="0">
                  <c:v>154</c:v>
                </c:pt>
                <c:pt idx="16" formatCode="0">
                  <c:v>287</c:v>
                </c:pt>
                <c:pt idx="17" formatCode="0">
                  <c:v>18</c:v>
                </c:pt>
                <c:pt idx="18" formatCode="0">
                  <c:v>189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(ACC)'!$M$5:$M$23</c:f>
              <c:numCache>
                <c:formatCode>General</c:formatCode>
                <c:ptCount val="19"/>
                <c:pt idx="0">
                  <c:v>65</c:v>
                </c:pt>
                <c:pt idx="1">
                  <c:v>11</c:v>
                </c:pt>
                <c:pt idx="2">
                  <c:v>45</c:v>
                </c:pt>
                <c:pt idx="3">
                  <c:v>113</c:v>
                </c:pt>
                <c:pt idx="4">
                  <c:v>186</c:v>
                </c:pt>
                <c:pt idx="5">
                  <c:v>74</c:v>
                </c:pt>
                <c:pt idx="6">
                  <c:v>238</c:v>
                </c:pt>
                <c:pt idx="7">
                  <c:v>57</c:v>
                </c:pt>
                <c:pt idx="8">
                  <c:v>396</c:v>
                </c:pt>
                <c:pt idx="9">
                  <c:v>78</c:v>
                </c:pt>
                <c:pt idx="10" formatCode="0">
                  <c:v>223</c:v>
                </c:pt>
                <c:pt idx="11" formatCode="0">
                  <c:v>14</c:v>
                </c:pt>
                <c:pt idx="12" formatCode="0">
                  <c:v>23</c:v>
                </c:pt>
                <c:pt idx="13" formatCode="0">
                  <c:v>102</c:v>
                </c:pt>
                <c:pt idx="14" formatCode="0">
                  <c:v>65</c:v>
                </c:pt>
                <c:pt idx="15" formatCode="0">
                  <c:v>137</c:v>
                </c:pt>
                <c:pt idx="16" formatCode="0">
                  <c:v>308</c:v>
                </c:pt>
                <c:pt idx="17" formatCode="0">
                  <c:v>15</c:v>
                </c:pt>
                <c:pt idx="18" formatCode="0">
                  <c:v>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03962880"/>
        <c:axId val="213602816"/>
      </c:barChart>
      <c:catAx>
        <c:axId val="20396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213602816"/>
        <c:crosses val="autoZero"/>
        <c:auto val="1"/>
        <c:lblAlgn val="ctr"/>
        <c:lblOffset val="100"/>
        <c:noMultiLvlLbl val="0"/>
      </c:catAx>
      <c:valAx>
        <c:axId val="21360281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03962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214429429743065"/>
          <c:y val="2.7210884353741478E-2"/>
          <c:w val="0.13268739948620589"/>
          <c:h val="4.473200590185981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(ACC)'!$R$5:$R$23</c:f>
              <c:numCache>
                <c:formatCode>0.0</c:formatCode>
                <c:ptCount val="19"/>
                <c:pt idx="0">
                  <c:v>24.7</c:v>
                </c:pt>
                <c:pt idx="1">
                  <c:v>32.9</c:v>
                </c:pt>
                <c:pt idx="2">
                  <c:v>21.4</c:v>
                </c:pt>
                <c:pt idx="3">
                  <c:v>18.399999999999999</c:v>
                </c:pt>
                <c:pt idx="4" formatCode="General">
                  <c:v>43.3</c:v>
                </c:pt>
                <c:pt idx="5" formatCode="General">
                  <c:v>45.9</c:v>
                </c:pt>
                <c:pt idx="6">
                  <c:v>42.9</c:v>
                </c:pt>
                <c:pt idx="7" formatCode="General">
                  <c:v>40.1</c:v>
                </c:pt>
                <c:pt idx="8" formatCode="General">
                  <c:v>38.5</c:v>
                </c:pt>
                <c:pt idx="9" formatCode="General">
                  <c:v>49.3</c:v>
                </c:pt>
                <c:pt idx="10" formatCode="General">
                  <c:v>47.4</c:v>
                </c:pt>
                <c:pt idx="11" formatCode="General">
                  <c:v>41.6</c:v>
                </c:pt>
                <c:pt idx="12" formatCode="General">
                  <c:v>28.6</c:v>
                </c:pt>
                <c:pt idx="13" formatCode="General">
                  <c:v>29.9</c:v>
                </c:pt>
                <c:pt idx="14">
                  <c:v>31.7</c:v>
                </c:pt>
                <c:pt idx="15">
                  <c:v>30.8</c:v>
                </c:pt>
                <c:pt idx="16" formatCode="General">
                  <c:v>78.2</c:v>
                </c:pt>
                <c:pt idx="17">
                  <c:v>20.399999999999999</c:v>
                </c:pt>
                <c:pt idx="18" formatCode="General">
                  <c:v>38.9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(ACC)'!$R$5:$R$23</c:f>
              <c:numCache>
                <c:formatCode>0.0</c:formatCode>
                <c:ptCount val="19"/>
                <c:pt idx="0">
                  <c:v>40</c:v>
                </c:pt>
                <c:pt idx="1">
                  <c:v>19.100000000000001</c:v>
                </c:pt>
                <c:pt idx="2">
                  <c:v>23</c:v>
                </c:pt>
                <c:pt idx="3">
                  <c:v>19.600000000000001</c:v>
                </c:pt>
                <c:pt idx="4" formatCode="General">
                  <c:v>42.5</c:v>
                </c:pt>
                <c:pt idx="5" formatCode="General">
                  <c:v>60.6</c:v>
                </c:pt>
                <c:pt idx="6">
                  <c:v>42.8</c:v>
                </c:pt>
                <c:pt idx="7" formatCode="General">
                  <c:v>36.4</c:v>
                </c:pt>
                <c:pt idx="8" formatCode="General">
                  <c:v>40.4</c:v>
                </c:pt>
                <c:pt idx="9" formatCode="General">
                  <c:v>50.5</c:v>
                </c:pt>
                <c:pt idx="10" formatCode="General">
                  <c:v>49.5</c:v>
                </c:pt>
                <c:pt idx="11" formatCode="General">
                  <c:v>27.5</c:v>
                </c:pt>
                <c:pt idx="12" formatCode="General">
                  <c:v>43.4</c:v>
                </c:pt>
                <c:pt idx="13" formatCode="General">
                  <c:v>25.2</c:v>
                </c:pt>
                <c:pt idx="14">
                  <c:v>39.6</c:v>
                </c:pt>
                <c:pt idx="15">
                  <c:v>27.4</c:v>
                </c:pt>
                <c:pt idx="16" formatCode="General">
                  <c:v>83.4</c:v>
                </c:pt>
                <c:pt idx="17">
                  <c:v>16.899999999999999</c:v>
                </c:pt>
                <c:pt idx="18" formatCode="General">
                  <c:v>40.799999999999997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03963904"/>
        <c:axId val="213604544"/>
      </c:barChart>
      <c:catAx>
        <c:axId val="20396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213604544"/>
        <c:crosses val="autoZero"/>
        <c:auto val="1"/>
        <c:lblAlgn val="ctr"/>
        <c:lblOffset val="100"/>
        <c:noMultiLvlLbl val="0"/>
      </c:catAx>
      <c:valAx>
        <c:axId val="21360454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203963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14407151362504E-2"/>
          <c:y val="0.15156459632845964"/>
          <c:w val="0.92376323649199465"/>
          <c:h val="0.610278372591027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General</c:formatCode>
                <c:ptCount val="19"/>
                <c:pt idx="0">
                  <c:v>16</c:v>
                </c:pt>
                <c:pt idx="1">
                  <c:v>5</c:v>
                </c:pt>
                <c:pt idx="2">
                  <c:v>20</c:v>
                </c:pt>
                <c:pt idx="3">
                  <c:v>55</c:v>
                </c:pt>
                <c:pt idx="4">
                  <c:v>119</c:v>
                </c:pt>
                <c:pt idx="5">
                  <c:v>42</c:v>
                </c:pt>
                <c:pt idx="6">
                  <c:v>103</c:v>
                </c:pt>
                <c:pt idx="7">
                  <c:v>42</c:v>
                </c:pt>
                <c:pt idx="8">
                  <c:v>245</c:v>
                </c:pt>
                <c:pt idx="9">
                  <c:v>41</c:v>
                </c:pt>
                <c:pt idx="10" formatCode="0">
                  <c:v>139</c:v>
                </c:pt>
                <c:pt idx="11" formatCode="0">
                  <c:v>14</c:v>
                </c:pt>
                <c:pt idx="12" formatCode="0">
                  <c:v>13</c:v>
                </c:pt>
                <c:pt idx="13" formatCode="0">
                  <c:v>47</c:v>
                </c:pt>
                <c:pt idx="14" formatCode="0">
                  <c:v>40</c:v>
                </c:pt>
                <c:pt idx="15" formatCode="0">
                  <c:v>63</c:v>
                </c:pt>
                <c:pt idx="16" formatCode="0">
                  <c:v>168</c:v>
                </c:pt>
                <c:pt idx="17" formatCode="0">
                  <c:v>13</c:v>
                </c:pt>
                <c:pt idx="18" formatCode="0">
                  <c:v>133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General</c:formatCode>
                <c:ptCount val="19"/>
                <c:pt idx="0">
                  <c:v>26</c:v>
                </c:pt>
                <c:pt idx="1">
                  <c:v>3</c:v>
                </c:pt>
                <c:pt idx="2">
                  <c:v>21</c:v>
                </c:pt>
                <c:pt idx="3">
                  <c:v>53</c:v>
                </c:pt>
                <c:pt idx="4">
                  <c:v>114</c:v>
                </c:pt>
                <c:pt idx="5">
                  <c:v>51</c:v>
                </c:pt>
                <c:pt idx="6">
                  <c:v>132</c:v>
                </c:pt>
                <c:pt idx="7">
                  <c:v>44</c:v>
                </c:pt>
                <c:pt idx="8">
                  <c:v>275</c:v>
                </c:pt>
                <c:pt idx="9">
                  <c:v>49</c:v>
                </c:pt>
                <c:pt idx="10" formatCode="0">
                  <c:v>129</c:v>
                </c:pt>
                <c:pt idx="11" formatCode="0">
                  <c:v>7</c:v>
                </c:pt>
                <c:pt idx="12" formatCode="0">
                  <c:v>17</c:v>
                </c:pt>
                <c:pt idx="13" formatCode="0">
                  <c:v>43</c:v>
                </c:pt>
                <c:pt idx="14" formatCode="0">
                  <c:v>45</c:v>
                </c:pt>
                <c:pt idx="15" formatCode="0">
                  <c:v>45</c:v>
                </c:pt>
                <c:pt idx="16" formatCode="0">
                  <c:v>192</c:v>
                </c:pt>
                <c:pt idx="17" formatCode="0">
                  <c:v>11</c:v>
                </c:pt>
                <c:pt idx="18" formatCode="0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3739520"/>
        <c:axId val="204677696"/>
      </c:barChart>
      <c:catAx>
        <c:axId val="21373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204677696"/>
        <c:crosses val="autoZero"/>
        <c:auto val="1"/>
        <c:lblAlgn val="ctr"/>
        <c:lblOffset val="100"/>
        <c:noMultiLvlLbl val="0"/>
      </c:catAx>
      <c:valAx>
        <c:axId val="2046776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137395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66873232138118"/>
          <c:y val="4.2053176719174377E-2"/>
          <c:w val="0.12383285505941811"/>
          <c:h val="4.4731997188924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(ACC)'!$S$5:$S$23</c:f>
              <c:numCache>
                <c:formatCode>0.0</c:formatCode>
                <c:ptCount val="19"/>
                <c:pt idx="0">
                  <c:v>9.9</c:v>
                </c:pt>
                <c:pt idx="1">
                  <c:v>8.6</c:v>
                </c:pt>
                <c:pt idx="2">
                  <c:v>10.199999999999999</c:v>
                </c:pt>
                <c:pt idx="3">
                  <c:v>9.5</c:v>
                </c:pt>
                <c:pt idx="4" formatCode="General">
                  <c:v>27.4</c:v>
                </c:pt>
                <c:pt idx="5" formatCode="General">
                  <c:v>34.5</c:v>
                </c:pt>
                <c:pt idx="6">
                  <c:v>18.7</c:v>
                </c:pt>
                <c:pt idx="7" formatCode="General">
                  <c:v>26.7</c:v>
                </c:pt>
                <c:pt idx="8" formatCode="General">
                  <c:v>25.2</c:v>
                </c:pt>
                <c:pt idx="9" formatCode="General">
                  <c:v>26.6</c:v>
                </c:pt>
                <c:pt idx="10" formatCode="General">
                  <c:v>31</c:v>
                </c:pt>
                <c:pt idx="11" formatCode="General">
                  <c:v>27.7</c:v>
                </c:pt>
                <c:pt idx="12" formatCode="General">
                  <c:v>24.8</c:v>
                </c:pt>
                <c:pt idx="13" formatCode="General">
                  <c:v>11.6</c:v>
                </c:pt>
                <c:pt idx="14">
                  <c:v>24.4</c:v>
                </c:pt>
                <c:pt idx="15">
                  <c:v>12.6</c:v>
                </c:pt>
                <c:pt idx="16" formatCode="General">
                  <c:v>45.7</c:v>
                </c:pt>
                <c:pt idx="17">
                  <c:v>14.7</c:v>
                </c:pt>
                <c:pt idx="18" formatCode="General">
                  <c:v>27.4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(ACC)'!$S$5:$S$23</c:f>
              <c:numCache>
                <c:formatCode>0.0</c:formatCode>
                <c:ptCount val="19"/>
                <c:pt idx="0">
                  <c:v>16</c:v>
                </c:pt>
                <c:pt idx="1">
                  <c:v>5.2</c:v>
                </c:pt>
                <c:pt idx="2">
                  <c:v>10.7</c:v>
                </c:pt>
                <c:pt idx="3">
                  <c:v>9.1999999999999993</c:v>
                </c:pt>
                <c:pt idx="4" formatCode="General">
                  <c:v>26</c:v>
                </c:pt>
                <c:pt idx="5" formatCode="General">
                  <c:v>41.7</c:v>
                </c:pt>
                <c:pt idx="6">
                  <c:v>23.8</c:v>
                </c:pt>
                <c:pt idx="7" formatCode="General">
                  <c:v>28.1</c:v>
                </c:pt>
                <c:pt idx="8" formatCode="General">
                  <c:v>28.1</c:v>
                </c:pt>
                <c:pt idx="9" formatCode="General">
                  <c:v>31.7</c:v>
                </c:pt>
                <c:pt idx="10" formatCode="General">
                  <c:v>28.7</c:v>
                </c:pt>
                <c:pt idx="11" formatCode="General">
                  <c:v>13.7</c:v>
                </c:pt>
                <c:pt idx="12" formatCode="General">
                  <c:v>32.1</c:v>
                </c:pt>
                <c:pt idx="13" formatCode="General">
                  <c:v>10.6</c:v>
                </c:pt>
                <c:pt idx="14">
                  <c:v>27.4</c:v>
                </c:pt>
                <c:pt idx="15">
                  <c:v>9</c:v>
                </c:pt>
                <c:pt idx="16" formatCode="General">
                  <c:v>52</c:v>
                </c:pt>
                <c:pt idx="17">
                  <c:v>12.4</c:v>
                </c:pt>
                <c:pt idx="18" formatCode="General">
                  <c:v>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5754240"/>
        <c:axId val="204680000"/>
      </c:barChart>
      <c:catAx>
        <c:axId val="21575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204680000"/>
        <c:crosses val="autoZero"/>
        <c:auto val="1"/>
        <c:lblAlgn val="ctr"/>
        <c:lblOffset val="100"/>
        <c:noMultiLvlLbl val="0"/>
      </c:catAx>
      <c:valAx>
        <c:axId val="20468000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2157542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80594136608255"/>
          <c:y val="7.4211488327954782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(ACC)'!$P$5:$P$23</c:f>
              <c:numCache>
                <c:formatCode>General</c:formatCode>
                <c:ptCount val="19"/>
                <c:pt idx="0">
                  <c:v>13</c:v>
                </c:pt>
                <c:pt idx="1">
                  <c:v>4</c:v>
                </c:pt>
                <c:pt idx="2">
                  <c:v>18</c:v>
                </c:pt>
                <c:pt idx="3">
                  <c:v>38</c:v>
                </c:pt>
                <c:pt idx="4">
                  <c:v>106</c:v>
                </c:pt>
                <c:pt idx="5">
                  <c:v>33</c:v>
                </c:pt>
                <c:pt idx="6">
                  <c:v>83</c:v>
                </c:pt>
                <c:pt idx="7">
                  <c:v>36</c:v>
                </c:pt>
                <c:pt idx="8">
                  <c:v>202</c:v>
                </c:pt>
                <c:pt idx="9">
                  <c:v>35</c:v>
                </c:pt>
                <c:pt idx="10" formatCode="0">
                  <c:v>134</c:v>
                </c:pt>
                <c:pt idx="11" formatCode="0">
                  <c:v>11</c:v>
                </c:pt>
                <c:pt idx="12" formatCode="0">
                  <c:v>11</c:v>
                </c:pt>
                <c:pt idx="13" formatCode="0">
                  <c:v>35</c:v>
                </c:pt>
                <c:pt idx="14" formatCode="0">
                  <c:v>30</c:v>
                </c:pt>
                <c:pt idx="15" formatCode="0">
                  <c:v>55</c:v>
                </c:pt>
                <c:pt idx="16" formatCode="0">
                  <c:v>129</c:v>
                </c:pt>
                <c:pt idx="17" formatCode="0">
                  <c:v>11</c:v>
                </c:pt>
                <c:pt idx="18" formatCode="0">
                  <c:v>118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(ACC)'!$P$5:$P$23</c:f>
              <c:numCache>
                <c:formatCode>General</c:formatCode>
                <c:ptCount val="19"/>
                <c:pt idx="0">
                  <c:v>23</c:v>
                </c:pt>
                <c:pt idx="1">
                  <c:v>3</c:v>
                </c:pt>
                <c:pt idx="2">
                  <c:v>18</c:v>
                </c:pt>
                <c:pt idx="3">
                  <c:v>40</c:v>
                </c:pt>
                <c:pt idx="4">
                  <c:v>99</c:v>
                </c:pt>
                <c:pt idx="5">
                  <c:v>44</c:v>
                </c:pt>
                <c:pt idx="6">
                  <c:v>109</c:v>
                </c:pt>
                <c:pt idx="7">
                  <c:v>37</c:v>
                </c:pt>
                <c:pt idx="8">
                  <c:v>245</c:v>
                </c:pt>
                <c:pt idx="9">
                  <c:v>38</c:v>
                </c:pt>
                <c:pt idx="10" formatCode="0">
                  <c:v>120</c:v>
                </c:pt>
                <c:pt idx="11" formatCode="0">
                  <c:v>7</c:v>
                </c:pt>
                <c:pt idx="12" formatCode="0">
                  <c:v>16</c:v>
                </c:pt>
                <c:pt idx="13" formatCode="0">
                  <c:v>34</c:v>
                </c:pt>
                <c:pt idx="14" formatCode="0">
                  <c:v>34</c:v>
                </c:pt>
                <c:pt idx="15" formatCode="0">
                  <c:v>41</c:v>
                </c:pt>
                <c:pt idx="16" formatCode="0">
                  <c:v>139</c:v>
                </c:pt>
                <c:pt idx="17" formatCode="0">
                  <c:v>11</c:v>
                </c:pt>
                <c:pt idx="18" formatCode="0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16936448"/>
        <c:axId val="204682304"/>
      </c:barChart>
      <c:catAx>
        <c:axId val="2169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204682304"/>
        <c:crosses val="autoZero"/>
        <c:auto val="1"/>
        <c:lblAlgn val="ctr"/>
        <c:lblOffset val="100"/>
        <c:noMultiLvlLbl val="0"/>
      </c:catAx>
      <c:valAx>
        <c:axId val="20468230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216936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2.4737162775984927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29/04/2015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5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5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definitivi 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2014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preliminari proiezioni al 30</a:t>
            </a:r>
            <a:r>
              <a:rPr lang="it-IT" sz="1200" b="1" i="1" baseline="0" dirty="0" smtClean="0">
                <a:latin typeface="Calibri" pitchFamily="34" charset="0"/>
              </a:rPr>
              <a:t> Novembre </a:t>
            </a:r>
            <a:r>
              <a:rPr lang="it-IT" sz="1200" b="1" i="1" dirty="0" smtClean="0">
                <a:latin typeface="Calibri" pitchFamily="34" charset="0"/>
              </a:rPr>
              <a:t>2014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4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12 marzo 2015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ati C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2013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8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2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5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86904"/>
              </p:ext>
            </p:extLst>
          </p:nvPr>
        </p:nvGraphicFramePr>
        <p:xfrm>
          <a:off x="251952" y="1412775"/>
          <a:ext cx="777268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086157"/>
              </p:ext>
            </p:extLst>
          </p:nvPr>
        </p:nvGraphicFramePr>
        <p:xfrm>
          <a:off x="323528" y="1424332"/>
          <a:ext cx="782992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</a:t>
            </a:r>
            <a:r>
              <a:rPr lang="it-IT" sz="2400" b="1" dirty="0" smtClean="0">
                <a:latin typeface="+mj-lt"/>
              </a:rPr>
              <a:t>- 2013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2014*</a:t>
            </a:r>
            <a:endParaRPr lang="it-IT" sz="2400" b="1" dirty="0">
              <a:latin typeface="+mj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47608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2270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30639" y="1340768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2349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12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984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38,2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- 2013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2014*</a:t>
            </a:r>
            <a:endParaRPr lang="it-IT" sz="2400" b="1" dirty="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50108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39,4 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18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27584" y="1344627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1318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- 2013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6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76056" y="1412776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1383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17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64991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22,2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76056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23,2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2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0464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1102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- 2013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20072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1174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4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76652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18,5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2080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19,7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68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24164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2013: 29,6 %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5102308" y="1340768"/>
            <a:ext cx="3286116" cy="495386"/>
            <a:chOff x="216" y="888"/>
            <a:chExt cx="3256" cy="550"/>
          </a:xfrm>
          <a:noFill/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2014: 31,0 %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Rettangolo arrotondato 24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14338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00" y="20160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Dicembre 2014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2014*</a:t>
            </a:r>
            <a:endParaRPr lang="it-IT" sz="3200" b="1" dirty="0"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548691"/>
              </p:ext>
            </p:extLst>
          </p:nvPr>
        </p:nvGraphicFramePr>
        <p:xfrm>
          <a:off x="899592" y="1916832"/>
          <a:ext cx="727280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1992-2014*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 err="1">
                <a:latin typeface="Calibri" pitchFamily="34" charset="0"/>
              </a:rPr>
              <a:t>N°</a:t>
            </a:r>
            <a:r>
              <a:rPr lang="it-IT" sz="2400" b="1" dirty="0">
                <a:latin typeface="Calibri" pitchFamily="34" charset="0"/>
              </a:rPr>
              <a:t> Totale trapianti (inclusi i combinati)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405096"/>
              </p:ext>
            </p:extLst>
          </p:nvPr>
        </p:nvGraphicFramePr>
        <p:xfrm>
          <a:off x="539552" y="2060848"/>
          <a:ext cx="792087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107551"/>
              </p:ext>
            </p:extLst>
          </p:nvPr>
        </p:nvGraphicFramePr>
        <p:xfrm>
          <a:off x="755576" y="2276872"/>
          <a:ext cx="7632847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9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85" y="1900668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67" name="Rettangolo arrotondato 66"/>
          <p:cNvSpPr>
            <a:spLocks noChangeArrowheads="1"/>
          </p:cNvSpPr>
          <p:nvPr/>
        </p:nvSpPr>
        <p:spPr bwMode="auto">
          <a:xfrm>
            <a:off x="179512" y="1196752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-57150" y="685800"/>
            <a:ext cx="9267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RENE  – Attività per centro trapianti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276600" y="18049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100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4036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75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50</a:t>
            </a: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3371850" y="2795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25</a:t>
            </a:r>
          </a:p>
        </p:txBody>
      </p:sp>
      <p:sp>
        <p:nvSpPr>
          <p:cNvPr id="12298" name="Oval 8"/>
          <p:cNvSpPr>
            <a:spLocks noChangeAspect="1" noChangeArrowheads="1"/>
          </p:cNvSpPr>
          <p:nvPr/>
        </p:nvSpPr>
        <p:spPr bwMode="auto">
          <a:xfrm>
            <a:off x="3009900" y="2222500"/>
            <a:ext cx="269875" cy="2698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299" name="Oval 9"/>
          <p:cNvSpPr>
            <a:spLocks noChangeAspect="1" noChangeArrowheads="1"/>
          </p:cNvSpPr>
          <p:nvPr/>
        </p:nvSpPr>
        <p:spPr bwMode="auto">
          <a:xfrm>
            <a:off x="3060700" y="2617788"/>
            <a:ext cx="179388" cy="179387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300" name="Oval 10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301" name="Oval 11"/>
          <p:cNvSpPr>
            <a:spLocks noChangeAspect="1" noChangeArrowheads="1"/>
          </p:cNvSpPr>
          <p:nvPr/>
        </p:nvSpPr>
        <p:spPr bwMode="auto">
          <a:xfrm>
            <a:off x="2971800" y="1757363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45263"/>
              </p:ext>
            </p:extLst>
          </p:nvPr>
        </p:nvGraphicFramePr>
        <p:xfrm>
          <a:off x="4660900" y="1905000"/>
          <a:ext cx="1919288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Foglio di lavoro" r:id="rId5" imgW="1628902" imgH="3409830" progId="Excel.Sheet.8">
                  <p:embed/>
                </p:oleObj>
              </mc:Choice>
              <mc:Fallback>
                <p:oleObj name="Foglio di lavoro" r:id="rId5" imgW="1628902" imgH="34098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905000"/>
                        <a:ext cx="1919288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3149600" y="2146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3149600" y="2527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3124200" y="2832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>
            <a:off x="3117850" y="3086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8" name="Oval 54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7" name="Oval 11"/>
          <p:cNvSpPr>
            <a:spLocks noChangeAspect="1" noChangeArrowheads="1"/>
          </p:cNvSpPr>
          <p:nvPr/>
        </p:nvSpPr>
        <p:spPr bwMode="auto">
          <a:xfrm>
            <a:off x="385738" y="2597361"/>
            <a:ext cx="396003" cy="396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600" b="1" dirty="0">
              <a:latin typeface="Times New Roman" pitchFamily="18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217289" y="1196752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7" name="Rettangolo arrotondato 106"/>
          <p:cNvSpPr>
            <a:spLocks noChangeArrowheads="1"/>
          </p:cNvSpPr>
          <p:nvPr/>
        </p:nvSpPr>
        <p:spPr bwMode="auto">
          <a:xfrm>
            <a:off x="4188798" y="1340768"/>
            <a:ext cx="2494298" cy="4160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2014: 1587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Oval 11"/>
          <p:cNvSpPr>
            <a:spLocks noChangeAspect="1" noChangeArrowheads="1"/>
          </p:cNvSpPr>
          <p:nvPr/>
        </p:nvSpPr>
        <p:spPr bwMode="auto">
          <a:xfrm>
            <a:off x="1602366" y="2383464"/>
            <a:ext cx="324002" cy="32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600" b="1" dirty="0">
              <a:latin typeface="Times New Roman" pitchFamily="18" charset="0"/>
            </a:endParaRPr>
          </a:p>
        </p:txBody>
      </p:sp>
      <p:sp>
        <p:nvSpPr>
          <p:cNvPr id="109" name="Oval 11"/>
          <p:cNvSpPr>
            <a:spLocks noChangeAspect="1" noChangeArrowheads="1"/>
          </p:cNvSpPr>
          <p:nvPr/>
        </p:nvSpPr>
        <p:spPr bwMode="auto">
          <a:xfrm>
            <a:off x="728572" y="2446298"/>
            <a:ext cx="180001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0" name="Oval 11"/>
          <p:cNvSpPr>
            <a:spLocks noChangeAspect="1" noChangeArrowheads="1"/>
          </p:cNvSpPr>
          <p:nvPr/>
        </p:nvSpPr>
        <p:spPr bwMode="auto">
          <a:xfrm>
            <a:off x="1144704" y="2466952"/>
            <a:ext cx="216001" cy="216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1" name="Oval 11"/>
          <p:cNvSpPr>
            <a:spLocks noChangeAspect="1" noChangeArrowheads="1"/>
          </p:cNvSpPr>
          <p:nvPr/>
        </p:nvSpPr>
        <p:spPr bwMode="auto">
          <a:xfrm>
            <a:off x="2411760" y="5805264"/>
            <a:ext cx="180001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2" name="Oval 11"/>
          <p:cNvSpPr>
            <a:spLocks noChangeAspect="1" noChangeArrowheads="1"/>
          </p:cNvSpPr>
          <p:nvPr/>
        </p:nvSpPr>
        <p:spPr bwMode="auto">
          <a:xfrm>
            <a:off x="1763712" y="2947976"/>
            <a:ext cx="194401" cy="194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3" name="Oval 11"/>
          <p:cNvSpPr>
            <a:spLocks noChangeAspect="1" noChangeArrowheads="1"/>
          </p:cNvSpPr>
          <p:nvPr/>
        </p:nvSpPr>
        <p:spPr bwMode="auto">
          <a:xfrm>
            <a:off x="827585" y="3068960"/>
            <a:ext cx="252001" cy="252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4" name="Oval 11"/>
          <p:cNvSpPr>
            <a:spLocks noChangeAspect="1" noChangeArrowheads="1"/>
          </p:cNvSpPr>
          <p:nvPr/>
        </p:nvSpPr>
        <p:spPr bwMode="auto">
          <a:xfrm>
            <a:off x="1346066" y="2885704"/>
            <a:ext cx="122401" cy="12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5" name="Oval 11"/>
          <p:cNvSpPr>
            <a:spLocks noChangeAspect="1" noChangeArrowheads="1"/>
          </p:cNvSpPr>
          <p:nvPr/>
        </p:nvSpPr>
        <p:spPr bwMode="auto">
          <a:xfrm>
            <a:off x="1310057" y="2286568"/>
            <a:ext cx="180001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6" name="Oval 11"/>
          <p:cNvSpPr>
            <a:spLocks noChangeAspect="1" noChangeArrowheads="1"/>
          </p:cNvSpPr>
          <p:nvPr/>
        </p:nvSpPr>
        <p:spPr bwMode="auto">
          <a:xfrm>
            <a:off x="1024448" y="2420888"/>
            <a:ext cx="180001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7" name="Oval 11"/>
          <p:cNvSpPr>
            <a:spLocks noChangeAspect="1" noChangeArrowheads="1"/>
          </p:cNvSpPr>
          <p:nvPr/>
        </p:nvSpPr>
        <p:spPr bwMode="auto">
          <a:xfrm>
            <a:off x="904193" y="2315753"/>
            <a:ext cx="122401" cy="12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8" name="Oval 11"/>
          <p:cNvSpPr>
            <a:spLocks noChangeAspect="1" noChangeArrowheads="1"/>
          </p:cNvSpPr>
          <p:nvPr/>
        </p:nvSpPr>
        <p:spPr bwMode="auto">
          <a:xfrm>
            <a:off x="1396465" y="2485713"/>
            <a:ext cx="180001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19" name="Oval 11"/>
          <p:cNvSpPr>
            <a:spLocks noChangeAspect="1" noChangeArrowheads="1"/>
          </p:cNvSpPr>
          <p:nvPr/>
        </p:nvSpPr>
        <p:spPr bwMode="auto">
          <a:xfrm>
            <a:off x="2987839" y="6021288"/>
            <a:ext cx="144001" cy="14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0" name="Oval 11"/>
          <p:cNvSpPr>
            <a:spLocks noChangeAspect="1" noChangeArrowheads="1"/>
          </p:cNvSpPr>
          <p:nvPr/>
        </p:nvSpPr>
        <p:spPr bwMode="auto">
          <a:xfrm>
            <a:off x="2051721" y="4077072"/>
            <a:ext cx="169201" cy="169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1" name="Oval 11"/>
          <p:cNvSpPr>
            <a:spLocks noChangeAspect="1" noChangeArrowheads="1"/>
          </p:cNvSpPr>
          <p:nvPr/>
        </p:nvSpPr>
        <p:spPr bwMode="auto">
          <a:xfrm>
            <a:off x="1685856" y="3583832"/>
            <a:ext cx="180001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2" name="Oval 11"/>
          <p:cNvSpPr>
            <a:spLocks noChangeAspect="1" noChangeArrowheads="1"/>
          </p:cNvSpPr>
          <p:nvPr/>
        </p:nvSpPr>
        <p:spPr bwMode="auto">
          <a:xfrm>
            <a:off x="3563888" y="4519936"/>
            <a:ext cx="180001" cy="18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3" name="Oval 11"/>
          <p:cNvSpPr>
            <a:spLocks noChangeAspect="1" noChangeArrowheads="1"/>
          </p:cNvSpPr>
          <p:nvPr/>
        </p:nvSpPr>
        <p:spPr bwMode="auto">
          <a:xfrm>
            <a:off x="1999135" y="2479592"/>
            <a:ext cx="288001" cy="28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5" name="Oval 11"/>
          <p:cNvSpPr>
            <a:spLocks noChangeAspect="1" noChangeArrowheads="1"/>
          </p:cNvSpPr>
          <p:nvPr/>
        </p:nvSpPr>
        <p:spPr bwMode="auto">
          <a:xfrm>
            <a:off x="2357768" y="2276872"/>
            <a:ext cx="126000" cy="1259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6" name="Oval 11"/>
          <p:cNvSpPr>
            <a:spLocks noChangeAspect="1" noChangeArrowheads="1"/>
          </p:cNvSpPr>
          <p:nvPr/>
        </p:nvSpPr>
        <p:spPr bwMode="auto">
          <a:xfrm>
            <a:off x="2411761" y="3429000"/>
            <a:ext cx="144001" cy="14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7" name="Oval 11"/>
          <p:cNvSpPr>
            <a:spLocks noChangeAspect="1" noChangeArrowheads="1"/>
          </p:cNvSpPr>
          <p:nvPr/>
        </p:nvSpPr>
        <p:spPr bwMode="auto">
          <a:xfrm>
            <a:off x="962586" y="5301208"/>
            <a:ext cx="144001" cy="14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8" name="Oval 11"/>
          <p:cNvSpPr>
            <a:spLocks noChangeAspect="1" noChangeArrowheads="1"/>
          </p:cNvSpPr>
          <p:nvPr/>
        </p:nvSpPr>
        <p:spPr bwMode="auto">
          <a:xfrm>
            <a:off x="1445344" y="3356992"/>
            <a:ext cx="118801" cy="118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9" name="Oval 11"/>
          <p:cNvSpPr>
            <a:spLocks noChangeAspect="1" noChangeArrowheads="1"/>
          </p:cNvSpPr>
          <p:nvPr/>
        </p:nvSpPr>
        <p:spPr bwMode="auto">
          <a:xfrm>
            <a:off x="2152544" y="4185096"/>
            <a:ext cx="144001" cy="144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0" name="Oval 11"/>
          <p:cNvSpPr>
            <a:spLocks noChangeAspect="1" noChangeArrowheads="1"/>
          </p:cNvSpPr>
          <p:nvPr/>
        </p:nvSpPr>
        <p:spPr bwMode="auto">
          <a:xfrm>
            <a:off x="1144704" y="2419080"/>
            <a:ext cx="108001" cy="10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1" name="Oval 11"/>
          <p:cNvSpPr>
            <a:spLocks noChangeAspect="1" noChangeArrowheads="1"/>
          </p:cNvSpPr>
          <p:nvPr/>
        </p:nvSpPr>
        <p:spPr bwMode="auto">
          <a:xfrm>
            <a:off x="2699792" y="4627944"/>
            <a:ext cx="108001" cy="10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2" name="Oval 11"/>
          <p:cNvSpPr>
            <a:spLocks noChangeAspect="1" noChangeArrowheads="1"/>
          </p:cNvSpPr>
          <p:nvPr/>
        </p:nvSpPr>
        <p:spPr bwMode="auto">
          <a:xfrm>
            <a:off x="2314561" y="5852081"/>
            <a:ext cx="72001" cy="72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3" name="Oval 11"/>
          <p:cNvSpPr>
            <a:spLocks noChangeAspect="1" noChangeArrowheads="1"/>
          </p:cNvSpPr>
          <p:nvPr/>
        </p:nvSpPr>
        <p:spPr bwMode="auto">
          <a:xfrm>
            <a:off x="2195737" y="4051881"/>
            <a:ext cx="133201" cy="133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4" name="Oval 11"/>
          <p:cNvSpPr>
            <a:spLocks noChangeAspect="1" noChangeArrowheads="1"/>
          </p:cNvSpPr>
          <p:nvPr/>
        </p:nvSpPr>
        <p:spPr bwMode="auto">
          <a:xfrm>
            <a:off x="1277215" y="2690928"/>
            <a:ext cx="108001" cy="10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5" name="Oval 11"/>
          <p:cNvSpPr>
            <a:spLocks noChangeAspect="1" noChangeArrowheads="1"/>
          </p:cNvSpPr>
          <p:nvPr/>
        </p:nvSpPr>
        <p:spPr bwMode="auto">
          <a:xfrm>
            <a:off x="1691680" y="3335402"/>
            <a:ext cx="97201" cy="97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6" name="Oval 11"/>
          <p:cNvSpPr>
            <a:spLocks noChangeAspect="1" noChangeArrowheads="1"/>
          </p:cNvSpPr>
          <p:nvPr/>
        </p:nvSpPr>
        <p:spPr bwMode="auto">
          <a:xfrm>
            <a:off x="1938623" y="2419080"/>
            <a:ext cx="108001" cy="10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7" name="Oval 11"/>
          <p:cNvSpPr>
            <a:spLocks noChangeAspect="1" noChangeArrowheads="1"/>
          </p:cNvSpPr>
          <p:nvPr/>
        </p:nvSpPr>
        <p:spPr bwMode="auto">
          <a:xfrm>
            <a:off x="1601681" y="2978961"/>
            <a:ext cx="79201" cy="79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8" name="Oval 11"/>
          <p:cNvSpPr>
            <a:spLocks noChangeAspect="1" noChangeArrowheads="1"/>
          </p:cNvSpPr>
          <p:nvPr/>
        </p:nvSpPr>
        <p:spPr bwMode="auto">
          <a:xfrm>
            <a:off x="2897825" y="4728752"/>
            <a:ext cx="90001" cy="9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39" name="Oval 11"/>
          <p:cNvSpPr>
            <a:spLocks noChangeAspect="1" noChangeArrowheads="1"/>
          </p:cNvSpPr>
          <p:nvPr/>
        </p:nvSpPr>
        <p:spPr bwMode="auto">
          <a:xfrm>
            <a:off x="2555776" y="4008673"/>
            <a:ext cx="108002" cy="10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0" name="Oval 11"/>
          <p:cNvSpPr>
            <a:spLocks noChangeAspect="1" noChangeArrowheads="1"/>
          </p:cNvSpPr>
          <p:nvPr/>
        </p:nvSpPr>
        <p:spPr bwMode="auto">
          <a:xfrm>
            <a:off x="3347864" y="5733256"/>
            <a:ext cx="57600" cy="575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1" name="Oval 11"/>
          <p:cNvSpPr>
            <a:spLocks noChangeAspect="1" noChangeArrowheads="1"/>
          </p:cNvSpPr>
          <p:nvPr/>
        </p:nvSpPr>
        <p:spPr bwMode="auto">
          <a:xfrm>
            <a:off x="3419873" y="5301208"/>
            <a:ext cx="36001" cy="36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2" name="Oval 11"/>
          <p:cNvSpPr>
            <a:spLocks noChangeAspect="1" noChangeArrowheads="1"/>
          </p:cNvSpPr>
          <p:nvPr/>
        </p:nvSpPr>
        <p:spPr bwMode="auto">
          <a:xfrm>
            <a:off x="2267744" y="4149079"/>
            <a:ext cx="72001" cy="72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3" name="Oval 11"/>
          <p:cNvSpPr>
            <a:spLocks noChangeAspect="1" noChangeArrowheads="1"/>
          </p:cNvSpPr>
          <p:nvPr/>
        </p:nvSpPr>
        <p:spPr bwMode="auto">
          <a:xfrm>
            <a:off x="2066128" y="3717032"/>
            <a:ext cx="57600" cy="575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4" name="Oval 11"/>
          <p:cNvSpPr>
            <a:spLocks noChangeAspect="1" noChangeArrowheads="1"/>
          </p:cNvSpPr>
          <p:nvPr/>
        </p:nvSpPr>
        <p:spPr bwMode="auto">
          <a:xfrm>
            <a:off x="1986496" y="2707464"/>
            <a:ext cx="57600" cy="575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5" name="Oval 11"/>
          <p:cNvSpPr>
            <a:spLocks noChangeAspect="1" noChangeArrowheads="1"/>
          </p:cNvSpPr>
          <p:nvPr/>
        </p:nvSpPr>
        <p:spPr bwMode="auto">
          <a:xfrm>
            <a:off x="783937" y="2867345"/>
            <a:ext cx="36001" cy="36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35372"/>
              </p:ext>
            </p:extLst>
          </p:nvPr>
        </p:nvGraphicFramePr>
        <p:xfrm>
          <a:off x="6916738" y="1938338"/>
          <a:ext cx="1917700" cy="376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Foglio di lavoro" r:id="rId8" imgW="1628902" imgH="3086100" progId="Excel.Sheet.8">
                  <p:embed/>
                </p:oleObj>
              </mc:Choice>
              <mc:Fallback>
                <p:oleObj name="Foglio di lavoro" r:id="rId8" imgW="1628902" imgH="3086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1938338"/>
                        <a:ext cx="1917700" cy="376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Oval 11"/>
          <p:cNvSpPr>
            <a:spLocks noChangeAspect="1" noChangeArrowheads="1"/>
          </p:cNvSpPr>
          <p:nvPr/>
        </p:nvSpPr>
        <p:spPr bwMode="auto">
          <a:xfrm>
            <a:off x="1998751" y="2298824"/>
            <a:ext cx="126001" cy="126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2001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Rettangolo arrotondato 2"/>
          <p:cNvSpPr>
            <a:spLocks noChangeArrowheads="1"/>
          </p:cNvSpPr>
          <p:nvPr/>
        </p:nvSpPr>
        <p:spPr bwMode="auto">
          <a:xfrm>
            <a:off x="285751" y="1428750"/>
            <a:ext cx="1821002" cy="3225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412776"/>
            <a:ext cx="238450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Cadavere + Vivente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789341"/>
              </p:ext>
            </p:extLst>
          </p:nvPr>
        </p:nvGraphicFramePr>
        <p:xfrm>
          <a:off x="1000126" y="1985928"/>
          <a:ext cx="7140450" cy="414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04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38179"/>
              </p:ext>
            </p:extLst>
          </p:nvPr>
        </p:nvGraphicFramePr>
        <p:xfrm>
          <a:off x="755576" y="2276872"/>
          <a:ext cx="7560840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3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48" name="Rettangolo arrotondato 47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02423"/>
              </p:ext>
            </p:extLst>
          </p:nvPr>
        </p:nvGraphicFramePr>
        <p:xfrm>
          <a:off x="755576" y="2420888"/>
          <a:ext cx="7272808" cy="3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857375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FEGATO – Attività per centro trapianti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18049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036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>
                <a:solidFill>
                  <a:prstClr val="black"/>
                </a:solidFill>
              </a:rPr>
              <a:t>75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71850" y="2795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3009900" y="2222500"/>
            <a:ext cx="269875" cy="269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3060700" y="2617788"/>
            <a:ext cx="179388" cy="179387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2971800" y="1757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444501" y="2395539"/>
            <a:ext cx="432001" cy="432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59641"/>
              </p:ext>
            </p:extLst>
          </p:nvPr>
        </p:nvGraphicFramePr>
        <p:xfrm>
          <a:off x="6156325" y="2019300"/>
          <a:ext cx="216058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Foglio di lavoro" r:id="rId5" imgW="1705079" imgH="3409830" progId="Excel.Sheet.8">
                  <p:embed/>
                </p:oleObj>
              </mc:Choice>
              <mc:Fallback>
                <p:oleObj name="Foglio di lavoro" r:id="rId5" imgW="1705079" imgH="34098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019300"/>
                        <a:ext cx="216058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44"/>
          <p:cNvSpPr>
            <a:spLocks noChangeAspect="1" noChangeArrowheads="1"/>
          </p:cNvSpPr>
          <p:nvPr/>
        </p:nvSpPr>
        <p:spPr bwMode="auto">
          <a:xfrm>
            <a:off x="1520825" y="3249613"/>
            <a:ext cx="394495" cy="396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" name="Oval 46"/>
          <p:cNvSpPr>
            <a:spLocks noChangeAspect="1" noChangeArrowheads="1"/>
          </p:cNvSpPr>
          <p:nvPr/>
        </p:nvSpPr>
        <p:spPr bwMode="auto">
          <a:xfrm>
            <a:off x="1878880" y="2400299"/>
            <a:ext cx="288000" cy="288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Oval 48"/>
          <p:cNvSpPr>
            <a:spLocks noChangeAspect="1" noChangeArrowheads="1"/>
          </p:cNvSpPr>
          <p:nvPr/>
        </p:nvSpPr>
        <p:spPr bwMode="auto">
          <a:xfrm>
            <a:off x="1084576" y="2347788"/>
            <a:ext cx="302400" cy="30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Oval 49"/>
          <p:cNvSpPr>
            <a:spLocks noChangeAspect="1" noChangeArrowheads="1"/>
          </p:cNvSpPr>
          <p:nvPr/>
        </p:nvSpPr>
        <p:spPr bwMode="auto">
          <a:xfrm>
            <a:off x="2520950" y="5781675"/>
            <a:ext cx="216000" cy="216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Oval 51"/>
          <p:cNvSpPr>
            <a:spLocks noChangeAspect="1" noChangeArrowheads="1"/>
          </p:cNvSpPr>
          <p:nvPr/>
        </p:nvSpPr>
        <p:spPr bwMode="auto">
          <a:xfrm>
            <a:off x="2359518" y="2178568"/>
            <a:ext cx="108002" cy="108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Oval 52"/>
          <p:cNvSpPr>
            <a:spLocks noChangeAspect="1" noChangeArrowheads="1"/>
          </p:cNvSpPr>
          <p:nvPr/>
        </p:nvSpPr>
        <p:spPr bwMode="auto">
          <a:xfrm>
            <a:off x="1541856" y="2864104"/>
            <a:ext cx="144000" cy="144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Oval 54"/>
          <p:cNvSpPr>
            <a:spLocks noChangeAspect="1" noChangeArrowheads="1"/>
          </p:cNvSpPr>
          <p:nvPr/>
        </p:nvSpPr>
        <p:spPr bwMode="auto">
          <a:xfrm>
            <a:off x="2851016" y="4516328"/>
            <a:ext cx="90000" cy="90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Oval 59"/>
          <p:cNvSpPr>
            <a:spLocks noChangeAspect="1" noChangeArrowheads="1"/>
          </p:cNvSpPr>
          <p:nvPr/>
        </p:nvSpPr>
        <p:spPr bwMode="auto">
          <a:xfrm>
            <a:off x="2447925" y="3367088"/>
            <a:ext cx="144000" cy="144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" name="Oval 62"/>
          <p:cNvSpPr>
            <a:spLocks noChangeAspect="1" noChangeArrowheads="1"/>
          </p:cNvSpPr>
          <p:nvPr/>
        </p:nvSpPr>
        <p:spPr bwMode="auto">
          <a:xfrm>
            <a:off x="1720850" y="2406824"/>
            <a:ext cx="144001" cy="144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" name="Oval 63"/>
          <p:cNvSpPr>
            <a:spLocks noChangeAspect="1" noChangeArrowheads="1"/>
          </p:cNvSpPr>
          <p:nvPr/>
        </p:nvSpPr>
        <p:spPr bwMode="auto">
          <a:xfrm>
            <a:off x="2123728" y="4077072"/>
            <a:ext cx="100800" cy="100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" name="Oval 66"/>
          <p:cNvSpPr>
            <a:spLocks noChangeAspect="1" noChangeArrowheads="1"/>
          </p:cNvSpPr>
          <p:nvPr/>
        </p:nvSpPr>
        <p:spPr bwMode="auto">
          <a:xfrm>
            <a:off x="3524288" y="4469520"/>
            <a:ext cx="72000" cy="72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" name="Oval 69"/>
          <p:cNvSpPr>
            <a:spLocks noChangeAspect="1" noChangeArrowheads="1"/>
          </p:cNvSpPr>
          <p:nvPr/>
        </p:nvSpPr>
        <p:spPr bwMode="auto">
          <a:xfrm>
            <a:off x="1730374" y="2876360"/>
            <a:ext cx="252000" cy="252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" name="Oval 73"/>
          <p:cNvSpPr>
            <a:spLocks noChangeAspect="1" noChangeArrowheads="1"/>
          </p:cNvSpPr>
          <p:nvPr/>
        </p:nvSpPr>
        <p:spPr bwMode="auto">
          <a:xfrm>
            <a:off x="2199344" y="4080680"/>
            <a:ext cx="82800" cy="82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" name="Oval 74"/>
          <p:cNvSpPr>
            <a:spLocks noChangeAspect="1" noChangeArrowheads="1"/>
          </p:cNvSpPr>
          <p:nvPr/>
        </p:nvSpPr>
        <p:spPr bwMode="auto">
          <a:xfrm>
            <a:off x="2267744" y="4102280"/>
            <a:ext cx="57600" cy="57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Oval 63"/>
          <p:cNvSpPr>
            <a:spLocks noChangeAspect="1" noChangeArrowheads="1"/>
          </p:cNvSpPr>
          <p:nvPr/>
        </p:nvSpPr>
        <p:spPr bwMode="auto">
          <a:xfrm>
            <a:off x="2123728" y="4149080"/>
            <a:ext cx="122400" cy="12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Oval 63"/>
          <p:cNvSpPr>
            <a:spLocks noChangeAspect="1" noChangeArrowheads="1"/>
          </p:cNvSpPr>
          <p:nvPr/>
        </p:nvSpPr>
        <p:spPr bwMode="auto">
          <a:xfrm>
            <a:off x="2195736" y="4149080"/>
            <a:ext cx="111600" cy="111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9" name="Gruppo 45"/>
          <p:cNvGrpSpPr/>
          <p:nvPr/>
        </p:nvGrpSpPr>
        <p:grpSpPr>
          <a:xfrm>
            <a:off x="107504" y="1196752"/>
            <a:ext cx="1549946" cy="584775"/>
            <a:chOff x="285751" y="1404065"/>
            <a:chExt cx="1549946" cy="584775"/>
          </a:xfrm>
        </p:grpSpPr>
        <p:sp>
          <p:nvSpPr>
            <p:cNvPr id="47" name="Rettangolo arrotondato 46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23528" y="1404065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Incluse tutte le combinazioni</a:t>
              </a:r>
              <a:endParaRPr lang="it-IT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uppo 48"/>
          <p:cNvGrpSpPr/>
          <p:nvPr/>
        </p:nvGrpSpPr>
        <p:grpSpPr>
          <a:xfrm>
            <a:off x="5436096" y="1274488"/>
            <a:ext cx="2486752" cy="461665"/>
            <a:chOff x="285751" y="1391829"/>
            <a:chExt cx="1549946" cy="598551"/>
          </a:xfrm>
        </p:grpSpPr>
        <p:sp>
          <p:nvSpPr>
            <p:cNvPr id="50" name="Rettangolo arrotondato 49"/>
            <p:cNvSpPr>
              <a:spLocks noChangeArrowheads="1"/>
            </p:cNvSpPr>
            <p:nvPr/>
          </p:nvSpPr>
          <p:spPr bwMode="auto">
            <a:xfrm>
              <a:off x="285751" y="1416407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323528" y="1391829"/>
              <a:ext cx="1512169" cy="598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it-IT" sz="24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Anno 2014: 1057</a:t>
              </a:r>
              <a:endParaRPr lang="it-IT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Oval 66"/>
          <p:cNvSpPr>
            <a:spLocks noChangeAspect="1" noChangeArrowheads="1"/>
          </p:cNvSpPr>
          <p:nvPr/>
        </p:nvSpPr>
        <p:spPr bwMode="auto">
          <a:xfrm>
            <a:off x="971600" y="5214808"/>
            <a:ext cx="108000" cy="108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" name="Oval 48"/>
          <p:cNvSpPr>
            <a:spLocks noChangeAspect="1" noChangeArrowheads="1"/>
          </p:cNvSpPr>
          <p:nvPr/>
        </p:nvSpPr>
        <p:spPr bwMode="auto">
          <a:xfrm>
            <a:off x="1259632" y="2150888"/>
            <a:ext cx="324000" cy="324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" name="Oval 48"/>
          <p:cNvSpPr>
            <a:spLocks noChangeAspect="1" noChangeArrowheads="1"/>
          </p:cNvSpPr>
          <p:nvPr/>
        </p:nvSpPr>
        <p:spPr bwMode="auto">
          <a:xfrm>
            <a:off x="1331640" y="2471312"/>
            <a:ext cx="216000" cy="216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" name="Oval 59"/>
          <p:cNvSpPr>
            <a:spLocks noChangeAspect="1" noChangeArrowheads="1"/>
          </p:cNvSpPr>
          <p:nvPr/>
        </p:nvSpPr>
        <p:spPr bwMode="auto">
          <a:xfrm>
            <a:off x="1187624" y="2564904"/>
            <a:ext cx="129600" cy="12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704789"/>
              </p:ext>
            </p:extLst>
          </p:nvPr>
        </p:nvGraphicFramePr>
        <p:xfrm>
          <a:off x="858044" y="2190750"/>
          <a:ext cx="7458371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CUORE – Attività per centro trapianti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39" y="1897605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423046" y="1804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30</a:t>
            </a:r>
            <a:endParaRPr lang="it-IT" b="1" dirty="0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423046" y="21605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20</a:t>
            </a:r>
            <a:endParaRPr lang="it-IT" b="1" dirty="0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3397646" y="24907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/>
              <a:t>1</a:t>
            </a:r>
            <a:r>
              <a:rPr lang="it-IT" b="1" dirty="0" smtClean="0"/>
              <a:t>0</a:t>
            </a:r>
            <a:endParaRPr lang="it-IT" b="1" dirty="0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3508315" y="2795588"/>
            <a:ext cx="301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21" name="Oval 12"/>
          <p:cNvSpPr>
            <a:spLocks noChangeAspect="1" noChangeArrowheads="1"/>
          </p:cNvSpPr>
          <p:nvPr/>
        </p:nvSpPr>
        <p:spPr bwMode="auto">
          <a:xfrm>
            <a:off x="3044031" y="2235994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2" name="Oval 13"/>
          <p:cNvSpPr>
            <a:spLocks noChangeAspect="1" noChangeArrowheads="1"/>
          </p:cNvSpPr>
          <p:nvPr/>
        </p:nvSpPr>
        <p:spPr bwMode="auto">
          <a:xfrm>
            <a:off x="3097981" y="265112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3" name="Oval 14"/>
          <p:cNvSpPr>
            <a:spLocks noChangeAspect="1" noChangeArrowheads="1"/>
          </p:cNvSpPr>
          <p:nvPr/>
        </p:nvSpPr>
        <p:spPr bwMode="auto">
          <a:xfrm>
            <a:off x="3116263" y="29845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4" name="Oval 15"/>
          <p:cNvSpPr>
            <a:spLocks noChangeArrowheads="1"/>
          </p:cNvSpPr>
          <p:nvPr/>
        </p:nvSpPr>
        <p:spPr bwMode="auto">
          <a:xfrm>
            <a:off x="2971800" y="174625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74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704350"/>
              </p:ext>
            </p:extLst>
          </p:nvPr>
        </p:nvGraphicFramePr>
        <p:xfrm>
          <a:off x="5584825" y="2106613"/>
          <a:ext cx="258445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Foglio di lavoro" r:id="rId5" imgW="1752623" imgH="2762370" progId="Excel.Sheet.8">
                  <p:embed/>
                </p:oleObj>
              </mc:Choice>
              <mc:Fallback>
                <p:oleObj name="Foglio di lavoro" r:id="rId5" imgW="1752623" imgH="2762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2106613"/>
                        <a:ext cx="258445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Oval 26"/>
          <p:cNvSpPr>
            <a:spLocks noChangeAspect="1" noChangeArrowheads="1"/>
          </p:cNvSpPr>
          <p:nvPr/>
        </p:nvSpPr>
        <p:spPr bwMode="auto">
          <a:xfrm>
            <a:off x="2166880" y="2204864"/>
            <a:ext cx="216000" cy="21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8" name="Oval 26"/>
          <p:cNvSpPr>
            <a:spLocks noChangeAspect="1" noChangeArrowheads="1"/>
          </p:cNvSpPr>
          <p:nvPr/>
        </p:nvSpPr>
        <p:spPr bwMode="auto">
          <a:xfrm>
            <a:off x="2634968" y="4509120"/>
            <a:ext cx="162000" cy="1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0" name="Oval 26"/>
          <p:cNvSpPr>
            <a:spLocks noChangeAspect="1" noChangeArrowheads="1"/>
          </p:cNvSpPr>
          <p:nvPr/>
        </p:nvSpPr>
        <p:spPr bwMode="auto">
          <a:xfrm>
            <a:off x="2339752" y="5877272"/>
            <a:ext cx="90000" cy="9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4" name="Oval 26"/>
          <p:cNvSpPr>
            <a:spLocks noChangeAspect="1" noChangeArrowheads="1"/>
          </p:cNvSpPr>
          <p:nvPr/>
        </p:nvSpPr>
        <p:spPr bwMode="auto">
          <a:xfrm>
            <a:off x="3491888" y="450912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6" name="Oval 26"/>
          <p:cNvSpPr>
            <a:spLocks noChangeAspect="1" noChangeArrowheads="1"/>
          </p:cNvSpPr>
          <p:nvPr/>
        </p:nvSpPr>
        <p:spPr bwMode="auto">
          <a:xfrm>
            <a:off x="858737" y="5319216"/>
            <a:ext cx="54000" cy="5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6" name="Oval 26"/>
          <p:cNvSpPr>
            <a:spLocks noChangeAspect="1" noChangeArrowheads="1"/>
          </p:cNvSpPr>
          <p:nvPr/>
        </p:nvSpPr>
        <p:spPr bwMode="auto">
          <a:xfrm>
            <a:off x="1403672" y="2924968"/>
            <a:ext cx="180000" cy="18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7" name="Rettangolo arrotondato 36"/>
          <p:cNvSpPr>
            <a:spLocks noChangeArrowheads="1"/>
          </p:cNvSpPr>
          <p:nvPr/>
        </p:nvSpPr>
        <p:spPr bwMode="auto">
          <a:xfrm>
            <a:off x="179512" y="1196752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179512" y="1196752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39" name="Rettangolo arrotondato 38"/>
          <p:cNvSpPr>
            <a:spLocks noChangeArrowheads="1"/>
          </p:cNvSpPr>
          <p:nvPr/>
        </p:nvSpPr>
        <p:spPr bwMode="auto">
          <a:xfrm>
            <a:off x="5580112" y="1412824"/>
            <a:ext cx="2304256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2014: 227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Oval 26"/>
          <p:cNvSpPr>
            <a:spLocks noChangeAspect="1" noChangeArrowheads="1"/>
          </p:cNvSpPr>
          <p:nvPr/>
        </p:nvSpPr>
        <p:spPr bwMode="auto">
          <a:xfrm>
            <a:off x="1204832" y="2286568"/>
            <a:ext cx="216000" cy="21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7" name="Oval 26"/>
          <p:cNvSpPr>
            <a:spLocks noChangeAspect="1" noChangeArrowheads="1"/>
          </p:cNvSpPr>
          <p:nvPr/>
        </p:nvSpPr>
        <p:spPr bwMode="auto">
          <a:xfrm>
            <a:off x="971600" y="2346696"/>
            <a:ext cx="360000" cy="36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8" name="Oval 26"/>
          <p:cNvSpPr>
            <a:spLocks noChangeAspect="1" noChangeArrowheads="1"/>
          </p:cNvSpPr>
          <p:nvPr/>
        </p:nvSpPr>
        <p:spPr bwMode="auto">
          <a:xfrm>
            <a:off x="1748896" y="2527080"/>
            <a:ext cx="216000" cy="21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9" name="Oval 26"/>
          <p:cNvSpPr>
            <a:spLocks noChangeAspect="1" noChangeArrowheads="1"/>
          </p:cNvSpPr>
          <p:nvPr/>
        </p:nvSpPr>
        <p:spPr bwMode="auto">
          <a:xfrm>
            <a:off x="483296" y="2672920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0" name="Oval 26"/>
          <p:cNvSpPr>
            <a:spLocks noChangeAspect="1" noChangeArrowheads="1"/>
          </p:cNvSpPr>
          <p:nvPr/>
        </p:nvSpPr>
        <p:spPr bwMode="auto">
          <a:xfrm>
            <a:off x="953616" y="2618928"/>
            <a:ext cx="180000" cy="18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1" name="Oval 26"/>
          <p:cNvSpPr>
            <a:spLocks noChangeAspect="1" noChangeArrowheads="1"/>
          </p:cNvSpPr>
          <p:nvPr/>
        </p:nvSpPr>
        <p:spPr bwMode="auto">
          <a:xfrm>
            <a:off x="2008520" y="4149080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2" name="Oval 26"/>
          <p:cNvSpPr>
            <a:spLocks noChangeAspect="1" noChangeArrowheads="1"/>
          </p:cNvSpPr>
          <p:nvPr/>
        </p:nvSpPr>
        <p:spPr bwMode="auto">
          <a:xfrm>
            <a:off x="2051720" y="4221088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3" name="Oval 26"/>
          <p:cNvSpPr>
            <a:spLocks noChangeAspect="1" noChangeArrowheads="1"/>
          </p:cNvSpPr>
          <p:nvPr/>
        </p:nvSpPr>
        <p:spPr bwMode="auto">
          <a:xfrm>
            <a:off x="1583688" y="3465024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4" name="Oval 13"/>
          <p:cNvSpPr>
            <a:spLocks noChangeAspect="1" noChangeArrowheads="1"/>
          </p:cNvSpPr>
          <p:nvPr/>
        </p:nvSpPr>
        <p:spPr bwMode="auto">
          <a:xfrm>
            <a:off x="1625728" y="247453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915"/>
            <a:ext cx="231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val 14"/>
          <p:cNvSpPr>
            <a:spLocks noChangeAspect="1" noChangeArrowheads="1"/>
          </p:cNvSpPr>
          <p:nvPr/>
        </p:nvSpPr>
        <p:spPr bwMode="auto">
          <a:xfrm>
            <a:off x="2877107" y="613476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383349"/>
              </p:ext>
            </p:extLst>
          </p:nvPr>
        </p:nvGraphicFramePr>
        <p:xfrm>
          <a:off x="755576" y="2348880"/>
          <a:ext cx="7416824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2014*</a:t>
            </a:r>
            <a:endParaRPr lang="it-IT" sz="3200" b="1" dirty="0"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062228"/>
              </p:ext>
            </p:extLst>
          </p:nvPr>
        </p:nvGraphicFramePr>
        <p:xfrm>
          <a:off x="933500" y="1844824"/>
          <a:ext cx="72008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POLMONE – Attività per centro trapianti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1816100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423046" y="1804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30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423046" y="21605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20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498850" y="2795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9469" name="Oval 12"/>
          <p:cNvSpPr>
            <a:spLocks noChangeAspect="1" noChangeArrowheads="1"/>
          </p:cNvSpPr>
          <p:nvPr/>
        </p:nvSpPr>
        <p:spPr bwMode="auto">
          <a:xfrm>
            <a:off x="3043238" y="2204864"/>
            <a:ext cx="216000" cy="21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0" name="Oval 13"/>
          <p:cNvSpPr>
            <a:spLocks noChangeAspect="1" noChangeArrowheads="1"/>
          </p:cNvSpPr>
          <p:nvPr/>
        </p:nvSpPr>
        <p:spPr bwMode="auto">
          <a:xfrm>
            <a:off x="3079749" y="2564904"/>
            <a:ext cx="144000" cy="144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1" name="Oval 14"/>
          <p:cNvSpPr>
            <a:spLocks noChangeAspect="1" noChangeArrowheads="1"/>
          </p:cNvSpPr>
          <p:nvPr/>
        </p:nvSpPr>
        <p:spPr bwMode="auto">
          <a:xfrm>
            <a:off x="3116263" y="2924944"/>
            <a:ext cx="71999" cy="7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2" name="Oval 15"/>
          <p:cNvSpPr>
            <a:spLocks noChangeArrowheads="1"/>
          </p:cNvSpPr>
          <p:nvPr/>
        </p:nvSpPr>
        <p:spPr bwMode="auto">
          <a:xfrm>
            <a:off x="2971800" y="1746250"/>
            <a:ext cx="360363" cy="3603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6" name="Oval 31"/>
          <p:cNvSpPr>
            <a:spLocks noChangeAspect="1" noChangeArrowheads="1"/>
          </p:cNvSpPr>
          <p:nvPr/>
        </p:nvSpPr>
        <p:spPr bwMode="auto">
          <a:xfrm>
            <a:off x="1950880" y="2362200"/>
            <a:ext cx="216000" cy="21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7" name="Oval 32"/>
          <p:cNvSpPr>
            <a:spLocks noChangeAspect="1" noChangeArrowheads="1"/>
          </p:cNvSpPr>
          <p:nvPr/>
        </p:nvSpPr>
        <p:spPr bwMode="auto">
          <a:xfrm>
            <a:off x="2160588" y="4038600"/>
            <a:ext cx="89999" cy="90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8" name="Oval 33"/>
          <p:cNvSpPr>
            <a:spLocks noChangeAspect="1" noChangeArrowheads="1"/>
          </p:cNvSpPr>
          <p:nvPr/>
        </p:nvSpPr>
        <p:spPr bwMode="auto">
          <a:xfrm>
            <a:off x="2519792" y="5733256"/>
            <a:ext cx="108000" cy="108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9" name="Oval 34"/>
          <p:cNvSpPr>
            <a:spLocks noChangeAspect="1" noChangeArrowheads="1"/>
          </p:cNvSpPr>
          <p:nvPr/>
        </p:nvSpPr>
        <p:spPr bwMode="auto">
          <a:xfrm>
            <a:off x="1691680" y="3340100"/>
            <a:ext cx="108000" cy="108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0" name="Oval 35"/>
          <p:cNvSpPr>
            <a:spLocks noChangeAspect="1" noChangeArrowheads="1"/>
          </p:cNvSpPr>
          <p:nvPr/>
        </p:nvSpPr>
        <p:spPr bwMode="auto">
          <a:xfrm>
            <a:off x="1187624" y="2276872"/>
            <a:ext cx="360000" cy="360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2" name="Oval 37"/>
          <p:cNvSpPr>
            <a:spLocks noChangeAspect="1" noChangeArrowheads="1"/>
          </p:cNvSpPr>
          <p:nvPr/>
        </p:nvSpPr>
        <p:spPr bwMode="auto">
          <a:xfrm>
            <a:off x="1158832" y="2582920"/>
            <a:ext cx="90000" cy="90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4" name="Oval 39"/>
          <p:cNvSpPr>
            <a:spLocks noChangeAspect="1" noChangeArrowheads="1"/>
          </p:cNvSpPr>
          <p:nvPr/>
        </p:nvSpPr>
        <p:spPr bwMode="auto">
          <a:xfrm>
            <a:off x="1836738" y="2933699"/>
            <a:ext cx="89998" cy="90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" name="Oval 12"/>
          <p:cNvSpPr>
            <a:spLocks noChangeAspect="1" noChangeArrowheads="1"/>
          </p:cNvSpPr>
          <p:nvPr/>
        </p:nvSpPr>
        <p:spPr bwMode="auto">
          <a:xfrm>
            <a:off x="611560" y="2564936"/>
            <a:ext cx="216000" cy="21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" name="Oval 37"/>
          <p:cNvSpPr>
            <a:spLocks noChangeAspect="1" noChangeArrowheads="1"/>
          </p:cNvSpPr>
          <p:nvPr/>
        </p:nvSpPr>
        <p:spPr bwMode="auto">
          <a:xfrm>
            <a:off x="1403648" y="2204864"/>
            <a:ext cx="108000" cy="108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" name="Oval 39"/>
          <p:cNvSpPr>
            <a:spLocks noChangeAspect="1" noChangeArrowheads="1"/>
          </p:cNvSpPr>
          <p:nvPr/>
        </p:nvSpPr>
        <p:spPr bwMode="auto">
          <a:xfrm>
            <a:off x="2123731" y="4005064"/>
            <a:ext cx="35999" cy="3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Rettangolo arrotondato 30"/>
          <p:cNvSpPr>
            <a:spLocks noChangeArrowheads="1"/>
          </p:cNvSpPr>
          <p:nvPr/>
        </p:nvSpPr>
        <p:spPr bwMode="auto">
          <a:xfrm>
            <a:off x="35496" y="1196752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5496" y="1196752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Incluse tutte le combinazioni</a:t>
            </a:r>
          </a:p>
        </p:txBody>
      </p:sp>
      <p:sp>
        <p:nvSpPr>
          <p:cNvPr id="36" name="Rettangolo arrotondato 35"/>
          <p:cNvSpPr>
            <a:spLocks noChangeArrowheads="1"/>
          </p:cNvSpPr>
          <p:nvPr/>
        </p:nvSpPr>
        <p:spPr bwMode="auto">
          <a:xfrm>
            <a:off x="5940152" y="1488851"/>
            <a:ext cx="2304255" cy="4375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796136" y="1464766"/>
            <a:ext cx="244827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Anno2014: 126</a:t>
            </a:r>
            <a:endParaRPr lang="it-IT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491091"/>
              </p:ext>
            </p:extLst>
          </p:nvPr>
        </p:nvGraphicFramePr>
        <p:xfrm>
          <a:off x="5724525" y="2247900"/>
          <a:ext cx="27051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Foglio di lavoro" r:id="rId4" imgW="1752623" imgH="1790640" progId="Excel.Sheet.8">
                  <p:embed/>
                </p:oleObj>
              </mc:Choice>
              <mc:Fallback>
                <p:oleObj name="Foglio di lavoro" r:id="rId4" imgW="1752623" imgH="1790640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247900"/>
                        <a:ext cx="2705100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6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591189"/>
              </p:ext>
            </p:extLst>
          </p:nvPr>
        </p:nvGraphicFramePr>
        <p:xfrm>
          <a:off x="858044" y="1988840"/>
          <a:ext cx="7386364" cy="434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4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PANCREAS – Attività per centro trapianti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68140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423046" y="1804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10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423046" y="21605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10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514665" y="2490788"/>
            <a:ext cx="301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</a:rPr>
              <a:t>5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3508314" y="2795588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517" name="Oval 12"/>
          <p:cNvSpPr>
            <a:spLocks noChangeAspect="1" noChangeArrowheads="1"/>
          </p:cNvSpPr>
          <p:nvPr/>
        </p:nvSpPr>
        <p:spPr bwMode="auto">
          <a:xfrm>
            <a:off x="3061981" y="2240888"/>
            <a:ext cx="180000" cy="180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8" name="Oval 13"/>
          <p:cNvSpPr>
            <a:spLocks noChangeAspect="1" noChangeArrowheads="1"/>
          </p:cNvSpPr>
          <p:nvPr/>
        </p:nvSpPr>
        <p:spPr bwMode="auto">
          <a:xfrm>
            <a:off x="3106981" y="2636912"/>
            <a:ext cx="90000" cy="90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9" name="Oval 14"/>
          <p:cNvSpPr>
            <a:spLocks noChangeAspect="1" noChangeArrowheads="1"/>
          </p:cNvSpPr>
          <p:nvPr/>
        </p:nvSpPr>
        <p:spPr bwMode="auto">
          <a:xfrm>
            <a:off x="3133981" y="2924944"/>
            <a:ext cx="71998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20" name="Oval 15"/>
          <p:cNvSpPr>
            <a:spLocks noChangeArrowheads="1"/>
          </p:cNvSpPr>
          <p:nvPr/>
        </p:nvSpPr>
        <p:spPr bwMode="auto">
          <a:xfrm>
            <a:off x="3057312" y="1854184"/>
            <a:ext cx="252000" cy="25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2150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06354"/>
              </p:ext>
            </p:extLst>
          </p:nvPr>
        </p:nvGraphicFramePr>
        <p:xfrm>
          <a:off x="5556250" y="2160588"/>
          <a:ext cx="2892425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Foglio di lavoro" r:id="rId5" imgW="1876343" imgH="1466910" progId="Excel.Sheet.8">
                  <p:embed/>
                </p:oleObj>
              </mc:Choice>
              <mc:Fallback>
                <p:oleObj name="Foglio di lavoro" r:id="rId5" imgW="1876343" imgH="14669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2160588"/>
                        <a:ext cx="2892425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7" name="Oval 34"/>
          <p:cNvSpPr>
            <a:spLocks noChangeAspect="1" noChangeArrowheads="1"/>
          </p:cNvSpPr>
          <p:nvPr/>
        </p:nvSpPr>
        <p:spPr bwMode="auto">
          <a:xfrm flipH="1">
            <a:off x="964320" y="3008104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" name="Oval 15"/>
          <p:cNvSpPr>
            <a:spLocks noChangeAspect="1" noChangeArrowheads="1"/>
          </p:cNvSpPr>
          <p:nvPr/>
        </p:nvSpPr>
        <p:spPr bwMode="auto">
          <a:xfrm>
            <a:off x="1565984" y="3284984"/>
            <a:ext cx="180000" cy="180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" name="Oval 35"/>
          <p:cNvSpPr>
            <a:spLocks noChangeAspect="1" noChangeArrowheads="1"/>
          </p:cNvSpPr>
          <p:nvPr/>
        </p:nvSpPr>
        <p:spPr bwMode="auto">
          <a:xfrm>
            <a:off x="1024448" y="5172712"/>
            <a:ext cx="162000" cy="16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Oval 35"/>
          <p:cNvSpPr>
            <a:spLocks noChangeAspect="1" noChangeArrowheads="1"/>
          </p:cNvSpPr>
          <p:nvPr/>
        </p:nvSpPr>
        <p:spPr bwMode="auto">
          <a:xfrm>
            <a:off x="2231744" y="4149080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Oval 35"/>
          <p:cNvSpPr>
            <a:spLocks noChangeAspect="1" noChangeArrowheads="1"/>
          </p:cNvSpPr>
          <p:nvPr/>
        </p:nvSpPr>
        <p:spPr bwMode="auto">
          <a:xfrm>
            <a:off x="2483776" y="5805272"/>
            <a:ext cx="36000" cy="36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" name="Rettangolo arrotondato 37"/>
          <p:cNvSpPr>
            <a:spLocks noChangeArrowheads="1"/>
          </p:cNvSpPr>
          <p:nvPr/>
        </p:nvSpPr>
        <p:spPr bwMode="auto">
          <a:xfrm>
            <a:off x="5724128" y="1394123"/>
            <a:ext cx="2052081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364088" y="1377158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Anno2014: 43</a:t>
            </a:r>
            <a:endParaRPr lang="it-IT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ttangolo arrotondato 45"/>
          <p:cNvSpPr>
            <a:spLocks noChangeArrowheads="1"/>
          </p:cNvSpPr>
          <p:nvPr/>
        </p:nvSpPr>
        <p:spPr bwMode="auto">
          <a:xfrm>
            <a:off x="35496" y="1196752"/>
            <a:ext cx="1641716" cy="6121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Incluse tutte le combinazioni</a:t>
            </a:r>
          </a:p>
        </p:txBody>
      </p:sp>
      <p:sp>
        <p:nvSpPr>
          <p:cNvPr id="32" name="Oval 12"/>
          <p:cNvSpPr>
            <a:spLocks noChangeAspect="1" noChangeArrowheads="1"/>
          </p:cNvSpPr>
          <p:nvPr/>
        </p:nvSpPr>
        <p:spPr bwMode="auto">
          <a:xfrm>
            <a:off x="1961728" y="2474912"/>
            <a:ext cx="162000" cy="16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" name="Oval 12"/>
          <p:cNvSpPr>
            <a:spLocks noChangeAspect="1" noChangeArrowheads="1"/>
          </p:cNvSpPr>
          <p:nvPr/>
        </p:nvSpPr>
        <p:spPr bwMode="auto">
          <a:xfrm>
            <a:off x="1204545" y="2347153"/>
            <a:ext cx="252000" cy="25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" name="Oval 35"/>
          <p:cNvSpPr>
            <a:spLocks noChangeAspect="1" noChangeArrowheads="1"/>
          </p:cNvSpPr>
          <p:nvPr/>
        </p:nvSpPr>
        <p:spPr bwMode="auto">
          <a:xfrm>
            <a:off x="755576" y="2636912"/>
            <a:ext cx="90000" cy="90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" name="Oval 35"/>
          <p:cNvSpPr>
            <a:spLocks noChangeAspect="1" noChangeArrowheads="1"/>
          </p:cNvSpPr>
          <p:nvPr/>
        </p:nvSpPr>
        <p:spPr bwMode="auto">
          <a:xfrm>
            <a:off x="1445344" y="2455080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" name="Oval 15"/>
          <p:cNvSpPr>
            <a:spLocks noChangeAspect="1" noChangeArrowheads="1"/>
          </p:cNvSpPr>
          <p:nvPr/>
        </p:nvSpPr>
        <p:spPr bwMode="auto">
          <a:xfrm>
            <a:off x="1619672" y="2888944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911905"/>
              </p:ext>
            </p:extLst>
          </p:nvPr>
        </p:nvGraphicFramePr>
        <p:xfrm>
          <a:off x="858044" y="2204864"/>
          <a:ext cx="7458371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7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5098" y="1916832"/>
            <a:ext cx="807249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31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Dicembre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45078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6623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1034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706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373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221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25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31/12/2014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8827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8795" y="4797152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8341**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2784" y="5517232"/>
            <a:ext cx="229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31 Dicembre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725845"/>
              </p:ext>
            </p:extLst>
          </p:nvPr>
        </p:nvGraphicFramePr>
        <p:xfrm>
          <a:off x="2483768" y="2852936"/>
          <a:ext cx="59046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112118"/>
              </p:ext>
            </p:extLst>
          </p:nvPr>
        </p:nvGraphicFramePr>
        <p:xfrm>
          <a:off x="874128" y="3669512"/>
          <a:ext cx="7395744" cy="286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2014*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944139"/>
              </p:ext>
            </p:extLst>
          </p:nvPr>
        </p:nvGraphicFramePr>
        <p:xfrm>
          <a:off x="948916" y="1658712"/>
          <a:ext cx="721536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28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1/1/2014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31/12/2014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8699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31/12/2014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6623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33408" y="3734210"/>
            <a:ext cx="2065962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1/1/2014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31/12/2014</a:t>
            </a:r>
            <a:endParaRPr lang="it-IT" sz="11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2076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2,2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23,3%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18,2%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1587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1,8 %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153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336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220" y="649048"/>
            <a:ext cx="9144000" cy="1868603"/>
            <a:chOff x="26220" y="649048"/>
            <a:chExt cx="9144000" cy="1868603"/>
          </a:xfrm>
        </p:grpSpPr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26220" y="649048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3200" b="1" u="none" dirty="0"/>
                <a:t>Flussi Lista di attesa </a:t>
              </a:r>
              <a:r>
                <a:rPr lang="it-IT" sz="3200" b="1" u="none" dirty="0" smtClean="0"/>
                <a:t>1/</a:t>
              </a:r>
              <a:r>
                <a:rPr lang="it-IT" sz="3200" b="1" dirty="0" smtClean="0"/>
                <a:t>1</a:t>
              </a:r>
              <a:r>
                <a:rPr lang="it-IT" sz="3200" b="1" u="none" dirty="0" smtClean="0"/>
                <a:t>/2014 </a:t>
              </a:r>
              <a:r>
                <a:rPr lang="it-IT" sz="3200" b="1" u="none" dirty="0"/>
                <a:t>– </a:t>
              </a:r>
              <a:r>
                <a:rPr lang="it-IT" sz="3200" b="1" u="none" dirty="0" smtClean="0"/>
                <a:t>31/12/2014</a:t>
              </a:r>
              <a:endParaRPr lang="it-IT" sz="3200" b="1" u="none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0045" y="468096"/>
              <a:ext cx="1179164" cy="2919945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3768" y="1484784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Pazienti iscritti al 1/1/2014</a:t>
              </a:r>
              <a:endParaRPr lang="it-IT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6801</a:t>
              </a:r>
              <a:endParaRPr lang="it-IT" sz="24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148064" y="1340768"/>
            <a:ext cx="2304256" cy="1179162"/>
            <a:chOff x="5148064" y="1340768"/>
            <a:chExt cx="2304256" cy="117916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10612" y="994246"/>
              <a:ext cx="1179160" cy="1872208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148064" y="1340768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Ingressi in lista nel periodo </a:t>
              </a:r>
            </a:p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dal 1/1/2014 al 31/12/2014</a:t>
              </a:r>
            </a:p>
            <a:p>
              <a:pPr algn="ctr">
                <a:defRPr/>
              </a:pPr>
              <a:endParaRPr lang="it-IT" sz="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1898</a:t>
              </a:r>
              <a:endParaRPr lang="it-IT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/2014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31/12/2014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1/1/2014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31/12/2014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2307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7544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2,0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</a:t>
            </a:r>
            <a:r>
              <a:rPr lang="it-IT" sz="1200" b="1" dirty="0" smtClean="0">
                <a:solidFill>
                  <a:srgbClr val="984807"/>
                </a:solidFill>
              </a:rPr>
              <a:t>31/12/2014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1034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993954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1/1/2014 </a:t>
            </a:r>
            <a:r>
              <a:rPr lang="it-IT" sz="1100" b="1" i="1" dirty="0">
                <a:solidFill>
                  <a:srgbClr val="984807"/>
                </a:solidFill>
              </a:rPr>
              <a:t>al </a:t>
            </a:r>
            <a:r>
              <a:rPr lang="it-IT" sz="1100" b="1" i="1" dirty="0" smtClean="0">
                <a:solidFill>
                  <a:srgbClr val="984807"/>
                </a:solidFill>
              </a:rPr>
              <a:t>31/12/2014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1274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107,1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45,8%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1057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6,5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151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597776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66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304256" cy="1176883"/>
            <a:chOff x="2267744" y="1340768"/>
            <a:chExt cx="2304256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6" y="778037"/>
              <a:ext cx="1176882" cy="2302346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rgbClr val="984807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267744" y="1340768"/>
              <a:ext cx="22322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984807"/>
                  </a:solidFill>
                </a:rPr>
                <a:t>Pazienti iscritti  al  1/1/2014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987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04048" y="1340768"/>
            <a:ext cx="2376264" cy="1176880"/>
            <a:chOff x="5004048" y="1340768"/>
            <a:chExt cx="2376264" cy="11768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03739" y="885092"/>
              <a:ext cx="1176880" cy="2088232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984807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004048" y="1340768"/>
              <a:ext cx="23762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984807"/>
                  </a:solidFill>
                </a:rPr>
                <a:t>Ingressi in lista nel periodo dal 1/1/2014 al 31/12/2014</a:t>
              </a:r>
            </a:p>
            <a:p>
              <a:pPr algn="ctr">
                <a:defRPr/>
              </a:pPr>
              <a:r>
                <a:rPr lang="it-IT" sz="400" b="1" i="1" dirty="0" smtClean="0">
                  <a:solidFill>
                    <a:srgbClr val="984807"/>
                  </a:solidFill>
                </a:rPr>
                <a:t> </a:t>
              </a:r>
              <a:endParaRPr lang="it-IT" sz="3600" b="1" i="1" dirty="0" smtClean="0">
                <a:solidFill>
                  <a:srgbClr val="984807"/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1320</a:t>
              </a:r>
              <a:endParaRPr lang="it-IT" sz="2400" b="1" dirty="0">
                <a:solidFill>
                  <a:srgbClr val="9848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/2014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31/12/2014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1/1/2013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31/12/2013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1062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5670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2,8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31/12/2014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706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85893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736" y="5586958"/>
            <a:ext cx="3492532" cy="827469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1,0 anni</a:t>
            </a:r>
            <a:endParaRPr lang="it-IT" sz="12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33,1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21,4 %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227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6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,7 %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71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causa: </a:t>
            </a:r>
            <a:r>
              <a:rPr lang="it-IT" sz="2000" b="1" dirty="0" smtClean="0">
                <a:solidFill>
                  <a:srgbClr val="C00000"/>
                </a:solidFill>
              </a:rPr>
              <a:t>58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17271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62259" y="3715160"/>
            <a:ext cx="1915501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1/1/2014 </a:t>
            </a:r>
            <a:r>
              <a:rPr lang="it-IT" sz="1100" b="1" i="1" dirty="0">
                <a:solidFill>
                  <a:srgbClr val="C00000"/>
                </a:solidFill>
              </a:rPr>
              <a:t>al </a:t>
            </a:r>
            <a:r>
              <a:rPr lang="it-IT" sz="1100" b="1" i="1" dirty="0" smtClean="0">
                <a:solidFill>
                  <a:srgbClr val="C00000"/>
                </a:solidFill>
              </a:rPr>
              <a:t>31/12/2014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356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195736" y="1340769"/>
            <a:ext cx="2592287" cy="1176881"/>
            <a:chOff x="2195736" y="1340769"/>
            <a:chExt cx="2592287" cy="11768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903439" y="633066"/>
              <a:ext cx="1176881" cy="259228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11760" y="1412776"/>
              <a:ext cx="230139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C00000"/>
                  </a:solidFill>
                </a:rPr>
                <a:t>Pazienti iscritti  al  1/1/2014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686</a:t>
              </a:r>
              <a:endParaRPr lang="it-IT" sz="24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92080" y="1340770"/>
            <a:ext cx="2088232" cy="1176878"/>
            <a:chOff x="5292080" y="1340770"/>
            <a:chExt cx="2088232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79315" y="916651"/>
              <a:ext cx="1176878" cy="202511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5292080" y="1412776"/>
              <a:ext cx="2088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C00000"/>
                  </a:solidFill>
                </a:rPr>
                <a:t>Ingressi in lista nel periodo dal 1/1/2014 al 31/12/2014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376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547348"/>
              </p:ext>
            </p:extLst>
          </p:nvPr>
        </p:nvGraphicFramePr>
        <p:xfrm>
          <a:off x="611560" y="1749411"/>
          <a:ext cx="7776864" cy="462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9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/2014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31/12/2014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1/1/2014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31/12/2014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561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352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2,3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0086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31/12/2014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373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241877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93536" y="3734210"/>
            <a:ext cx="1977087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1/1/2014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31/12/2014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188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51720" y="5586958"/>
            <a:ext cx="3492532" cy="827469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1 ,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anni</a:t>
            </a:r>
            <a:endParaRPr lang="it-IT" sz="12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34,9%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22,5%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126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030785" y="6129114"/>
            <a:ext cx="1789687" cy="309640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9,3 %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52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17271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232248" cy="1176882"/>
            <a:chOff x="2267744" y="1340768"/>
            <a:chExt cx="2232248" cy="1176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795427" y="813085"/>
              <a:ext cx="1176882" cy="2232248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483768" y="1412776"/>
              <a:ext cx="1800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Pazienti iscritti  al  1/1/2014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361</a:t>
              </a: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04048" y="1340770"/>
            <a:ext cx="2376264" cy="1176878"/>
            <a:chOff x="5004048" y="1340770"/>
            <a:chExt cx="2376264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574093" y="914741"/>
              <a:ext cx="1176878" cy="202893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4048" y="1445875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Ingressi in lista nel periodo dal 1/1/2014 al 31/12/2014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/2014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31/12/2014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1/1/2014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31/12/2014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273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84700" y="3937587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3,2 anni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12094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31/12/2014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221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33408" y="3734210"/>
            <a:ext cx="201165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1/1/2014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31/12/2014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52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07704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1,1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20,5 %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15,8%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43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102793" y="61291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,5%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195736" y="1340768"/>
            <a:ext cx="2448272" cy="1176883"/>
            <a:chOff x="2195736" y="1340768"/>
            <a:chExt cx="2448272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4" y="778036"/>
              <a:ext cx="1176883" cy="230234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195736" y="1527756"/>
              <a:ext cx="244827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Pazienti iscritti  al  1/1/2014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210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292080" y="1340770"/>
            <a:ext cx="1944216" cy="1176878"/>
            <a:chOff x="5292080" y="1340770"/>
            <a:chExt cx="1944216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75749" y="957101"/>
              <a:ext cx="1176878" cy="194421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292080" y="1412776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Ingressi in lista nel periodo dal 1/1/2014 al 31/12/2014</a:t>
              </a: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63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272679"/>
              </p:ext>
            </p:extLst>
          </p:nvPr>
        </p:nvGraphicFramePr>
        <p:xfrm>
          <a:off x="683568" y="1755760"/>
          <a:ext cx="7704856" cy="454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2014*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744571"/>
              </p:ext>
            </p:extLst>
          </p:nvPr>
        </p:nvGraphicFramePr>
        <p:xfrm>
          <a:off x="395536" y="1429321"/>
          <a:ext cx="8136904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425923"/>
              </p:ext>
            </p:extLst>
          </p:nvPr>
        </p:nvGraphicFramePr>
        <p:xfrm>
          <a:off x="395536" y="1413223"/>
          <a:ext cx="8103269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927938"/>
              </p:ext>
            </p:extLst>
          </p:nvPr>
        </p:nvGraphicFramePr>
        <p:xfrm>
          <a:off x="251519" y="1268760"/>
          <a:ext cx="806489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</a:t>
            </a:r>
            <a:r>
              <a:rPr lang="it-IT" sz="2800" b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Anno </a:t>
            </a:r>
            <a:r>
              <a:rPr lang="it-IT" sz="2800" b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 </a:t>
            </a:r>
            <a:r>
              <a:rPr lang="it-IT" sz="2800" b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809907"/>
              </p:ext>
            </p:extLst>
          </p:nvPr>
        </p:nvGraphicFramePr>
        <p:xfrm>
          <a:off x="323528" y="1588987"/>
          <a:ext cx="7959253" cy="49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2014*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11460</TotalTime>
  <Words>1106</Words>
  <Application>Microsoft Office PowerPoint</Application>
  <PresentationFormat>Presentazione su schermo (4:3)</PresentationFormat>
  <Paragraphs>257</Paragraphs>
  <Slides>41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4" baseType="lpstr">
      <vt:lpstr>Tema di Office</vt:lpstr>
      <vt:lpstr>Foglio di lavoro</vt:lpstr>
      <vt:lpstr>Microsoft Excel 97-2003 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Ricci Andrea</cp:lastModifiedBy>
  <cp:revision>995</cp:revision>
  <cp:lastPrinted>2013-10-17T09:18:52Z</cp:lastPrinted>
  <dcterms:created xsi:type="dcterms:W3CDTF">2010-02-26T10:22:50Z</dcterms:created>
  <dcterms:modified xsi:type="dcterms:W3CDTF">2015-04-29T12:46:59Z</dcterms:modified>
</cp:coreProperties>
</file>