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theme/themeOverride10.xml" ContentType="application/vnd.openxmlformats-officedocument.themeOverride+xml"/>
  <Override PartName="/ppt/charts/chart17.xml" ContentType="application/vnd.openxmlformats-officedocument.drawingml.chart+xml"/>
  <Override PartName="/ppt/theme/themeOverride11.xml" ContentType="application/vnd.openxmlformats-officedocument.themeOverride+xml"/>
  <Override PartName="/ppt/charts/chart18.xml" ContentType="application/vnd.openxmlformats-officedocument.drawingml.chart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3.xml" ContentType="application/vnd.openxmlformats-officedocument.themeOverride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314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317" r:id="rId13"/>
    <p:sldId id="269" r:id="rId14"/>
    <p:sldId id="294" r:id="rId15"/>
    <p:sldId id="270" r:id="rId16"/>
    <p:sldId id="31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0" r:id="rId27"/>
    <p:sldId id="281" r:id="rId28"/>
    <p:sldId id="337" r:id="rId29"/>
    <p:sldId id="338" r:id="rId30"/>
    <p:sldId id="358" r:id="rId31"/>
    <p:sldId id="351" r:id="rId32"/>
    <p:sldId id="352" r:id="rId33"/>
    <p:sldId id="353" r:id="rId34"/>
    <p:sldId id="354" r:id="rId35"/>
    <p:sldId id="355" r:id="rId36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FCC66"/>
    <a:srgbClr val="CC9900"/>
    <a:srgbClr val="FFCC0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94750" autoAdjust="0"/>
  </p:normalViewPr>
  <p:slideViewPr>
    <p:cSldViewPr showGuides="1">
      <p:cViewPr>
        <p:scale>
          <a:sx n="100" d="100"/>
          <a:sy n="100" d="100"/>
        </p:scale>
        <p:origin x="-372" y="48"/>
      </p:cViewPr>
      <p:guideLst>
        <p:guide orient="horz" pos="252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9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0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14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nt-storage-01\rapporti%20ufficiali\lavoriamo\Situazione_donazioni_pp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t-storage-01\rapporti%20ufficiali\lavoriamo\Situazione_donazioni_p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dx'!$C$12:$C$23</c:f>
              <c:numCache>
                <c:formatCode>General</c:formatCode>
                <c:ptCount val="12"/>
                <c:pt idx="0">
                  <c:v>30.4</c:v>
                </c:pt>
                <c:pt idx="1">
                  <c:v>33.6</c:v>
                </c:pt>
                <c:pt idx="2">
                  <c:v>35.799999999999997</c:v>
                </c:pt>
                <c:pt idx="3">
                  <c:v>34.4</c:v>
                </c:pt>
                <c:pt idx="4">
                  <c:v>37</c:v>
                </c:pt>
                <c:pt idx="5">
                  <c:v>38.700000000000003</c:v>
                </c:pt>
                <c:pt idx="6">
                  <c:v>40.4</c:v>
                </c:pt>
                <c:pt idx="7">
                  <c:v>38.9</c:v>
                </c:pt>
                <c:pt idx="8" formatCode="0.0">
                  <c:v>38.1</c:v>
                </c:pt>
                <c:pt idx="9" formatCode="0.0">
                  <c:v>38.1</c:v>
                </c:pt>
                <c:pt idx="10" formatCode="0.0">
                  <c:v>38.200000000000003</c:v>
                </c:pt>
                <c:pt idx="11" formatCode="0.0">
                  <c:v>38.799999999999997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892032"/>
        <c:axId val="87522624"/>
      </c:barChart>
      <c:catAx>
        <c:axId val="10289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7522624"/>
        <c:crosses val="autoZero"/>
        <c:auto val="1"/>
        <c:lblAlgn val="ctr"/>
        <c:lblOffset val="100"/>
        <c:noMultiLvlLbl val="0"/>
      </c:catAx>
      <c:valAx>
        <c:axId val="87522624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8920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8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(ACC)'!$V$5:$V$23</c:f>
              <c:numCache>
                <c:formatCode>0.0</c:formatCode>
                <c:ptCount val="19"/>
                <c:pt idx="0">
                  <c:v>14.8</c:v>
                </c:pt>
                <c:pt idx="1">
                  <c:v>12.1</c:v>
                </c:pt>
                <c:pt idx="2">
                  <c:v>9.6999999999999993</c:v>
                </c:pt>
                <c:pt idx="3">
                  <c:v>8.1999999999999993</c:v>
                </c:pt>
                <c:pt idx="4" formatCode="General">
                  <c:v>25.3</c:v>
                </c:pt>
                <c:pt idx="5" formatCode="General">
                  <c:v>31.2</c:v>
                </c:pt>
                <c:pt idx="6">
                  <c:v>14</c:v>
                </c:pt>
                <c:pt idx="7" formatCode="General">
                  <c:v>15.9</c:v>
                </c:pt>
                <c:pt idx="8" formatCode="General">
                  <c:v>24</c:v>
                </c:pt>
                <c:pt idx="9" formatCode="General">
                  <c:v>35</c:v>
                </c:pt>
                <c:pt idx="10" formatCode="General">
                  <c:v>26.1</c:v>
                </c:pt>
                <c:pt idx="11" formatCode="General">
                  <c:v>9.9</c:v>
                </c:pt>
                <c:pt idx="12" formatCode="General">
                  <c:v>19.100000000000001</c:v>
                </c:pt>
                <c:pt idx="13" formatCode="General">
                  <c:v>6.9</c:v>
                </c:pt>
                <c:pt idx="14">
                  <c:v>15.9</c:v>
                </c:pt>
                <c:pt idx="15">
                  <c:v>12.4</c:v>
                </c:pt>
                <c:pt idx="16" formatCode="General">
                  <c:v>31</c:v>
                </c:pt>
                <c:pt idx="17">
                  <c:v>10.199999999999999</c:v>
                </c:pt>
                <c:pt idx="18" formatCode="General">
                  <c:v>24.3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(ACC)'!$V$5:$V$23</c:f>
              <c:numCache>
                <c:formatCode>0.0</c:formatCode>
                <c:ptCount val="19"/>
                <c:pt idx="0">
                  <c:v>11.1</c:v>
                </c:pt>
                <c:pt idx="1">
                  <c:v>3.5</c:v>
                </c:pt>
                <c:pt idx="2">
                  <c:v>9.1999999999999993</c:v>
                </c:pt>
                <c:pt idx="3">
                  <c:v>8</c:v>
                </c:pt>
                <c:pt idx="4" formatCode="General">
                  <c:v>22.8</c:v>
                </c:pt>
                <c:pt idx="5" formatCode="General">
                  <c:v>26.3</c:v>
                </c:pt>
                <c:pt idx="6">
                  <c:v>17.600000000000001</c:v>
                </c:pt>
                <c:pt idx="7" formatCode="General">
                  <c:v>20.399999999999999</c:v>
                </c:pt>
                <c:pt idx="8" formatCode="General">
                  <c:v>20.399999999999999</c:v>
                </c:pt>
                <c:pt idx="9" formatCode="General">
                  <c:v>22.1</c:v>
                </c:pt>
                <c:pt idx="10" formatCode="General">
                  <c:v>27.8</c:v>
                </c:pt>
                <c:pt idx="11" formatCode="General">
                  <c:v>15.9</c:v>
                </c:pt>
                <c:pt idx="12" formatCode="General">
                  <c:v>15.2</c:v>
                </c:pt>
                <c:pt idx="13" formatCode="General">
                  <c:v>12.8</c:v>
                </c:pt>
                <c:pt idx="14">
                  <c:v>18.3</c:v>
                </c:pt>
                <c:pt idx="15">
                  <c:v>14.6</c:v>
                </c:pt>
                <c:pt idx="16" formatCode="General">
                  <c:v>37.299999999999997</c:v>
                </c:pt>
                <c:pt idx="17">
                  <c:v>9</c:v>
                </c:pt>
                <c:pt idx="18" formatCode="General">
                  <c:v>24.9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649856"/>
        <c:axId val="99601216"/>
      </c:barChart>
      <c:catAx>
        <c:axId val="10264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9601216"/>
        <c:crosses val="autoZero"/>
        <c:auto val="1"/>
        <c:lblAlgn val="ctr"/>
        <c:lblOffset val="100"/>
        <c:noMultiLvlLbl val="0"/>
      </c:catAx>
      <c:valAx>
        <c:axId val="9960121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264985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TX!$B$1</c:f>
              <c:strCache>
                <c:ptCount val="1"/>
                <c:pt idx="0">
                  <c:v>TOT TX</c:v>
                </c:pt>
              </c:strCache>
            </c:strRef>
          </c:tx>
          <c:spPr>
            <a:solidFill>
              <a:srgbClr val="B79315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TX!$B$2:$B$23</c:f>
              <c:numCache>
                <c:formatCode>General</c:formatCode>
                <c:ptCount val="22"/>
                <c:pt idx="0">
                  <c:v>1083</c:v>
                </c:pt>
                <c:pt idx="1">
                  <c:v>1161</c:v>
                </c:pt>
                <c:pt idx="2">
                  <c:v>1498</c:v>
                </c:pt>
                <c:pt idx="3">
                  <c:v>1888</c:v>
                </c:pt>
                <c:pt idx="4">
                  <c:v>1977</c:v>
                </c:pt>
                <c:pt idx="5">
                  <c:v>2147</c:v>
                </c:pt>
                <c:pt idx="6">
                  <c:v>2162</c:v>
                </c:pt>
                <c:pt idx="7">
                  <c:v>2428</c:v>
                </c:pt>
                <c:pt idx="8">
                  <c:v>2386</c:v>
                </c:pt>
                <c:pt idx="9">
                  <c:v>2627</c:v>
                </c:pt>
                <c:pt idx="10">
                  <c:v>2686</c:v>
                </c:pt>
                <c:pt idx="11">
                  <c:v>2756</c:v>
                </c:pt>
                <c:pt idx="12">
                  <c:v>3217</c:v>
                </c:pt>
                <c:pt idx="13">
                  <c:v>3177</c:v>
                </c:pt>
                <c:pt idx="14">
                  <c:v>3190</c:v>
                </c:pt>
                <c:pt idx="15">
                  <c:v>3043</c:v>
                </c:pt>
                <c:pt idx="16">
                  <c:v>2932</c:v>
                </c:pt>
                <c:pt idx="17">
                  <c:v>3163</c:v>
                </c:pt>
                <c:pt idx="18">
                  <c:v>2876</c:v>
                </c:pt>
                <c:pt idx="19">
                  <c:v>2948</c:v>
                </c:pt>
                <c:pt idx="20">
                  <c:v>2902</c:v>
                </c:pt>
                <c:pt idx="21">
                  <c:v>2983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390080"/>
        <c:axId val="99605824"/>
      </c:barChart>
      <c:catAx>
        <c:axId val="1053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605824"/>
        <c:crosses val="autoZero"/>
        <c:auto val="1"/>
        <c:lblAlgn val="ctr"/>
        <c:lblOffset val="100"/>
        <c:noMultiLvlLbl val="0"/>
      </c:catAx>
      <c:valAx>
        <c:axId val="9960582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390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TX!$C$1</c:f>
              <c:strCache>
                <c:ptCount val="1"/>
                <c:pt idx="0">
                  <c:v>Rene</c:v>
                </c:pt>
              </c:strCache>
            </c:strRef>
          </c:tx>
          <c:spPr>
            <a:gradFill flip="none" rotWithShape="1">
              <a:gsLst>
                <a:gs pos="0">
                  <a:srgbClr val="4E8542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TX!$C$2:$C$23</c:f>
              <c:numCache>
                <c:formatCode>General</c:formatCode>
                <c:ptCount val="22"/>
                <c:pt idx="0">
                  <c:v>611</c:v>
                </c:pt>
                <c:pt idx="1">
                  <c:v>678</c:v>
                </c:pt>
                <c:pt idx="2">
                  <c:v>839</c:v>
                </c:pt>
                <c:pt idx="3">
                  <c:v>1061</c:v>
                </c:pt>
                <c:pt idx="4">
                  <c:v>1147</c:v>
                </c:pt>
                <c:pt idx="5">
                  <c:v>1221</c:v>
                </c:pt>
                <c:pt idx="6">
                  <c:v>1207</c:v>
                </c:pt>
                <c:pt idx="7">
                  <c:v>1314</c:v>
                </c:pt>
                <c:pt idx="8">
                  <c:v>1308</c:v>
                </c:pt>
                <c:pt idx="9">
                  <c:v>1448</c:v>
                </c:pt>
                <c:pt idx="10">
                  <c:v>1470</c:v>
                </c:pt>
                <c:pt idx="11">
                  <c:v>1487</c:v>
                </c:pt>
                <c:pt idx="12">
                  <c:v>1746</c:v>
                </c:pt>
                <c:pt idx="13">
                  <c:v>1671</c:v>
                </c:pt>
                <c:pt idx="14">
                  <c:v>1667</c:v>
                </c:pt>
                <c:pt idx="15">
                  <c:v>1585</c:v>
                </c:pt>
                <c:pt idx="16">
                  <c:v>1533</c:v>
                </c:pt>
                <c:pt idx="17">
                  <c:v>1650</c:v>
                </c:pt>
                <c:pt idx="18">
                  <c:v>1512</c:v>
                </c:pt>
                <c:pt idx="19">
                  <c:v>1542</c:v>
                </c:pt>
                <c:pt idx="20">
                  <c:v>1589</c:v>
                </c:pt>
                <c:pt idx="21">
                  <c:v>1605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1180160"/>
        <c:axId val="105367232"/>
      </c:barChart>
      <c:catAx>
        <c:axId val="12118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67232"/>
        <c:crosses val="autoZero"/>
        <c:auto val="1"/>
        <c:lblAlgn val="ctr"/>
        <c:lblOffset val="100"/>
        <c:noMultiLvlLbl val="0"/>
      </c:catAx>
      <c:valAx>
        <c:axId val="10536723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11801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TX!$D$1</c:f>
              <c:strCache>
                <c:ptCount val="1"/>
                <c:pt idx="0">
                  <c:v>fegato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TX!$D$2:$D$23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476</c:v>
                </c:pt>
                <c:pt idx="6">
                  <c:v>549</c:v>
                </c:pt>
                <c:pt idx="7">
                  <c:v>685</c:v>
                </c:pt>
                <c:pt idx="8">
                  <c:v>728</c:v>
                </c:pt>
                <c:pt idx="9">
                  <c:v>796</c:v>
                </c:pt>
                <c:pt idx="10">
                  <c:v>830</c:v>
                </c:pt>
                <c:pt idx="11">
                  <c:v>867</c:v>
                </c:pt>
                <c:pt idx="12">
                  <c:v>1016</c:v>
                </c:pt>
                <c:pt idx="13">
                  <c:v>1053</c:v>
                </c:pt>
                <c:pt idx="14">
                  <c:v>1089</c:v>
                </c:pt>
                <c:pt idx="15">
                  <c:v>1041</c:v>
                </c:pt>
                <c:pt idx="16">
                  <c:v>996</c:v>
                </c:pt>
                <c:pt idx="17">
                  <c:v>1061</c:v>
                </c:pt>
                <c:pt idx="18">
                  <c:v>1002</c:v>
                </c:pt>
                <c:pt idx="19">
                  <c:v>1019</c:v>
                </c:pt>
                <c:pt idx="20">
                  <c:v>986</c:v>
                </c:pt>
                <c:pt idx="21">
                  <c:v>1016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1224192"/>
        <c:axId val="105369536"/>
      </c:barChart>
      <c:catAx>
        <c:axId val="1212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69536"/>
        <c:crosses val="autoZero"/>
        <c:auto val="1"/>
        <c:lblAlgn val="ctr"/>
        <c:lblOffset val="100"/>
        <c:noMultiLvlLbl val="0"/>
      </c:catAx>
      <c:valAx>
        <c:axId val="105369536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12241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TX!$F$1</c:f>
              <c:strCache>
                <c:ptCount val="1"/>
                <c:pt idx="0">
                  <c:v>fegato intero</c:v>
                </c:pt>
              </c:strCache>
            </c:strRef>
          </c:tx>
          <c:spPr>
            <a:gradFill flip="none" rotWithShape="1">
              <a:gsLst>
                <a:gs pos="0">
                  <a:srgbClr val="7A3D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TX!$F$2:$F$23</c:f>
              <c:numCache>
                <c:formatCode>General</c:formatCode>
                <c:ptCount val="22"/>
                <c:pt idx="0">
                  <c:v>202</c:v>
                </c:pt>
                <c:pt idx="1">
                  <c:v>216</c:v>
                </c:pt>
                <c:pt idx="2">
                  <c:v>326</c:v>
                </c:pt>
                <c:pt idx="3">
                  <c:v>404</c:v>
                </c:pt>
                <c:pt idx="4">
                  <c:v>426</c:v>
                </c:pt>
                <c:pt idx="5">
                  <c:v>470</c:v>
                </c:pt>
                <c:pt idx="6">
                  <c:v>482</c:v>
                </c:pt>
                <c:pt idx="7">
                  <c:v>629</c:v>
                </c:pt>
                <c:pt idx="8">
                  <c:v>651</c:v>
                </c:pt>
                <c:pt idx="9">
                  <c:v>711</c:v>
                </c:pt>
                <c:pt idx="10">
                  <c:v>746</c:v>
                </c:pt>
                <c:pt idx="11">
                  <c:v>788</c:v>
                </c:pt>
                <c:pt idx="12">
                  <c:v>922</c:v>
                </c:pt>
                <c:pt idx="13">
                  <c:v>926</c:v>
                </c:pt>
                <c:pt idx="14">
                  <c:v>967</c:v>
                </c:pt>
                <c:pt idx="15">
                  <c:v>924</c:v>
                </c:pt>
                <c:pt idx="16">
                  <c:v>904</c:v>
                </c:pt>
                <c:pt idx="17">
                  <c:v>985</c:v>
                </c:pt>
                <c:pt idx="18">
                  <c:v>918</c:v>
                </c:pt>
                <c:pt idx="19">
                  <c:v>951</c:v>
                </c:pt>
                <c:pt idx="20">
                  <c:v>900</c:v>
                </c:pt>
                <c:pt idx="21">
                  <c:v>943</c:v>
                </c:pt>
              </c:numCache>
            </c:numRef>
          </c:val>
        </c:ser>
        <c:ser>
          <c:idx val="0"/>
          <c:order val="1"/>
          <c:tx>
            <c:strRef>
              <c:f>TX!$E$1</c:f>
              <c:strCache>
                <c:ptCount val="1"/>
                <c:pt idx="0">
                  <c:v>Split</c:v>
                </c:pt>
              </c:strCache>
            </c:strRef>
          </c:tx>
          <c:spPr>
            <a:gradFill>
              <a:gsLst>
                <a:gs pos="0">
                  <a:srgbClr val="CC9900"/>
                </a:gs>
                <a:gs pos="96000">
                  <a:prstClr val="white"/>
                </a:gs>
              </a:gsLst>
              <a:lin ang="8100000" scaled="1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TX!$E$2:$E$23</c:f>
              <c:numCache>
                <c:formatCode>General</c:formatCode>
                <c:ptCount val="22"/>
                <c:pt idx="5">
                  <c:v>6</c:v>
                </c:pt>
                <c:pt idx="6">
                  <c:v>67</c:v>
                </c:pt>
                <c:pt idx="7">
                  <c:v>56</c:v>
                </c:pt>
                <c:pt idx="8">
                  <c:v>77</c:v>
                </c:pt>
                <c:pt idx="9">
                  <c:v>85</c:v>
                </c:pt>
                <c:pt idx="10">
                  <c:v>84</c:v>
                </c:pt>
                <c:pt idx="11">
                  <c:v>79</c:v>
                </c:pt>
                <c:pt idx="12">
                  <c:v>94</c:v>
                </c:pt>
                <c:pt idx="13">
                  <c:v>127</c:v>
                </c:pt>
                <c:pt idx="14">
                  <c:v>122</c:v>
                </c:pt>
                <c:pt idx="15">
                  <c:v>117</c:v>
                </c:pt>
                <c:pt idx="16">
                  <c:v>92</c:v>
                </c:pt>
                <c:pt idx="17">
                  <c:v>76</c:v>
                </c:pt>
                <c:pt idx="18">
                  <c:v>84</c:v>
                </c:pt>
                <c:pt idx="19">
                  <c:v>68</c:v>
                </c:pt>
                <c:pt idx="20">
                  <c:v>86</c:v>
                </c:pt>
                <c:pt idx="2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1297920"/>
        <c:axId val="105372992"/>
      </c:barChart>
      <c:catAx>
        <c:axId val="12129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372992"/>
        <c:crosses val="autoZero"/>
        <c:auto val="1"/>
        <c:lblAlgn val="ctr"/>
        <c:lblOffset val="100"/>
        <c:noMultiLvlLbl val="0"/>
      </c:catAx>
      <c:valAx>
        <c:axId val="105372992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1297920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0975E-2"/>
          <c:w val="0.13039940022589774"/>
          <c:h val="0.12656457312914618"/>
        </c:manualLayout>
      </c:layout>
      <c:overlay val="1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TX!$G$1</c:f>
              <c:strCache>
                <c:ptCount val="1"/>
                <c:pt idx="0">
                  <c:v>cuore</c:v>
                </c:pt>
              </c:strCache>
            </c:strRef>
          </c:tx>
          <c:spPr>
            <a:gradFill flip="none" rotWithShape="1">
              <a:gsLst>
                <a:gs pos="0">
                  <a:srgbClr val="C00000"/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TX!$G$2:$G$23</c:f>
              <c:numCache>
                <c:formatCode>General</c:formatCode>
                <c:ptCount val="22"/>
                <c:pt idx="0">
                  <c:v>243</c:v>
                </c:pt>
                <c:pt idx="1">
                  <c:v>229</c:v>
                </c:pt>
                <c:pt idx="2">
                  <c:v>302</c:v>
                </c:pt>
                <c:pt idx="3">
                  <c:v>390</c:v>
                </c:pt>
                <c:pt idx="4">
                  <c:v>348</c:v>
                </c:pt>
                <c:pt idx="5">
                  <c:v>369</c:v>
                </c:pt>
                <c:pt idx="6">
                  <c:v>337</c:v>
                </c:pt>
                <c:pt idx="7">
                  <c:v>337</c:v>
                </c:pt>
                <c:pt idx="8">
                  <c:v>298</c:v>
                </c:pt>
                <c:pt idx="9">
                  <c:v>316</c:v>
                </c:pt>
                <c:pt idx="10">
                  <c:v>312</c:v>
                </c:pt>
                <c:pt idx="11">
                  <c:v>317</c:v>
                </c:pt>
                <c:pt idx="12">
                  <c:v>353</c:v>
                </c:pt>
                <c:pt idx="13">
                  <c:v>344</c:v>
                </c:pt>
                <c:pt idx="14">
                  <c:v>345</c:v>
                </c:pt>
                <c:pt idx="15">
                  <c:v>311</c:v>
                </c:pt>
                <c:pt idx="16">
                  <c:v>326</c:v>
                </c:pt>
                <c:pt idx="17">
                  <c:v>355</c:v>
                </c:pt>
                <c:pt idx="18">
                  <c:v>273</c:v>
                </c:pt>
                <c:pt idx="19">
                  <c:v>278</c:v>
                </c:pt>
                <c:pt idx="20">
                  <c:v>231</c:v>
                </c:pt>
                <c:pt idx="21">
                  <c:v>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1441280"/>
        <c:axId val="121397824"/>
      </c:barChart>
      <c:catAx>
        <c:axId val="12144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397824"/>
        <c:crosses val="autoZero"/>
        <c:auto val="1"/>
        <c:lblAlgn val="ctr"/>
        <c:lblOffset val="100"/>
        <c:noMultiLvlLbl val="0"/>
      </c:catAx>
      <c:valAx>
        <c:axId val="121397824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1441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1"/>
        <c:ser>
          <c:idx val="1"/>
          <c:order val="0"/>
          <c:tx>
            <c:strRef>
              <c:f>TX!$H$1</c:f>
              <c:strCache>
                <c:ptCount val="1"/>
                <c:pt idx="0">
                  <c:v>polmone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TX!$H$2:$H$23</c:f>
              <c:numCache>
                <c:formatCode>General</c:formatCode>
                <c:ptCount val="22"/>
                <c:pt idx="0">
                  <c:v>17</c:v>
                </c:pt>
                <c:pt idx="1">
                  <c:v>29</c:v>
                </c:pt>
                <c:pt idx="2">
                  <c:v>33</c:v>
                </c:pt>
                <c:pt idx="3">
                  <c:v>32</c:v>
                </c:pt>
                <c:pt idx="4">
                  <c:v>58</c:v>
                </c:pt>
                <c:pt idx="5">
                  <c:v>83</c:v>
                </c:pt>
                <c:pt idx="6">
                  <c:v>67</c:v>
                </c:pt>
                <c:pt idx="7">
                  <c:v>101</c:v>
                </c:pt>
                <c:pt idx="8">
                  <c:v>60</c:v>
                </c:pt>
                <c:pt idx="9">
                  <c:v>61</c:v>
                </c:pt>
                <c:pt idx="10">
                  <c:v>59</c:v>
                </c:pt>
                <c:pt idx="11">
                  <c:v>65</c:v>
                </c:pt>
                <c:pt idx="12">
                  <c:v>85</c:v>
                </c:pt>
                <c:pt idx="13">
                  <c:v>97</c:v>
                </c:pt>
                <c:pt idx="14">
                  <c:v>93</c:v>
                </c:pt>
                <c:pt idx="15">
                  <c:v>112</c:v>
                </c:pt>
                <c:pt idx="16">
                  <c:v>94</c:v>
                </c:pt>
                <c:pt idx="17">
                  <c:v>112</c:v>
                </c:pt>
                <c:pt idx="18">
                  <c:v>107</c:v>
                </c:pt>
                <c:pt idx="19">
                  <c:v>120</c:v>
                </c:pt>
                <c:pt idx="20">
                  <c:v>114</c:v>
                </c:pt>
                <c:pt idx="21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20880128"/>
        <c:axId val="121400128"/>
      </c:barChart>
      <c:catAx>
        <c:axId val="1208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400128"/>
        <c:crosses val="autoZero"/>
        <c:auto val="1"/>
        <c:lblAlgn val="ctr"/>
        <c:lblOffset val="100"/>
        <c:noMultiLvlLbl val="0"/>
      </c:catAx>
      <c:valAx>
        <c:axId val="121400128"/>
        <c:scaling>
          <c:orientation val="minMax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0880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1"/>
          <c:order val="0"/>
          <c:tx>
            <c:strRef>
              <c:f>TX!$I$1</c:f>
              <c:strCache>
                <c:ptCount val="1"/>
                <c:pt idx="0">
                  <c:v>Rene-Pancreas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TX!$I$2:$I$23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2">
                  <c:v>22</c:v>
                </c:pt>
                <c:pt idx="3">
                  <c:v>19</c:v>
                </c:pt>
                <c:pt idx="4">
                  <c:v>26</c:v>
                </c:pt>
                <c:pt idx="5">
                  <c:v>25</c:v>
                </c:pt>
                <c:pt idx="6">
                  <c:v>44</c:v>
                </c:pt>
                <c:pt idx="7">
                  <c:v>35</c:v>
                </c:pt>
                <c:pt idx="8">
                  <c:v>42</c:v>
                </c:pt>
                <c:pt idx="9">
                  <c:v>61</c:v>
                </c:pt>
                <c:pt idx="10">
                  <c:v>50</c:v>
                </c:pt>
                <c:pt idx="11">
                  <c:v>53</c:v>
                </c:pt>
                <c:pt idx="12">
                  <c:v>55</c:v>
                </c:pt>
                <c:pt idx="13">
                  <c:v>53</c:v>
                </c:pt>
                <c:pt idx="14">
                  <c:v>63</c:v>
                </c:pt>
                <c:pt idx="15">
                  <c:v>58</c:v>
                </c:pt>
                <c:pt idx="16">
                  <c:v>47</c:v>
                </c:pt>
                <c:pt idx="17">
                  <c:v>58</c:v>
                </c:pt>
                <c:pt idx="18">
                  <c:v>27</c:v>
                </c:pt>
                <c:pt idx="19">
                  <c:v>41</c:v>
                </c:pt>
                <c:pt idx="20">
                  <c:v>53</c:v>
                </c:pt>
                <c:pt idx="21">
                  <c:v>53</c:v>
                </c:pt>
              </c:numCache>
            </c:numRef>
          </c:val>
        </c:ser>
        <c:ser>
          <c:idx val="0"/>
          <c:order val="1"/>
          <c:tx>
            <c:strRef>
              <c:f>TX!$J$1</c:f>
              <c:strCache>
                <c:ptCount val="1"/>
                <c:pt idx="0">
                  <c:v>Pancreas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TX!$J$2:$J$23</c:f>
              <c:numCache>
                <c:formatCode>General</c:formatCode>
                <c:ptCount val="22"/>
                <c:pt idx="0">
                  <c:v>19</c:v>
                </c:pt>
                <c:pt idx="1">
                  <c:v>13</c:v>
                </c:pt>
                <c:pt idx="3">
                  <c:v>1</c:v>
                </c:pt>
                <c:pt idx="4">
                  <c:v>1</c:v>
                </c:pt>
                <c:pt idx="5">
                  <c:v>4</c:v>
                </c:pt>
                <c:pt idx="6">
                  <c:v>7</c:v>
                </c:pt>
                <c:pt idx="8">
                  <c:v>1</c:v>
                </c:pt>
                <c:pt idx="9">
                  <c:v>15</c:v>
                </c:pt>
                <c:pt idx="10">
                  <c:v>24</c:v>
                </c:pt>
                <c:pt idx="11">
                  <c:v>23</c:v>
                </c:pt>
                <c:pt idx="12">
                  <c:v>39</c:v>
                </c:pt>
                <c:pt idx="13">
                  <c:v>31</c:v>
                </c:pt>
                <c:pt idx="14">
                  <c:v>24</c:v>
                </c:pt>
                <c:pt idx="15">
                  <c:v>19</c:v>
                </c:pt>
                <c:pt idx="16">
                  <c:v>12</c:v>
                </c:pt>
                <c:pt idx="17">
                  <c:v>12</c:v>
                </c:pt>
                <c:pt idx="18">
                  <c:v>16</c:v>
                </c:pt>
                <c:pt idx="19">
                  <c:v>14</c:v>
                </c:pt>
                <c:pt idx="20">
                  <c:v>11</c:v>
                </c:pt>
                <c:pt idx="21">
                  <c:v>12</c:v>
                </c:pt>
              </c:numCache>
            </c:numRef>
          </c:val>
        </c:ser>
        <c:ser>
          <c:idx val="3"/>
          <c:order val="2"/>
          <c:tx>
            <c:strRef>
              <c:f>TX!$K$1</c:f>
              <c:strCache>
                <c:ptCount val="1"/>
                <c:pt idx="0">
                  <c:v>altri comb.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TX!$K$2:$K$23</c:f>
              <c:numCache>
                <c:formatCode>General</c:formatCode>
                <c:ptCount val="22"/>
                <c:pt idx="10">
                  <c:v>3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4</c:v>
                </c:pt>
                <c:pt idx="19">
                  <c:v>3</c:v>
                </c:pt>
                <c:pt idx="20">
                  <c:v>3</c:v>
                </c:pt>
                <c:pt idx="21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1019392"/>
        <c:axId val="121404736"/>
      </c:barChart>
      <c:catAx>
        <c:axId val="121019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404736"/>
        <c:crosses val="autoZero"/>
        <c:auto val="1"/>
        <c:lblAlgn val="ctr"/>
        <c:lblOffset val="100"/>
        <c:noMultiLvlLbl val="0"/>
      </c:catAx>
      <c:valAx>
        <c:axId val="1214047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10193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3.3519548157663871E-2"/>
          <c:y val="4.476656953314101E-2"/>
          <c:w val="0.14390971364540683"/>
          <c:h val="0.25312914625829253"/>
        </c:manualLayout>
      </c:layout>
      <c:overlay val="1"/>
    </c:legend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TX!$L$1</c:f>
              <c:strCache>
                <c:ptCount val="1"/>
                <c:pt idx="0">
                  <c:v>Intestino </c:v>
                </c:pt>
              </c:strCache>
            </c:strRef>
          </c:tx>
          <c:spPr>
            <a:solidFill>
              <a:srgbClr val="FFFF9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TX!$L$12:$L$23</c:f>
              <c:numCache>
                <c:formatCode>General</c:formatCode>
                <c:ptCount val="12"/>
                <c:pt idx="0">
                  <c:v>6</c:v>
                </c:pt>
                <c:pt idx="1">
                  <c:v>3</c:v>
                </c:pt>
                <c:pt idx="2">
                  <c:v>7</c:v>
                </c:pt>
                <c:pt idx="3">
                  <c:v>5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4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ser>
          <c:idx val="2"/>
          <c:order val="1"/>
          <c:tx>
            <c:strRef>
              <c:f>TX!$M$1</c:f>
              <c:strCache>
                <c:ptCount val="1"/>
                <c:pt idx="0">
                  <c:v>intestino comb.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TX!$A$12:$A$23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TX!$M$12:$M$23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3">
                  <c:v>2</c:v>
                </c:pt>
                <c:pt idx="4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21948160"/>
        <c:axId val="121404160"/>
      </c:barChart>
      <c:catAx>
        <c:axId val="1219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404160"/>
        <c:crosses val="autoZero"/>
        <c:auto val="1"/>
        <c:lblAlgn val="ctr"/>
        <c:lblOffset val="100"/>
        <c:noMultiLvlLbl val="0"/>
      </c:catAx>
      <c:valAx>
        <c:axId val="121404160"/>
        <c:scaling>
          <c:orientation val="minMax"/>
          <c:max val="10"/>
        </c:scaling>
        <c:delete val="1"/>
        <c:axPos val="l"/>
        <c:majorGridlines>
          <c:spPr>
            <a:ln w="12700"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219481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pieChart>
        <c:varyColors val="1"/>
        <c:ser>
          <c:idx val="1"/>
          <c:order val="0"/>
          <c:tx>
            <c:strRef>
              <c:f>'Liste Attesa'!$C$5</c:f>
              <c:strCache>
                <c:ptCount val="1"/>
                <c:pt idx="0">
                  <c:v>Numero Pazienti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1.7916992127339496E-2"/>
                  <c:y val="1.56606062997563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2"/>
              <c:layout>
                <c:manualLayout>
                  <c:x val="1.9907769030377527E-3"/>
                  <c:y val="-1.10120953849782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4"/>
              <c:layout>
                <c:manualLayout>
                  <c:x val="-5.9723307091132582E-3"/>
                  <c:y val="-4.40483815399129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dLbl>
              <c:idx val="5"/>
              <c:layout>
                <c:manualLayout>
                  <c:x val="-5.3750976382018534E-2"/>
                  <c:y val="-7.341396923318912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separator>, </c:separator>
            </c:dLbl>
            <c:numFmt formatCode="0.0%" sourceLinked="0"/>
            <c:txPr>
              <a:bodyPr/>
              <a:lstStyle/>
              <a:p>
                <a:pPr>
                  <a:defRPr sz="1200" b="1"/>
                </a:pPr>
                <a:endParaRPr lang="it-IT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eparator>, </c:separator>
            <c:showLeaderLines val="1"/>
          </c:dLbls>
          <c:cat>
            <c:strRef>
              <c:f>'Liste Attesa'!$A$6:$A$11</c:f>
              <c:strCache>
                <c:ptCount val="6"/>
                <c:pt idx="0">
                  <c:v>CUORE</c:v>
                </c:pt>
                <c:pt idx="1">
                  <c:v> FEGATO</c:v>
                </c:pt>
                <c:pt idx="2">
                  <c:v> PANCREAS </c:v>
                </c:pt>
                <c:pt idx="3">
                  <c:v>POLMONE</c:v>
                </c:pt>
                <c:pt idx="4">
                  <c:v> RENE</c:v>
                </c:pt>
                <c:pt idx="5">
                  <c:v> INTESTINO</c:v>
                </c:pt>
              </c:strCache>
            </c:strRef>
          </c:cat>
          <c:val>
            <c:numRef>
              <c:f>'Liste Attesa'!$C$6:$C$11</c:f>
              <c:numCache>
                <c:formatCode>#,##0</c:formatCode>
                <c:ptCount val="6"/>
                <c:pt idx="0" formatCode="General">
                  <c:v>682</c:v>
                </c:pt>
                <c:pt idx="1">
                  <c:v>947</c:v>
                </c:pt>
                <c:pt idx="2" formatCode="General">
                  <c:v>196</c:v>
                </c:pt>
                <c:pt idx="3" formatCode="General">
                  <c:v>367</c:v>
                </c:pt>
                <c:pt idx="4">
                  <c:v>6507</c:v>
                </c:pt>
                <c:pt idx="5" formatCode="General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</c:plotArea>
    <c:legend>
      <c:legendPos val="b"/>
      <c:layout/>
      <c:overlay val="0"/>
    </c:legend>
    <c:plotVisOnly val="1"/>
    <c:dispBlanksAs val="gap"/>
    <c:showDLblsOverMax val="0"/>
  </c:chart>
  <c:spPr>
    <a:ln w="6350">
      <a:solidFill>
        <a:schemeClr val="bg1">
          <a:lumMod val="85000"/>
          <a:alpha val="77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dx'!$B$1</c:f>
              <c:strCache>
                <c:ptCount val="1"/>
                <c:pt idx="0">
                  <c:v>Segnalati</c:v>
                </c:pt>
              </c:strCache>
            </c:strRef>
          </c:tx>
          <c:spPr>
            <a:gradFill>
              <a:gsLst>
                <a:gs pos="0">
                  <a:srgbClr val="216F68"/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dx'!$A$12:$A$23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'Trend dx'!$B$12:$B$23</c:f>
              <c:numCache>
                <c:formatCode>General</c:formatCode>
                <c:ptCount val="12"/>
                <c:pt idx="0">
                  <c:v>1713</c:v>
                </c:pt>
                <c:pt idx="1">
                  <c:v>1892</c:v>
                </c:pt>
                <c:pt idx="2">
                  <c:v>2042</c:v>
                </c:pt>
                <c:pt idx="3">
                  <c:v>1961</c:v>
                </c:pt>
                <c:pt idx="4">
                  <c:v>2109</c:v>
                </c:pt>
                <c:pt idx="5">
                  <c:v>2203</c:v>
                </c:pt>
                <c:pt idx="6">
                  <c:v>2303</c:v>
                </c:pt>
                <c:pt idx="7">
                  <c:v>2322</c:v>
                </c:pt>
                <c:pt idx="8">
                  <c:v>2289</c:v>
                </c:pt>
                <c:pt idx="9">
                  <c:v>2289</c:v>
                </c:pt>
                <c:pt idx="10" formatCode="0">
                  <c:v>2271</c:v>
                </c:pt>
                <c:pt idx="11" formatCode="0">
                  <c:v>2305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731776"/>
        <c:axId val="99591872"/>
      </c:barChart>
      <c:catAx>
        <c:axId val="102731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91872"/>
        <c:crosses val="autoZero"/>
        <c:auto val="1"/>
        <c:lblAlgn val="ctr"/>
        <c:lblOffset val="100"/>
        <c:noMultiLvlLbl val="0"/>
      </c:catAx>
      <c:valAx>
        <c:axId val="9959187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7317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liste'!$A$5</c:f>
              <c:strCache>
                <c:ptCount val="1"/>
                <c:pt idx="0">
                  <c:v>Rene</c:v>
                </c:pt>
              </c:strCache>
            </c:strRef>
          </c:tx>
          <c:marker>
            <c:symbol val="diamond"/>
            <c:size val="7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liste'!$B$5:$M$5</c:f>
              <c:numCache>
                <c:formatCode>General</c:formatCode>
                <c:ptCount val="12"/>
                <c:pt idx="0">
                  <c:v>6789</c:v>
                </c:pt>
                <c:pt idx="1">
                  <c:v>6816</c:v>
                </c:pt>
                <c:pt idx="2">
                  <c:v>6323</c:v>
                </c:pt>
                <c:pt idx="3">
                  <c:v>6213</c:v>
                </c:pt>
                <c:pt idx="4">
                  <c:v>6128</c:v>
                </c:pt>
                <c:pt idx="5">
                  <c:v>6407</c:v>
                </c:pt>
                <c:pt idx="6">
                  <c:v>6538</c:v>
                </c:pt>
                <c:pt idx="7">
                  <c:v>6624</c:v>
                </c:pt>
                <c:pt idx="8">
                  <c:v>6686</c:v>
                </c:pt>
                <c:pt idx="9">
                  <c:v>6542</c:v>
                </c:pt>
                <c:pt idx="10">
                  <c:v>6644</c:v>
                </c:pt>
                <c:pt idx="11" formatCode="#,##0">
                  <c:v>6507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liste'!$A$6</c:f>
              <c:strCache>
                <c:ptCount val="1"/>
                <c:pt idx="0">
                  <c:v>Fegato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liste'!$B$6:$M$6</c:f>
              <c:numCache>
                <c:formatCode>General</c:formatCode>
                <c:ptCount val="12"/>
                <c:pt idx="0">
                  <c:v>1220</c:v>
                </c:pt>
                <c:pt idx="1">
                  <c:v>1280</c:v>
                </c:pt>
                <c:pt idx="2">
                  <c:v>1374</c:v>
                </c:pt>
                <c:pt idx="3">
                  <c:v>1529</c:v>
                </c:pt>
                <c:pt idx="4">
                  <c:v>1593</c:v>
                </c:pt>
                <c:pt idx="5">
                  <c:v>1389</c:v>
                </c:pt>
                <c:pt idx="6">
                  <c:v>1395</c:v>
                </c:pt>
                <c:pt idx="7">
                  <c:v>1372</c:v>
                </c:pt>
                <c:pt idx="8">
                  <c:v>1171</c:v>
                </c:pt>
                <c:pt idx="9">
                  <c:v>1000</c:v>
                </c:pt>
                <c:pt idx="10">
                  <c:v>973</c:v>
                </c:pt>
                <c:pt idx="11" formatCode="#,##0">
                  <c:v>947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375168"/>
        <c:axId val="104987968"/>
      </c:lineChart>
      <c:catAx>
        <c:axId val="122375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04987968"/>
        <c:crosses val="autoZero"/>
        <c:auto val="1"/>
        <c:lblAlgn val="ctr"/>
        <c:lblOffset val="100"/>
        <c:noMultiLvlLbl val="0"/>
      </c:catAx>
      <c:valAx>
        <c:axId val="10498796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2375168"/>
        <c:crosses val="autoZero"/>
        <c:crossBetween val="between"/>
        <c:majorUnit val="1000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'trend liste'!$A$7</c:f>
              <c:strCache>
                <c:ptCount val="1"/>
                <c:pt idx="0">
                  <c:v>Cuore</c:v>
                </c:pt>
              </c:strCache>
            </c:strRef>
          </c:tx>
          <c:spPr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liste'!$B$7:$M$7</c:f>
              <c:numCache>
                <c:formatCode>General</c:formatCode>
                <c:ptCount val="12"/>
                <c:pt idx="0">
                  <c:v>654</c:v>
                </c:pt>
                <c:pt idx="1">
                  <c:v>642</c:v>
                </c:pt>
                <c:pt idx="2">
                  <c:v>659</c:v>
                </c:pt>
                <c:pt idx="3">
                  <c:v>702</c:v>
                </c:pt>
                <c:pt idx="4">
                  <c:v>715</c:v>
                </c:pt>
                <c:pt idx="5">
                  <c:v>751</c:v>
                </c:pt>
                <c:pt idx="6">
                  <c:v>714</c:v>
                </c:pt>
                <c:pt idx="7">
                  <c:v>695</c:v>
                </c:pt>
                <c:pt idx="8">
                  <c:v>711</c:v>
                </c:pt>
                <c:pt idx="9">
                  <c:v>721</c:v>
                </c:pt>
                <c:pt idx="10">
                  <c:v>707</c:v>
                </c:pt>
                <c:pt idx="11">
                  <c:v>682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'trend liste'!$A$8</c:f>
              <c:strCache>
                <c:ptCount val="1"/>
                <c:pt idx="0">
                  <c:v>Polmone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1">
                  <a:lumMod val="75000"/>
                </a:schemeClr>
              </a:solidFill>
              <a:ln>
                <a:solidFill>
                  <a:srgbClr val="4F81BD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liste'!$B$8:$M$8</c:f>
              <c:numCache>
                <c:formatCode>General</c:formatCode>
                <c:ptCount val="12"/>
                <c:pt idx="0">
                  <c:v>261</c:v>
                </c:pt>
                <c:pt idx="1">
                  <c:v>232</c:v>
                </c:pt>
                <c:pt idx="2">
                  <c:v>256</c:v>
                </c:pt>
                <c:pt idx="3">
                  <c:v>260</c:v>
                </c:pt>
                <c:pt idx="4">
                  <c:v>288</c:v>
                </c:pt>
                <c:pt idx="5">
                  <c:v>266</c:v>
                </c:pt>
                <c:pt idx="6">
                  <c:v>292</c:v>
                </c:pt>
                <c:pt idx="7">
                  <c:v>302</c:v>
                </c:pt>
                <c:pt idx="8">
                  <c:v>343</c:v>
                </c:pt>
                <c:pt idx="9">
                  <c:v>382</c:v>
                </c:pt>
                <c:pt idx="10">
                  <c:v>360</c:v>
                </c:pt>
                <c:pt idx="11">
                  <c:v>367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'trend liste'!$A$9</c:f>
              <c:strCache>
                <c:ptCount val="1"/>
                <c:pt idx="0">
                  <c:v>Pancreas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rgbClr val="F79646">
                    <a:lumMod val="7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liste'!$B$4:$M$4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 formatCode="0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 formatCode="m/d/yyyy">
                  <c:v>41455</c:v>
                </c:pt>
              </c:numCache>
            </c:numRef>
          </c:cat>
          <c:val>
            <c:numRef>
              <c:f>'trend liste'!$B$9:$M$9</c:f>
              <c:numCache>
                <c:formatCode>General</c:formatCode>
                <c:ptCount val="12"/>
                <c:pt idx="0">
                  <c:v>238</c:v>
                </c:pt>
                <c:pt idx="1">
                  <c:v>204</c:v>
                </c:pt>
                <c:pt idx="2">
                  <c:v>196</c:v>
                </c:pt>
                <c:pt idx="3">
                  <c:v>175</c:v>
                </c:pt>
                <c:pt idx="4">
                  <c:v>208</c:v>
                </c:pt>
                <c:pt idx="5">
                  <c:v>218</c:v>
                </c:pt>
                <c:pt idx="6">
                  <c:v>204</c:v>
                </c:pt>
                <c:pt idx="7">
                  <c:v>214</c:v>
                </c:pt>
                <c:pt idx="8">
                  <c:v>240</c:v>
                </c:pt>
                <c:pt idx="9">
                  <c:v>236</c:v>
                </c:pt>
                <c:pt idx="10">
                  <c:v>205</c:v>
                </c:pt>
                <c:pt idx="11">
                  <c:v>196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6051072"/>
        <c:axId val="121401856"/>
      </c:lineChart>
      <c:catAx>
        <c:axId val="146051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1401856"/>
        <c:crosses val="autoZero"/>
        <c:auto val="1"/>
        <c:lblAlgn val="ctr"/>
        <c:lblOffset val="100"/>
        <c:noMultiLvlLbl val="0"/>
      </c:catAx>
      <c:valAx>
        <c:axId val="121401856"/>
        <c:scaling>
          <c:orientation val="minMax"/>
          <c:max val="1000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one"/>
        <c:crossAx val="146051072"/>
        <c:crosses val="autoZero"/>
        <c:crossBetween val="between"/>
        <c:majorUnit val="10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dx'!$I$2:$I$23</c:f>
              <c:numCache>
                <c:formatCode>General</c:formatCode>
                <c:ptCount val="22"/>
                <c:pt idx="0">
                  <c:v>329</c:v>
                </c:pt>
                <c:pt idx="1">
                  <c:v>360</c:v>
                </c:pt>
                <c:pt idx="2">
                  <c:v>445</c:v>
                </c:pt>
                <c:pt idx="3">
                  <c:v>576</c:v>
                </c:pt>
                <c:pt idx="4">
                  <c:v>629</c:v>
                </c:pt>
                <c:pt idx="5">
                  <c:v>667</c:v>
                </c:pt>
                <c:pt idx="6">
                  <c:v>707</c:v>
                </c:pt>
                <c:pt idx="7">
                  <c:v>788</c:v>
                </c:pt>
                <c:pt idx="8">
                  <c:v>821</c:v>
                </c:pt>
                <c:pt idx="9">
                  <c:v>911</c:v>
                </c:pt>
                <c:pt idx="10">
                  <c:v>945</c:v>
                </c:pt>
                <c:pt idx="11">
                  <c:v>947</c:v>
                </c:pt>
                <c:pt idx="12">
                  <c:v>1120</c:v>
                </c:pt>
                <c:pt idx="13">
                  <c:v>1118</c:v>
                </c:pt>
                <c:pt idx="14">
                  <c:v>1141</c:v>
                </c:pt>
                <c:pt idx="15">
                  <c:v>1098</c:v>
                </c:pt>
                <c:pt idx="16">
                  <c:v>1094</c:v>
                </c:pt>
                <c:pt idx="17">
                  <c:v>1168</c:v>
                </c:pt>
                <c:pt idx="18">
                  <c:v>1095</c:v>
                </c:pt>
                <c:pt idx="19">
                  <c:v>1095</c:v>
                </c:pt>
                <c:pt idx="20" formatCode="0">
                  <c:v>1123</c:v>
                </c:pt>
                <c:pt idx="21" formatCode="0">
                  <c:v>1139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2875136"/>
        <c:axId val="99595328"/>
      </c:barChart>
      <c:catAx>
        <c:axId val="10287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95328"/>
        <c:crosses val="autoZero"/>
        <c:auto val="1"/>
        <c:lblAlgn val="ctr"/>
        <c:lblOffset val="100"/>
        <c:noMultiLvlLbl val="0"/>
      </c:catAx>
      <c:valAx>
        <c:axId val="99595328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28751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'Trend dx'!$H$1</c:f>
              <c:strCache>
                <c:ptCount val="1"/>
                <c:pt idx="0">
                  <c:v>UTILIZZATI</c:v>
                </c:pt>
              </c:strCache>
            </c:strRef>
          </c:tx>
          <c:spPr>
            <a:gradFill>
              <a:gsLst>
                <a:gs pos="0">
                  <a:schemeClr val="tx2">
                    <a:lumMod val="75000"/>
                  </a:schemeClr>
                </a:gs>
                <a:gs pos="96000">
                  <a:prstClr val="white"/>
                </a:gs>
              </a:gsLst>
              <a:lin ang="8100000" scaled="1"/>
            </a:gradFill>
            <a:ln>
              <a:solidFill>
                <a:sysClr val="windowText" lastClr="000000">
                  <a:tint val="75000"/>
                  <a:shade val="95000"/>
                  <a:satMod val="105000"/>
                </a:sys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'Trend dx'!$A$2:$A$23</c:f>
              <c:numCache>
                <c:formatCode>General</c:formatCode>
                <c:ptCount val="2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</c:numCache>
            </c:numRef>
          </c:cat>
          <c:val>
            <c:numRef>
              <c:f>'Trend dx'!$H$2:$H$23</c:f>
              <c:numCache>
                <c:formatCode>General</c:formatCode>
                <c:ptCount val="22"/>
                <c:pt idx="0">
                  <c:v>5.8</c:v>
                </c:pt>
                <c:pt idx="1">
                  <c:v>6.2</c:v>
                </c:pt>
                <c:pt idx="2">
                  <c:v>7.9</c:v>
                </c:pt>
                <c:pt idx="3">
                  <c:v>10.1</c:v>
                </c:pt>
                <c:pt idx="4">
                  <c:v>11</c:v>
                </c:pt>
                <c:pt idx="5">
                  <c:v>11.6</c:v>
                </c:pt>
                <c:pt idx="6">
                  <c:v>12.3</c:v>
                </c:pt>
                <c:pt idx="7">
                  <c:v>13.7</c:v>
                </c:pt>
                <c:pt idx="8">
                  <c:v>14.2</c:v>
                </c:pt>
                <c:pt idx="9" formatCode="0.0">
                  <c:v>15.7</c:v>
                </c:pt>
                <c:pt idx="10">
                  <c:v>16.8</c:v>
                </c:pt>
                <c:pt idx="11">
                  <c:v>16.8</c:v>
                </c:pt>
                <c:pt idx="12">
                  <c:v>19.7</c:v>
                </c:pt>
                <c:pt idx="13">
                  <c:v>19.600000000000001</c:v>
                </c:pt>
                <c:pt idx="14">
                  <c:v>20</c:v>
                </c:pt>
                <c:pt idx="15">
                  <c:v>19.3</c:v>
                </c:pt>
                <c:pt idx="16">
                  <c:v>19.2</c:v>
                </c:pt>
                <c:pt idx="17">
                  <c:v>19.600000000000001</c:v>
                </c:pt>
                <c:pt idx="18" formatCode="0.0">
                  <c:v>18.2</c:v>
                </c:pt>
                <c:pt idx="19" formatCode="0.0">
                  <c:v>18.2</c:v>
                </c:pt>
                <c:pt idx="20" formatCode="0.0">
                  <c:v>18.899999999999999</c:v>
                </c:pt>
                <c:pt idx="21" formatCode="0.0">
                  <c:v>19.2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050112"/>
        <c:axId val="99597632"/>
      </c:barChart>
      <c:catAx>
        <c:axId val="10505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597632"/>
        <c:crosses val="autoZero"/>
        <c:auto val="1"/>
        <c:lblAlgn val="ctr"/>
        <c:lblOffset val="100"/>
        <c:noMultiLvlLbl val="0"/>
      </c:catAx>
      <c:valAx>
        <c:axId val="99597632"/>
        <c:scaling>
          <c:orientation val="minMax"/>
        </c:scaling>
        <c:delete val="1"/>
        <c:axPos val="l"/>
        <c:majorGridlines>
          <c:spPr>
            <a:ln>
              <a:gradFill flip="none" rotWithShape="1"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c:spPr>
        </c:majorGridlines>
        <c:numFmt formatCode="General" sourceLinked="1"/>
        <c:majorTickMark val="out"/>
        <c:minorTickMark val="none"/>
        <c:tickLblPos val="none"/>
        <c:crossAx val="10505011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51600431793252E-2"/>
          <c:y val="9.8501070663811766E-2"/>
          <c:w val="0.91195505401844879"/>
          <c:h val="0.610278372591027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(ACC)'!$N$5:$N$23</c:f>
              <c:numCache>
                <c:formatCode>General</c:formatCode>
                <c:ptCount val="19"/>
                <c:pt idx="0">
                  <c:v>49</c:v>
                </c:pt>
                <c:pt idx="1">
                  <c:v>23</c:v>
                </c:pt>
                <c:pt idx="2">
                  <c:v>43</c:v>
                </c:pt>
                <c:pt idx="3">
                  <c:v>116</c:v>
                </c:pt>
                <c:pt idx="4">
                  <c:v>198</c:v>
                </c:pt>
                <c:pt idx="5">
                  <c:v>62</c:v>
                </c:pt>
                <c:pt idx="6">
                  <c:v>219</c:v>
                </c:pt>
                <c:pt idx="7">
                  <c:v>50</c:v>
                </c:pt>
                <c:pt idx="8">
                  <c:v>378</c:v>
                </c:pt>
                <c:pt idx="9">
                  <c:v>85</c:v>
                </c:pt>
                <c:pt idx="10" formatCode="0">
                  <c:v>226</c:v>
                </c:pt>
                <c:pt idx="11" formatCode="0">
                  <c:v>12</c:v>
                </c:pt>
                <c:pt idx="12" formatCode="0">
                  <c:v>12</c:v>
                </c:pt>
                <c:pt idx="13" formatCode="0">
                  <c:v>94</c:v>
                </c:pt>
                <c:pt idx="14" formatCode="0">
                  <c:v>54</c:v>
                </c:pt>
                <c:pt idx="15" formatCode="0">
                  <c:v>181</c:v>
                </c:pt>
                <c:pt idx="16" formatCode="0">
                  <c:v>264</c:v>
                </c:pt>
                <c:pt idx="17" formatCode="0">
                  <c:v>11</c:v>
                </c:pt>
                <c:pt idx="18" formatCode="0">
                  <c:v>194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(ACC)'!$N$5:$N$23</c:f>
              <c:numCache>
                <c:formatCode>General</c:formatCode>
                <c:ptCount val="19"/>
                <c:pt idx="0">
                  <c:v>42</c:v>
                </c:pt>
                <c:pt idx="1">
                  <c:v>8</c:v>
                </c:pt>
                <c:pt idx="2">
                  <c:v>38</c:v>
                </c:pt>
                <c:pt idx="3">
                  <c:v>127</c:v>
                </c:pt>
                <c:pt idx="4">
                  <c:v>196</c:v>
                </c:pt>
                <c:pt idx="5">
                  <c:v>52</c:v>
                </c:pt>
                <c:pt idx="6">
                  <c:v>254</c:v>
                </c:pt>
                <c:pt idx="7">
                  <c:v>71</c:v>
                </c:pt>
                <c:pt idx="8">
                  <c:v>369</c:v>
                </c:pt>
                <c:pt idx="9">
                  <c:v>65</c:v>
                </c:pt>
                <c:pt idx="10" formatCode="0">
                  <c:v>208</c:v>
                </c:pt>
                <c:pt idx="11" formatCode="0">
                  <c:v>18</c:v>
                </c:pt>
                <c:pt idx="12" formatCode="0">
                  <c:v>12</c:v>
                </c:pt>
                <c:pt idx="13" formatCode="0">
                  <c:v>133</c:v>
                </c:pt>
                <c:pt idx="14" formatCode="0">
                  <c:v>60</c:v>
                </c:pt>
                <c:pt idx="15" formatCode="0">
                  <c:v>181</c:v>
                </c:pt>
                <c:pt idx="16" formatCode="0">
                  <c:v>268</c:v>
                </c:pt>
                <c:pt idx="17" formatCode="0">
                  <c:v>12</c:v>
                </c:pt>
                <c:pt idx="18" formatCode="0">
                  <c:v>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771584"/>
        <c:axId val="104653952"/>
      </c:barChart>
      <c:catAx>
        <c:axId val="10477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4653952"/>
        <c:crosses val="autoZero"/>
        <c:auto val="1"/>
        <c:lblAlgn val="ctr"/>
        <c:lblOffset val="100"/>
        <c:noMultiLvlLbl val="0"/>
      </c:catAx>
      <c:valAx>
        <c:axId val="10465395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47715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4214429429743065"/>
          <c:y val="2.7210884353741478E-2"/>
          <c:w val="0.13268739948620589"/>
          <c:h val="4.473200590185981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02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40808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(ACC)'!$S$5:$S$23</c:f>
              <c:numCache>
                <c:formatCode>0.0</c:formatCode>
                <c:ptCount val="19"/>
                <c:pt idx="0">
                  <c:v>30.2</c:v>
                </c:pt>
                <c:pt idx="1">
                  <c:v>39.799999999999997</c:v>
                </c:pt>
                <c:pt idx="2">
                  <c:v>21.9</c:v>
                </c:pt>
                <c:pt idx="3">
                  <c:v>20.100000000000001</c:v>
                </c:pt>
                <c:pt idx="4" formatCode="General">
                  <c:v>45.6</c:v>
                </c:pt>
                <c:pt idx="5" formatCode="General">
                  <c:v>50.9</c:v>
                </c:pt>
                <c:pt idx="6">
                  <c:v>39.799999999999997</c:v>
                </c:pt>
                <c:pt idx="7" formatCode="General">
                  <c:v>31.8</c:v>
                </c:pt>
                <c:pt idx="8" formatCode="General">
                  <c:v>39</c:v>
                </c:pt>
                <c:pt idx="9" formatCode="General">
                  <c:v>55.1</c:v>
                </c:pt>
                <c:pt idx="10" formatCode="General">
                  <c:v>50.3</c:v>
                </c:pt>
                <c:pt idx="11" formatCode="General">
                  <c:v>23.8</c:v>
                </c:pt>
                <c:pt idx="12" formatCode="General">
                  <c:v>22.9</c:v>
                </c:pt>
                <c:pt idx="13" formatCode="General">
                  <c:v>23.2</c:v>
                </c:pt>
                <c:pt idx="14">
                  <c:v>32.9</c:v>
                </c:pt>
                <c:pt idx="15">
                  <c:v>36.200000000000003</c:v>
                </c:pt>
                <c:pt idx="16" formatCode="General">
                  <c:v>71.900000000000006</c:v>
                </c:pt>
                <c:pt idx="17">
                  <c:v>12.4</c:v>
                </c:pt>
                <c:pt idx="18" formatCode="General">
                  <c:v>39.9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BFD4D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(ACC)'!$S$5:$S$23</c:f>
              <c:numCache>
                <c:formatCode>0.0</c:formatCode>
                <c:ptCount val="19"/>
                <c:pt idx="0">
                  <c:v>25.9</c:v>
                </c:pt>
                <c:pt idx="1">
                  <c:v>13.8</c:v>
                </c:pt>
                <c:pt idx="2">
                  <c:v>19.399999999999999</c:v>
                </c:pt>
                <c:pt idx="3">
                  <c:v>22</c:v>
                </c:pt>
                <c:pt idx="4" formatCode="General">
                  <c:v>45.1</c:v>
                </c:pt>
                <c:pt idx="5" formatCode="General">
                  <c:v>42.7</c:v>
                </c:pt>
                <c:pt idx="6">
                  <c:v>46.2</c:v>
                </c:pt>
                <c:pt idx="7" formatCode="General">
                  <c:v>45.2</c:v>
                </c:pt>
                <c:pt idx="8" formatCode="General">
                  <c:v>38</c:v>
                </c:pt>
                <c:pt idx="9" formatCode="General">
                  <c:v>42.2</c:v>
                </c:pt>
                <c:pt idx="10" formatCode="General">
                  <c:v>46.3</c:v>
                </c:pt>
                <c:pt idx="11" formatCode="General">
                  <c:v>35.700000000000003</c:v>
                </c:pt>
                <c:pt idx="12" formatCode="General">
                  <c:v>22.9</c:v>
                </c:pt>
                <c:pt idx="13" formatCode="General">
                  <c:v>32.799999999999997</c:v>
                </c:pt>
                <c:pt idx="14">
                  <c:v>36.6</c:v>
                </c:pt>
                <c:pt idx="15">
                  <c:v>36.200000000000003</c:v>
                </c:pt>
                <c:pt idx="16" formatCode="General">
                  <c:v>73</c:v>
                </c:pt>
                <c:pt idx="17">
                  <c:v>13.6</c:v>
                </c:pt>
                <c:pt idx="18" formatCode="General">
                  <c:v>39.1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4775168"/>
        <c:axId val="104654528"/>
      </c:barChart>
      <c:catAx>
        <c:axId val="1047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4654528"/>
        <c:crosses val="autoZero"/>
        <c:auto val="1"/>
        <c:lblAlgn val="ctr"/>
        <c:lblOffset val="100"/>
        <c:noMultiLvlLbl val="0"/>
      </c:catAx>
      <c:valAx>
        <c:axId val="104654528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47751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6159610685269117"/>
          <c:y val="1.4842297665590956E-2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14407151362504E-2"/>
          <c:y val="0.15156459632845964"/>
          <c:w val="0.92376323649199465"/>
          <c:h val="0.610278372591027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(ACC)'!$O$5:$O$23</c:f>
              <c:numCache>
                <c:formatCode>General</c:formatCode>
                <c:ptCount val="19"/>
                <c:pt idx="0">
                  <c:v>27</c:v>
                </c:pt>
                <c:pt idx="1">
                  <c:v>11</c:v>
                </c:pt>
                <c:pt idx="2">
                  <c:v>24</c:v>
                </c:pt>
                <c:pt idx="3">
                  <c:v>62</c:v>
                </c:pt>
                <c:pt idx="4">
                  <c:v>125</c:v>
                </c:pt>
                <c:pt idx="5">
                  <c:v>45</c:v>
                </c:pt>
                <c:pt idx="6">
                  <c:v>99</c:v>
                </c:pt>
                <c:pt idx="7">
                  <c:v>27</c:v>
                </c:pt>
                <c:pt idx="8">
                  <c:v>268</c:v>
                </c:pt>
                <c:pt idx="9">
                  <c:v>59</c:v>
                </c:pt>
                <c:pt idx="10" formatCode="0">
                  <c:v>127</c:v>
                </c:pt>
                <c:pt idx="11" formatCode="0">
                  <c:v>6</c:v>
                </c:pt>
                <c:pt idx="12" formatCode="0">
                  <c:v>11</c:v>
                </c:pt>
                <c:pt idx="13" formatCode="0">
                  <c:v>31</c:v>
                </c:pt>
                <c:pt idx="14" formatCode="0">
                  <c:v>31</c:v>
                </c:pt>
                <c:pt idx="15" formatCode="0">
                  <c:v>74</c:v>
                </c:pt>
                <c:pt idx="16" formatCode="0">
                  <c:v>159</c:v>
                </c:pt>
                <c:pt idx="17" formatCode="0">
                  <c:v>10</c:v>
                </c:pt>
                <c:pt idx="18" formatCode="0">
                  <c:v>136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sz="9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(ACC)'!$O$5:$O$23</c:f>
              <c:numCache>
                <c:formatCode>General</c:formatCode>
                <c:ptCount val="19"/>
                <c:pt idx="0">
                  <c:v>20</c:v>
                </c:pt>
                <c:pt idx="1">
                  <c:v>2</c:v>
                </c:pt>
                <c:pt idx="2">
                  <c:v>20</c:v>
                </c:pt>
                <c:pt idx="3">
                  <c:v>69</c:v>
                </c:pt>
                <c:pt idx="4">
                  <c:v>111</c:v>
                </c:pt>
                <c:pt idx="5">
                  <c:v>40</c:v>
                </c:pt>
                <c:pt idx="6">
                  <c:v>115</c:v>
                </c:pt>
                <c:pt idx="7">
                  <c:v>44</c:v>
                </c:pt>
                <c:pt idx="8">
                  <c:v>240</c:v>
                </c:pt>
                <c:pt idx="9">
                  <c:v>36</c:v>
                </c:pt>
                <c:pt idx="10" formatCode="0">
                  <c:v>129</c:v>
                </c:pt>
                <c:pt idx="11" formatCode="0">
                  <c:v>12</c:v>
                </c:pt>
                <c:pt idx="12" formatCode="0">
                  <c:v>10</c:v>
                </c:pt>
                <c:pt idx="13" formatCode="0">
                  <c:v>65</c:v>
                </c:pt>
                <c:pt idx="14" formatCode="0">
                  <c:v>44</c:v>
                </c:pt>
                <c:pt idx="15" formatCode="0">
                  <c:v>91</c:v>
                </c:pt>
                <c:pt idx="16" formatCode="0">
                  <c:v>167</c:v>
                </c:pt>
                <c:pt idx="17" formatCode="0">
                  <c:v>10</c:v>
                </c:pt>
                <c:pt idx="18" formatCode="0">
                  <c:v>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104896"/>
        <c:axId val="104656832"/>
      </c:barChart>
      <c:catAx>
        <c:axId val="10510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4656832"/>
        <c:crosses val="autoZero"/>
        <c:auto val="1"/>
        <c:lblAlgn val="ctr"/>
        <c:lblOffset val="100"/>
        <c:noMultiLvlLbl val="0"/>
      </c:catAx>
      <c:valAx>
        <c:axId val="10465683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104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066873232138118"/>
          <c:y val="4.2053176719174377E-2"/>
          <c:w val="0.12383285505941811"/>
          <c:h val="4.4731997188924025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24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FF8000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(ACC)'!$T$5:$T$23</c:f>
              <c:numCache>
                <c:formatCode>0.0</c:formatCode>
                <c:ptCount val="19"/>
                <c:pt idx="0">
                  <c:v>16.7</c:v>
                </c:pt>
                <c:pt idx="1">
                  <c:v>19</c:v>
                </c:pt>
                <c:pt idx="2">
                  <c:v>12.3</c:v>
                </c:pt>
                <c:pt idx="3">
                  <c:v>10.8</c:v>
                </c:pt>
                <c:pt idx="4" formatCode="General">
                  <c:v>28.8</c:v>
                </c:pt>
                <c:pt idx="5" formatCode="General">
                  <c:v>36.9</c:v>
                </c:pt>
                <c:pt idx="6">
                  <c:v>18</c:v>
                </c:pt>
                <c:pt idx="7" formatCode="General">
                  <c:v>17.2</c:v>
                </c:pt>
                <c:pt idx="8" formatCode="General">
                  <c:v>27.6</c:v>
                </c:pt>
                <c:pt idx="9" formatCode="General">
                  <c:v>38.299999999999997</c:v>
                </c:pt>
                <c:pt idx="10" formatCode="General">
                  <c:v>28.3</c:v>
                </c:pt>
                <c:pt idx="11" formatCode="General">
                  <c:v>11.9</c:v>
                </c:pt>
                <c:pt idx="12" formatCode="General">
                  <c:v>21</c:v>
                </c:pt>
                <c:pt idx="13" formatCode="General">
                  <c:v>7.6</c:v>
                </c:pt>
                <c:pt idx="14">
                  <c:v>18.899999999999999</c:v>
                </c:pt>
                <c:pt idx="15">
                  <c:v>14.8</c:v>
                </c:pt>
                <c:pt idx="16" formatCode="General">
                  <c:v>43.3</c:v>
                </c:pt>
                <c:pt idx="17">
                  <c:v>11.3</c:v>
                </c:pt>
                <c:pt idx="18" formatCode="General">
                  <c:v>28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FFC68D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(ACC)'!$T$5:$T$23</c:f>
              <c:numCache>
                <c:formatCode>0.0</c:formatCode>
                <c:ptCount val="19"/>
                <c:pt idx="0">
                  <c:v>12.3</c:v>
                </c:pt>
                <c:pt idx="1">
                  <c:v>3.5</c:v>
                </c:pt>
                <c:pt idx="2">
                  <c:v>10.199999999999999</c:v>
                </c:pt>
                <c:pt idx="3">
                  <c:v>12</c:v>
                </c:pt>
                <c:pt idx="4" formatCode="General">
                  <c:v>25.6</c:v>
                </c:pt>
                <c:pt idx="5" formatCode="General">
                  <c:v>32.799999999999997</c:v>
                </c:pt>
                <c:pt idx="6">
                  <c:v>20.9</c:v>
                </c:pt>
                <c:pt idx="7" formatCode="General">
                  <c:v>28</c:v>
                </c:pt>
                <c:pt idx="8" formatCode="General">
                  <c:v>24.7</c:v>
                </c:pt>
                <c:pt idx="9" formatCode="General">
                  <c:v>23.4</c:v>
                </c:pt>
                <c:pt idx="10" formatCode="General">
                  <c:v>28.7</c:v>
                </c:pt>
                <c:pt idx="11" formatCode="General">
                  <c:v>23.8</c:v>
                </c:pt>
                <c:pt idx="12" formatCode="General">
                  <c:v>19.100000000000001</c:v>
                </c:pt>
                <c:pt idx="13" formatCode="General">
                  <c:v>16</c:v>
                </c:pt>
                <c:pt idx="14">
                  <c:v>26.8</c:v>
                </c:pt>
                <c:pt idx="15">
                  <c:v>18.2</c:v>
                </c:pt>
                <c:pt idx="16" formatCode="General">
                  <c:v>45.5</c:v>
                </c:pt>
                <c:pt idx="17">
                  <c:v>11.3</c:v>
                </c:pt>
                <c:pt idx="18" formatCode="General">
                  <c:v>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136640"/>
        <c:axId val="104659136"/>
      </c:barChart>
      <c:catAx>
        <c:axId val="1051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104659136"/>
        <c:crosses val="autoZero"/>
        <c:auto val="1"/>
        <c:lblAlgn val="ctr"/>
        <c:lblOffset val="100"/>
        <c:noMultiLvlLbl val="0"/>
      </c:catAx>
      <c:valAx>
        <c:axId val="1046591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0.0" sourceLinked="1"/>
        <c:majorTickMark val="out"/>
        <c:minorTickMark val="none"/>
        <c:tickLblPos val="none"/>
        <c:crossAx val="10513664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80594136608255"/>
          <c:y val="7.4211488327954782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195530726257268E-2"/>
          <c:y val="9.8501070663811766E-2"/>
          <c:w val="0.89106145251396662"/>
          <c:h val="0.61027837259102446"/>
        </c:manualLayout>
      </c:layout>
      <c:barChart>
        <c:barDir val="col"/>
        <c:grouping val="clustered"/>
        <c:varyColors val="0"/>
        <c:ser>
          <c:idx val="1"/>
          <c:order val="0"/>
          <c:tx>
            <c:v>2012</c:v>
          </c:tx>
          <c:spPr>
            <a:solidFill>
              <a:srgbClr val="1B587C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1">
                        <a:lumMod val="60000"/>
                        <a:lumOff val="40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pregresso (ACC)'!$Q$5:$Q$23</c:f>
              <c:numCache>
                <c:formatCode>General</c:formatCode>
                <c:ptCount val="19"/>
                <c:pt idx="0">
                  <c:v>24</c:v>
                </c:pt>
                <c:pt idx="1">
                  <c:v>7</c:v>
                </c:pt>
                <c:pt idx="2">
                  <c:v>19</c:v>
                </c:pt>
                <c:pt idx="3">
                  <c:v>47</c:v>
                </c:pt>
                <c:pt idx="4">
                  <c:v>110</c:v>
                </c:pt>
                <c:pt idx="5">
                  <c:v>38</c:v>
                </c:pt>
                <c:pt idx="6">
                  <c:v>77</c:v>
                </c:pt>
                <c:pt idx="7">
                  <c:v>25</c:v>
                </c:pt>
                <c:pt idx="8">
                  <c:v>233</c:v>
                </c:pt>
                <c:pt idx="9">
                  <c:v>54</c:v>
                </c:pt>
                <c:pt idx="10" formatCode="0">
                  <c:v>117</c:v>
                </c:pt>
                <c:pt idx="11" formatCode="0">
                  <c:v>5</c:v>
                </c:pt>
                <c:pt idx="12" formatCode="0">
                  <c:v>10</c:v>
                </c:pt>
                <c:pt idx="13" formatCode="0">
                  <c:v>28</c:v>
                </c:pt>
                <c:pt idx="14" formatCode="0">
                  <c:v>26</c:v>
                </c:pt>
                <c:pt idx="15" formatCode="0">
                  <c:v>62</c:v>
                </c:pt>
                <c:pt idx="16" formatCode="0">
                  <c:v>114</c:v>
                </c:pt>
                <c:pt idx="17" formatCode="0">
                  <c:v>9</c:v>
                </c:pt>
                <c:pt idx="18" formatCode="0">
                  <c:v>118</c:v>
                </c:pt>
              </c:numCache>
            </c:numRef>
          </c:val>
        </c:ser>
        <c:ser>
          <c:idx val="0"/>
          <c:order val="1"/>
          <c:tx>
            <c:v>2013</c:v>
          </c:tx>
          <c:spPr>
            <a:solidFill>
              <a:srgbClr val="CCE5F4"/>
            </a:solidFill>
          </c:spPr>
          <c:invertIfNegative val="0"/>
          <c:dLbls>
            <c:txPr>
              <a:bodyPr rot="-5400000" vert="horz"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'Anno in corso (ACC)'!$B$5:$B$23</c:f>
              <c:strCache>
                <c:ptCount val="19"/>
                <c:pt idx="0">
                  <c:v>Abruzzo - Molise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Friuli Venezia Giulia</c:v>
                </c:pt>
                <c:pt idx="6">
                  <c:v>Lazio</c:v>
                </c:pt>
                <c:pt idx="7">
                  <c:v>Liguria</c:v>
                </c:pt>
                <c:pt idx="8">
                  <c:v>Lombardia</c:v>
                </c:pt>
                <c:pt idx="9">
                  <c:v>Marche</c:v>
                </c:pt>
                <c:pt idx="10">
                  <c:v>Piemonte - Valle d'Aosta</c:v>
                </c:pt>
                <c:pt idx="11">
                  <c:v>Prov. Auton. Bolzano</c:v>
                </c:pt>
                <c:pt idx="12">
                  <c:v>Prov. Auton. Trento</c:v>
                </c:pt>
                <c:pt idx="13">
                  <c:v>Puglia</c:v>
                </c:pt>
                <c:pt idx="14">
                  <c:v>Sardegna</c:v>
                </c:pt>
                <c:pt idx="15">
                  <c:v>Sicilia</c:v>
                </c:pt>
                <c:pt idx="16">
                  <c:v>Toscana</c:v>
                </c:pt>
                <c:pt idx="17">
                  <c:v>Umbria</c:v>
                </c:pt>
                <c:pt idx="18">
                  <c:v>Veneto</c:v>
                </c:pt>
              </c:strCache>
            </c:strRef>
          </c:cat>
          <c:val>
            <c:numRef>
              <c:f>'Anno in corso (ACC)'!$Q$5:$Q$23</c:f>
              <c:numCache>
                <c:formatCode>General</c:formatCode>
                <c:ptCount val="19"/>
                <c:pt idx="0">
                  <c:v>18</c:v>
                </c:pt>
                <c:pt idx="1">
                  <c:v>2</c:v>
                </c:pt>
                <c:pt idx="2">
                  <c:v>18</c:v>
                </c:pt>
                <c:pt idx="3">
                  <c:v>46</c:v>
                </c:pt>
                <c:pt idx="4">
                  <c:v>99</c:v>
                </c:pt>
                <c:pt idx="5">
                  <c:v>32</c:v>
                </c:pt>
                <c:pt idx="6">
                  <c:v>97</c:v>
                </c:pt>
                <c:pt idx="7">
                  <c:v>32</c:v>
                </c:pt>
                <c:pt idx="8">
                  <c:v>198</c:v>
                </c:pt>
                <c:pt idx="9">
                  <c:v>34</c:v>
                </c:pt>
                <c:pt idx="10" formatCode="0">
                  <c:v>125</c:v>
                </c:pt>
                <c:pt idx="11" formatCode="0">
                  <c:v>8</c:v>
                </c:pt>
                <c:pt idx="12" formatCode="0">
                  <c:v>8</c:v>
                </c:pt>
                <c:pt idx="13" formatCode="0">
                  <c:v>52</c:v>
                </c:pt>
                <c:pt idx="14" formatCode="0">
                  <c:v>30</c:v>
                </c:pt>
                <c:pt idx="15" formatCode="0">
                  <c:v>73</c:v>
                </c:pt>
                <c:pt idx="16" formatCode="0">
                  <c:v>137</c:v>
                </c:pt>
                <c:pt idx="17" formatCode="0">
                  <c:v>8</c:v>
                </c:pt>
                <c:pt idx="18" formatCode="0">
                  <c:v>121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0"/>
        <c:axId val="105139712"/>
        <c:axId val="99598912"/>
      </c:barChart>
      <c:catAx>
        <c:axId val="10513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+mn-lt"/>
              </a:defRPr>
            </a:pPr>
            <a:endParaRPr lang="it-IT"/>
          </a:p>
        </c:txPr>
        <c:crossAx val="99598912"/>
        <c:crosses val="autoZero"/>
        <c:auto val="1"/>
        <c:lblAlgn val="ctr"/>
        <c:lblOffset val="100"/>
        <c:noMultiLvlLbl val="0"/>
      </c:catAx>
      <c:valAx>
        <c:axId val="99598912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one"/>
        <c:crossAx val="1051397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60000"/>
                    <a:lumOff val="40000"/>
                  </a:schemeClr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5">
                    <a:lumMod val="75000"/>
                  </a:schemeClr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85982776025675833"/>
          <c:y val="2.4737162775984927E-3"/>
          <c:w val="0.13268739948620481"/>
          <c:h val="4.4731997188923359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69627-EE8F-45AD-93BE-C90AC8972852}" type="datetimeFigureOut">
              <a:rPr lang="it-IT" smtClean="0"/>
              <a:t>22/07/2013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9EF98-6FB6-456E-BD0A-E9B49AC83C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933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3731CA86-5183-4FBA-8ECE-A130D3829698}" type="datetimeFigureOut">
              <a:rPr lang="it-IT" smtClean="0"/>
              <a:pPr/>
              <a:t>22/07/2013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9C1E3A83-38AB-451C-8FE8-0FB21C60AC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01830-6647-41FD-8FB2-2EADB57C91CA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0275" y="741363"/>
            <a:ext cx="4941888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3F0F1A-F780-4B1F-933A-10AA6F7FA8D7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741363"/>
            <a:ext cx="494188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4" y="4690270"/>
            <a:ext cx="4981815" cy="44434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i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221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dati C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preliminari al 30 Giugno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yout dati 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 userDrawn="1"/>
        </p:nvSpPr>
        <p:spPr bwMode="auto">
          <a:xfrm>
            <a:off x="6205538" y="6581001"/>
            <a:ext cx="29384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3 Marzo 2013</a:t>
            </a:r>
            <a:endParaRPr lang="it-IT" sz="1200" b="1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6444208" y="6552426"/>
            <a:ext cx="23042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200" b="1" i="1" dirty="0" smtClean="0">
                <a:latin typeface="Calibri" pitchFamily="34" charset="0"/>
              </a:rPr>
              <a:t>* Dati  SIT al 15 Luglio 2013</a:t>
            </a:r>
            <a:endParaRPr lang="it-IT" sz="1200" b="1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06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0" y="0"/>
            <a:ext cx="9144000" cy="668338"/>
            <a:chOff x="0" y="-16"/>
            <a:chExt cx="5760" cy="543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-16"/>
              <a:ext cx="5760" cy="543"/>
            </a:xfrm>
            <a:prstGeom prst="rect">
              <a:avLst/>
            </a:prstGeom>
            <a:gradFill rotWithShape="1">
              <a:gsLst>
                <a:gs pos="0">
                  <a:srgbClr val="FF7C80">
                    <a:gamma/>
                    <a:tint val="10196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49" y="0"/>
              <a:ext cx="5262" cy="506"/>
            </a:xfrm>
            <a:prstGeom prst="rect">
              <a:avLst/>
            </a:prstGeom>
            <a:blipFill dpi="0" rotWithShape="1">
              <a:blip r:embed="rId6" cstate="print">
                <a:alphaModFix amt="60000"/>
              </a:blip>
              <a:srcRect/>
              <a:stretch>
                <a:fillRect b="-367939"/>
              </a:stretch>
            </a:blip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/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28625" y="0"/>
            <a:ext cx="820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SIT – Sistema Informativo Trapianti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6572250"/>
            <a:ext cx="9144000" cy="312738"/>
          </a:xfrm>
          <a:prstGeom prst="rect">
            <a:avLst/>
          </a:prstGeom>
          <a:gradFill rotWithShape="1">
            <a:gsLst>
              <a:gs pos="0">
                <a:srgbClr val="FF7C80">
                  <a:gamma/>
                  <a:tint val="0"/>
                  <a:invGamma/>
                </a:srgbClr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pic>
        <p:nvPicPr>
          <p:cNvPr id="12" name="Immagine 18" descr="RNT-logo_trasparent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50" y="6572250"/>
            <a:ext cx="6429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ttore 1 12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 w="254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Donazione </a:t>
            </a: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al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30 Giugno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3183987"/>
              </p:ext>
            </p:extLst>
          </p:nvPr>
        </p:nvGraphicFramePr>
        <p:xfrm>
          <a:off x="251952" y="1412775"/>
          <a:ext cx="777268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71406" y="1285860"/>
            <a:ext cx="3306248" cy="469897"/>
            <a:chOff x="249" y="888"/>
            <a:chExt cx="3223" cy="319"/>
          </a:xfrm>
          <a:noFill/>
        </p:grpSpPr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425" y="888"/>
              <a:ext cx="3047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7" name="Rettangolo arrotondato 6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09019"/>
              </p:ext>
            </p:extLst>
          </p:nvPr>
        </p:nvGraphicFramePr>
        <p:xfrm>
          <a:off x="323528" y="1424332"/>
          <a:ext cx="7829922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42876" y="1193803"/>
            <a:ext cx="3500430" cy="469897"/>
            <a:chOff x="216" y="888"/>
            <a:chExt cx="3324" cy="319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2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29208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2305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2271</a:t>
            </a:r>
            <a:endParaRPr lang="it-IT" sz="2000" b="1" i="1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429256" y="132713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38,8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6000" y="1332000"/>
            <a:ext cx="272573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38,2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400" b="1" dirty="0">
                <a:latin typeface="+mj-lt"/>
              </a:rPr>
              <a:t>Confronto 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Decessi con accertamento neurologico PMP </a:t>
            </a:r>
            <a:r>
              <a:rPr lang="it-IT" sz="2400" b="1" dirty="0" smtClean="0">
                <a:latin typeface="+mj-lt"/>
              </a:rPr>
              <a:t>- 2012 </a:t>
            </a:r>
            <a:r>
              <a:rPr lang="it-IT" sz="2400" b="1" dirty="0">
                <a:latin typeface="+mj-lt"/>
              </a:rPr>
              <a:t>vs </a:t>
            </a:r>
            <a:r>
              <a:rPr lang="it-IT" sz="2400" b="1" dirty="0" smtClean="0">
                <a:latin typeface="+mj-lt"/>
              </a:rPr>
              <a:t>2013*</a:t>
            </a:r>
            <a:endParaRPr lang="it-IT" sz="24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47875" y="1321259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1332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08959" y="1337593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1359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000" y="1944000"/>
            <a:ext cx="41814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-33489" y="6381328"/>
            <a:ext cx="3770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84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03338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 22,4 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5" y="1355715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22,9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12552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-33489" y="6381328"/>
            <a:ext cx="40703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b="1" dirty="0" smtClean="0"/>
              <a:t>La Sicilia, nel 2012,, ha coordinato 16,8 PMP donatori con </a:t>
            </a:r>
            <a:r>
              <a:rPr lang="it-IT" sz="800" b="1" dirty="0"/>
              <a:t>le donazioni provenienti da Malta</a:t>
            </a: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99283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1123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436096" y="130175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1139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247745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2012: 18,9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429256" y="1320790"/>
            <a:ext cx="272573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000" b="1" i="1" dirty="0">
                <a:latin typeface="Calibri" pitchFamily="34" charset="0"/>
              </a:rPr>
              <a:t>Anno </a:t>
            </a:r>
            <a:r>
              <a:rPr lang="it-IT" sz="2000" b="1" i="1" dirty="0" smtClean="0">
                <a:latin typeface="Calibri" pitchFamily="34" charset="0"/>
              </a:rPr>
              <a:t>2013: </a:t>
            </a:r>
            <a:r>
              <a:rPr lang="it-IT" sz="2000" b="1" i="1" dirty="0" smtClean="0">
                <a:latin typeface="Calibri" pitchFamily="34" charset="0"/>
              </a:rPr>
              <a:t>19,2</a:t>
            </a:r>
            <a:endParaRPr lang="it-IT" sz="2000" b="1" i="1" dirty="0">
              <a:latin typeface="Calibri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01524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Donatori </a:t>
            </a:r>
            <a:r>
              <a:rPr lang="it-IT" sz="2800" b="1" dirty="0" smtClean="0">
                <a:latin typeface="+mj-lt"/>
              </a:rPr>
              <a:t>Utilizzati PMP - 2012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76713" cy="42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628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628" y="1313651"/>
            <a:ext cx="3286116" cy="495386"/>
            <a:chOff x="216" y="888"/>
            <a:chExt cx="3256" cy="550"/>
          </a:xfrm>
          <a:noFill/>
        </p:grpSpPr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256" cy="5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2013: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29,0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%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6" name="Rettangolo arrotondato 15"/>
            <p:cNvSpPr>
              <a:spLocks noChangeArrowheads="1"/>
            </p:cNvSpPr>
            <p:nvPr/>
          </p:nvSpPr>
          <p:spPr bwMode="auto">
            <a:xfrm>
              <a:off x="249" y="911"/>
              <a:ext cx="3200" cy="52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571500"/>
            <a:ext cx="906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atin typeface="+mj-lt"/>
              </a:rPr>
              <a:t>Confronto </a:t>
            </a:r>
            <a:r>
              <a:rPr lang="it-IT" sz="2800" b="1" dirty="0" smtClean="0">
                <a:latin typeface="+mj-lt"/>
              </a:rPr>
              <a:t>Opposizioni 2012 </a:t>
            </a:r>
            <a:r>
              <a:rPr lang="it-IT" sz="2800" b="1" dirty="0">
                <a:latin typeface="+mj-lt"/>
              </a:rPr>
              <a:t>vs </a:t>
            </a:r>
            <a:r>
              <a:rPr lang="it-IT" sz="2800" b="1" dirty="0" smtClean="0">
                <a:latin typeface="+mj-lt"/>
              </a:rPr>
              <a:t>2013*</a:t>
            </a:r>
            <a:endParaRPr lang="it-IT" sz="2800" b="1" dirty="0">
              <a:latin typeface="+mj-lt"/>
            </a:endParaRPr>
          </a:p>
        </p:txBody>
      </p: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251520" y="1235104"/>
            <a:ext cx="3024470" cy="708284"/>
            <a:chOff x="216" y="888"/>
            <a:chExt cx="3312" cy="831"/>
          </a:xfrm>
          <a:noFill/>
        </p:grpSpPr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216" y="888"/>
              <a:ext cx="3312" cy="8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Anno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2012: 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29,2%</a:t>
              </a:r>
            </a:p>
            <a:p>
              <a:pPr algn="ctr" eaLnBrk="0" hangingPunct="0">
                <a:defRPr/>
              </a:pP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Opp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. efficace  26,1% 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1" name="Rettangolo arrotondato 20"/>
            <p:cNvSpPr>
              <a:spLocks noChangeArrowheads="1"/>
            </p:cNvSpPr>
            <p:nvPr/>
          </p:nvSpPr>
          <p:spPr bwMode="auto">
            <a:xfrm>
              <a:off x="249" y="911"/>
              <a:ext cx="3200" cy="807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2016000"/>
            <a:ext cx="4140200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8" y="5464894"/>
            <a:ext cx="141446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073600"/>
            <a:ext cx="4176000" cy="42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071546"/>
            <a:ext cx="807249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Attività di </a:t>
            </a: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Trapianto</a:t>
            </a: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66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it-IT" sz="6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it-IT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al 30 Giugno2013</a:t>
            </a:r>
            <a:endParaRPr lang="it-IT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3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4" name="Rettangolo arrotondato 3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02995"/>
              </p:ext>
            </p:extLst>
          </p:nvPr>
        </p:nvGraphicFramePr>
        <p:xfrm>
          <a:off x="899592" y="1916832"/>
          <a:ext cx="7272808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0" y="642938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j-lt"/>
              </a:rPr>
              <a:t>Attività di trapianto </a:t>
            </a:r>
            <a:r>
              <a:rPr lang="it-IT" sz="3200" b="1" dirty="0" smtClean="0">
                <a:latin typeface="+mj-lt"/>
              </a:rPr>
              <a:t>1992-2013*</a:t>
            </a:r>
            <a:endParaRPr lang="it-IT" sz="3200" b="1" dirty="0">
              <a:latin typeface="+mj-lt"/>
            </a:endParaRPr>
          </a:p>
        </p:txBody>
      </p:sp>
      <p:sp>
        <p:nvSpPr>
          <p:cNvPr id="43012" name="Text Box 22"/>
          <p:cNvSpPr txBox="1">
            <a:spLocks noChangeArrowheads="1"/>
          </p:cNvSpPr>
          <p:nvPr/>
        </p:nvSpPr>
        <p:spPr bwMode="auto">
          <a:xfrm>
            <a:off x="271463" y="1428750"/>
            <a:ext cx="5086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it-IT" sz="2400" b="1" dirty="0" err="1">
                <a:latin typeface="Calibri" pitchFamily="34" charset="0"/>
              </a:rPr>
              <a:t>N°</a:t>
            </a:r>
            <a:r>
              <a:rPr lang="it-IT" sz="2400" b="1" dirty="0">
                <a:latin typeface="Calibri" pitchFamily="34" charset="0"/>
              </a:rPr>
              <a:t> Totale trapianti (inclusi i combinati)</a:t>
            </a:r>
            <a:endParaRPr lang="it-IT" sz="2400" dirty="0">
              <a:latin typeface="Arial Black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212725" y="1428750"/>
            <a:ext cx="5145088" cy="469900"/>
          </a:xfrm>
          <a:prstGeom prst="roundRect">
            <a:avLst/>
          </a:prstGeom>
          <a:noFill/>
          <a:ln>
            <a:solidFill>
              <a:srgbClr val="CC99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607845"/>
              </p:ext>
            </p:extLst>
          </p:nvPr>
        </p:nvGraphicFramePr>
        <p:xfrm>
          <a:off x="539552" y="2060848"/>
          <a:ext cx="792087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1000125" y="612552"/>
            <a:ext cx="7286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Trapianto di RENE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15" name="Rettangolo arrotondato 14"/>
          <p:cNvSpPr>
            <a:spLocks noChangeArrowheads="1"/>
          </p:cNvSpPr>
          <p:nvPr/>
        </p:nvSpPr>
        <p:spPr bwMode="auto">
          <a:xfrm>
            <a:off x="285751" y="1428750"/>
            <a:ext cx="1549946" cy="5600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3528" y="1412776"/>
            <a:ext cx="151216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  <a:endParaRPr lang="it-IT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66786"/>
              </p:ext>
            </p:extLst>
          </p:nvPr>
        </p:nvGraphicFramePr>
        <p:xfrm>
          <a:off x="755576" y="2276872"/>
          <a:ext cx="7632847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ext Box 2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13" name="Rettangolo arrotondato 12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430095"/>
              </p:ext>
            </p:extLst>
          </p:nvPr>
        </p:nvGraphicFramePr>
        <p:xfrm>
          <a:off x="755576" y="2276872"/>
          <a:ext cx="7560840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FEGATO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285751" y="1412776"/>
            <a:ext cx="1549946" cy="584775"/>
            <a:chOff x="285751" y="1412776"/>
            <a:chExt cx="1549946" cy="584775"/>
          </a:xfrm>
        </p:grpSpPr>
        <p:sp>
          <p:nvSpPr>
            <p:cNvPr id="48" name="Rettangolo arrotondato 47"/>
            <p:cNvSpPr>
              <a:spLocks noChangeArrowheads="1"/>
            </p:cNvSpPr>
            <p:nvPr/>
          </p:nvSpPr>
          <p:spPr bwMode="auto">
            <a:xfrm>
              <a:off x="285751" y="1428750"/>
              <a:ext cx="1549946" cy="5600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323528" y="1412776"/>
              <a:ext cx="151216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it-IT" sz="16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Incluse tutte le combinazioni</a:t>
              </a:r>
              <a:endPara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48174"/>
              </p:ext>
            </p:extLst>
          </p:nvPr>
        </p:nvGraphicFramePr>
        <p:xfrm>
          <a:off x="755576" y="2420888"/>
          <a:ext cx="7272808" cy="3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CUORE – </a:t>
            </a: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8344335"/>
              </p:ext>
            </p:extLst>
          </p:nvPr>
        </p:nvGraphicFramePr>
        <p:xfrm>
          <a:off x="858044" y="2190750"/>
          <a:ext cx="7458371" cy="4118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POLMONE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8" name="Rettangolo arrotondato 7"/>
          <p:cNvSpPr>
            <a:spLocks noChangeArrowheads="1"/>
          </p:cNvSpPr>
          <p:nvPr/>
        </p:nvSpPr>
        <p:spPr bwMode="auto">
          <a:xfrm>
            <a:off x="428625" y="1357313"/>
            <a:ext cx="1857375" cy="571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28625" y="1357313"/>
            <a:ext cx="1857375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Incluse tutte le combinazioni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731922"/>
              </p:ext>
            </p:extLst>
          </p:nvPr>
        </p:nvGraphicFramePr>
        <p:xfrm>
          <a:off x="755576" y="2348880"/>
          <a:ext cx="7416824" cy="398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PANCREAS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1992-2012*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1013801"/>
              </p:ext>
            </p:extLst>
          </p:nvPr>
        </p:nvGraphicFramePr>
        <p:xfrm>
          <a:off x="858044" y="1988840"/>
          <a:ext cx="7386364" cy="4349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612552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Trapianti di INTESTINO – Anni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2002-2013*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843658"/>
              </p:ext>
            </p:extLst>
          </p:nvPr>
        </p:nvGraphicFramePr>
        <p:xfrm>
          <a:off x="858044" y="2204864"/>
          <a:ext cx="7458371" cy="406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1280368"/>
            <a:ext cx="807249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it-IT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Liste di attesa standard al</a:t>
            </a:r>
            <a:endParaRPr lang="it-IT" sz="66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 eaLnBrk="0" hangingPunct="0">
              <a:defRPr/>
            </a:pP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30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Giugno </a:t>
            </a:r>
            <a:r>
              <a:rPr lang="it-IT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2013</a:t>
            </a:r>
          </a:p>
          <a:p>
            <a:pPr algn="ctr" eaLnBrk="0" hangingPunct="0">
              <a:defRPr/>
            </a:pPr>
            <a:endParaRPr lang="it-IT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498040"/>
              </p:ext>
            </p:extLst>
          </p:nvPr>
        </p:nvGraphicFramePr>
        <p:xfrm>
          <a:off x="323528" y="2708920"/>
          <a:ext cx="1944218" cy="182880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1215137"/>
                <a:gridCol w="729081"/>
              </a:tblGrid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Rene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6507 </a:t>
                      </a:r>
                      <a:r>
                        <a:rPr lang="it-IT" sz="1100" b="1" dirty="0" smtClean="0">
                          <a:solidFill>
                            <a:schemeClr val="tx1"/>
                          </a:solidFill>
                        </a:rPr>
                        <a:t>**</a:t>
                      </a:r>
                      <a:endParaRPr lang="it-IT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Fegato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947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Cuore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682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Polmone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367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Pancreas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196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Intestino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    22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827584" y="1268760"/>
            <a:ext cx="7560840" cy="12961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rgbClr val="002060"/>
                </a:solidFill>
              </a:rPr>
              <a:t>PAZIENTI in lista  d’attesa in ITALIA al 30/06/2013 : </a:t>
            </a:r>
          </a:p>
          <a:p>
            <a:pPr algn="ctr"/>
            <a:endParaRPr lang="it-IT" dirty="0"/>
          </a:p>
        </p:txBody>
      </p:sp>
      <p:sp>
        <p:nvSpPr>
          <p:cNvPr id="24" name="Rettangolo arrotondato 23"/>
          <p:cNvSpPr/>
          <p:nvPr/>
        </p:nvSpPr>
        <p:spPr>
          <a:xfrm>
            <a:off x="3779912" y="1988840"/>
            <a:ext cx="1080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 smtClean="0">
                <a:solidFill>
                  <a:schemeClr val="tx2"/>
                </a:solidFill>
              </a:rPr>
              <a:t>8564</a:t>
            </a:r>
            <a:endParaRPr lang="it-IT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107403150"/>
              </p:ext>
            </p:extLst>
          </p:nvPr>
        </p:nvGraphicFramePr>
        <p:xfrm>
          <a:off x="2555776" y="2636912"/>
          <a:ext cx="57606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08795" y="5090175"/>
            <a:ext cx="1566113" cy="715089"/>
          </a:xfrm>
          <a:prstGeom prst="bracketPair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/>
              <a:t>Iscrizioni </a:t>
            </a:r>
            <a:r>
              <a:rPr lang="it-IT" b="1" dirty="0" smtClean="0"/>
              <a:t>rene</a:t>
            </a:r>
          </a:p>
          <a:p>
            <a:pPr algn="ctr"/>
            <a:r>
              <a:rPr lang="it-IT" b="1" dirty="0" smtClean="0"/>
              <a:t>8095 **</a:t>
            </a:r>
            <a:endParaRPr lang="it-IT" b="1" dirty="0"/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267746" y="5229200"/>
            <a:ext cx="1728190" cy="0"/>
          </a:xfrm>
          <a:prstGeom prst="straightConnector1">
            <a:avLst/>
          </a:prstGeom>
          <a:ln w="25400">
            <a:solidFill>
              <a:schemeClr val="accent3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07504" y="573325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i="1" dirty="0" smtClean="0"/>
              <a:t>** Per il rene ogni paziente può avere  più di una iscrizione</a:t>
            </a:r>
            <a:endParaRPr lang="it-IT" sz="1200" b="1" i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043608" y="611977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Liste di Attesa al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</a:rPr>
              <a:t>30 Giugno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</a:t>
            </a:r>
            <a:r>
              <a:rPr lang="it-IT" sz="3200" b="1" dirty="0" smtClean="0">
                <a:latin typeface="+mn-lt"/>
              </a:rPr>
              <a:t>2000 – 2013*</a:t>
            </a:r>
            <a:endParaRPr lang="it-IT" sz="3200" b="1" dirty="0">
              <a:latin typeface="+mn-lt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319214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1" name="Rettangolo arrotondato 10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594122"/>
              </p:ext>
            </p:extLst>
          </p:nvPr>
        </p:nvGraphicFramePr>
        <p:xfrm>
          <a:off x="933500" y="1844824"/>
          <a:ext cx="7200800" cy="460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43604" y="611980"/>
            <a:ext cx="7344817" cy="5847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3200" b="1" i="0" u="none" strike="noStrike" kern="1200" cap="none" spc="0" baseline="0" dirty="0">
                <a:solidFill>
                  <a:srgbClr val="0D0D0D"/>
                </a:solidFill>
                <a:uFillTx/>
                <a:latin typeface="Calibri"/>
              </a:rPr>
              <a:t>Andamento Liste di Attesa 2002 -</a:t>
            </a:r>
            <a:r>
              <a:rPr lang="it-IT" sz="3200" b="1" i="0" u="none" strike="noStrike" kern="1200" cap="none" spc="0" baseline="0" dirty="0" smtClean="0">
                <a:solidFill>
                  <a:srgbClr val="0D0D0D"/>
                </a:solidFill>
                <a:uFillTx/>
                <a:latin typeface="Calibri"/>
              </a:rPr>
              <a:t>2013*</a:t>
            </a:r>
            <a:endParaRPr lang="it-IT" sz="3200" b="1" i="0" u="none" strike="noStrike" kern="1200" cap="none" spc="0" baseline="0" dirty="0">
              <a:solidFill>
                <a:srgbClr val="0D0D0D"/>
              </a:solidFill>
              <a:uFillTx/>
              <a:latin typeface="Calibri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627784" y="1196748"/>
            <a:ext cx="3857625" cy="46196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Pazienti iscritti in lista  </a:t>
            </a: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645583"/>
              </p:ext>
            </p:extLst>
          </p:nvPr>
        </p:nvGraphicFramePr>
        <p:xfrm>
          <a:off x="1259632" y="1772816"/>
          <a:ext cx="698477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03288"/>
              </p:ext>
            </p:extLst>
          </p:nvPr>
        </p:nvGraphicFramePr>
        <p:xfrm>
          <a:off x="1259633" y="3573016"/>
          <a:ext cx="7056784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0787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9"/>
          <p:cNvGrpSpPr/>
          <p:nvPr/>
        </p:nvGrpSpPr>
        <p:grpSpPr>
          <a:xfrm>
            <a:off x="285604" y="1398400"/>
            <a:ext cx="1584176" cy="570260"/>
            <a:chOff x="202755" y="1268760"/>
            <a:chExt cx="1584176" cy="570260"/>
          </a:xfrm>
        </p:grpSpPr>
        <p:sp>
          <p:nvSpPr>
            <p:cNvPr id="3" name="Rettangolo arrotondato 2"/>
            <p:cNvSpPr>
              <a:spLocks noChangeArrowheads="1"/>
            </p:cNvSpPr>
            <p:nvPr/>
          </p:nvSpPr>
          <p:spPr bwMode="auto">
            <a:xfrm>
              <a:off x="202755" y="1283395"/>
              <a:ext cx="1584176" cy="5556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 algn="ctr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4" name="Rettangolo 3"/>
            <p:cNvSpPr/>
            <p:nvPr/>
          </p:nvSpPr>
          <p:spPr>
            <a:xfrm>
              <a:off x="221805" y="1268760"/>
              <a:ext cx="1525502" cy="5238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z="28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Rene </a:t>
              </a:r>
              <a:endParaRPr lang="it-IT" sz="2800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 </a:t>
            </a:r>
            <a:r>
              <a:rPr lang="it-IT" sz="1200" b="1" i="1" dirty="0" smtClean="0">
                <a:solidFill>
                  <a:schemeClr val="bg1"/>
                </a:solidFill>
              </a:rPr>
              <a:t>dal 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it-IT" sz="500" b="1" u="none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bg1"/>
                </a:solidFill>
              </a:rPr>
              <a:t>8406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161780" y="379224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3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3,1 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778930" y="3755516"/>
            <a:ext cx="2919946" cy="65933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u="none" dirty="0" smtClean="0">
                <a:solidFill>
                  <a:schemeClr val="accent3">
                    <a:lumMod val="50000"/>
                  </a:schemeClr>
                </a:solidFill>
              </a:rPr>
              <a:t>Pazienti ancora iscritti al 31/12/2012</a:t>
            </a:r>
            <a:endParaRPr lang="it-IT" sz="12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6644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095721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u="none" dirty="0" smtClean="0">
                <a:solidFill>
                  <a:schemeClr val="accent3">
                    <a:lumMod val="50000"/>
                  </a:schemeClr>
                </a:solidFill>
              </a:rPr>
              <a:t> Pazienti USCITI DI LISTA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dal 1/1/2012 </a:t>
            </a:r>
            <a:r>
              <a:rPr lang="it-IT" sz="1100" b="1" i="1" dirty="0">
                <a:solidFill>
                  <a:schemeClr val="accent3">
                    <a:lumMod val="50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3">
                    <a:lumMod val="50000"/>
                  </a:schemeClr>
                </a:solidFill>
              </a:rPr>
              <a:t>31/12/2012</a:t>
            </a:r>
            <a:endParaRPr lang="it-IT" sz="11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u="none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it-IT" sz="2400" b="1" u="none" dirty="0" smtClean="0">
                <a:solidFill>
                  <a:schemeClr val="accent3">
                    <a:lumMod val="50000"/>
                  </a:schemeClr>
                </a:solidFill>
              </a:rPr>
              <a:t>1762</a:t>
            </a:r>
            <a:endParaRPr lang="it-IT" sz="24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2,2 anni</a:t>
            </a:r>
            <a:endParaRPr lang="it-IT" sz="14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u="none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ISL*: 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24,3%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ISLT**: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18,9%</a:t>
            </a:r>
            <a:endParaRPr lang="it-IT" sz="16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TRAPIANTI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sz="2000" b="1" u="none" dirty="0" smtClean="0">
                <a:solidFill>
                  <a:schemeClr val="accent3">
                    <a:lumMod val="50000"/>
                  </a:schemeClr>
                </a:solidFill>
              </a:rPr>
              <a:t>1589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091014"/>
            <a:ext cx="1923037" cy="309640"/>
          </a:xfrm>
          <a:prstGeom prst="foldedCorner">
            <a:avLst/>
          </a:prstGeom>
          <a:ln w="127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6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1,3 %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1160" y="5803343"/>
            <a:ext cx="1264388" cy="297554"/>
          </a:xfrm>
          <a:prstGeom prst="roundRect">
            <a:avLst/>
          </a:prstGeom>
          <a:ln w="3175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u="none" dirty="0" smtClean="0"/>
              <a:t> </a:t>
            </a:r>
            <a:r>
              <a:rPr lang="it-IT" sz="1200" b="1" u="none" dirty="0" smtClean="0">
                <a:solidFill>
                  <a:schemeClr val="accent3">
                    <a:lumMod val="50000"/>
                  </a:schemeClr>
                </a:solidFill>
              </a:rPr>
              <a:t>DECESSI</a:t>
            </a:r>
            <a:r>
              <a:rPr lang="it-IT" sz="1200" b="1" u="none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107</a:t>
            </a:r>
            <a:endParaRPr lang="it-IT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7" y="5154910"/>
            <a:ext cx="1264388" cy="514146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u="none" dirty="0" smtClean="0"/>
              <a:t> </a:t>
            </a:r>
            <a:r>
              <a:rPr lang="it-IT" sz="1400" b="1" u="none" dirty="0" smtClean="0">
                <a:solidFill>
                  <a:schemeClr val="accent3">
                    <a:lumMod val="50000"/>
                  </a:schemeClr>
                </a:solidFill>
              </a:rPr>
              <a:t>Altra causa</a:t>
            </a:r>
            <a:r>
              <a:rPr lang="it-IT" sz="1400" b="1" u="none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it-IT" sz="2000" b="1" dirty="0" smtClean="0">
                <a:solidFill>
                  <a:schemeClr val="accent3">
                    <a:lumMod val="50000"/>
                  </a:schemeClr>
                </a:solidFill>
              </a:rPr>
              <a:t>66</a:t>
            </a:r>
            <a:endParaRPr lang="it-IT" sz="20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grpSp>
        <p:nvGrpSpPr>
          <p:cNvPr id="27" name="Gruppo 26"/>
          <p:cNvGrpSpPr/>
          <p:nvPr/>
        </p:nvGrpSpPr>
        <p:grpSpPr>
          <a:xfrm>
            <a:off x="26220" y="649048"/>
            <a:ext cx="9144000" cy="1868603"/>
            <a:chOff x="26220" y="649048"/>
            <a:chExt cx="9144000" cy="1868603"/>
          </a:xfrm>
        </p:grpSpPr>
        <p:sp>
          <p:nvSpPr>
            <p:cNvPr id="2" name="Text Box 25"/>
            <p:cNvSpPr txBox="1">
              <a:spLocks noChangeArrowheads="1"/>
            </p:cNvSpPr>
            <p:nvPr/>
          </p:nvSpPr>
          <p:spPr bwMode="auto">
            <a:xfrm>
              <a:off x="26220" y="649048"/>
              <a:ext cx="91440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3200" b="1" u="none" dirty="0"/>
                <a:t>Flussi Lista di attesa </a:t>
              </a:r>
              <a:r>
                <a:rPr lang="it-IT" sz="3200" b="1" u="none" dirty="0" smtClean="0"/>
                <a:t>1/</a:t>
              </a:r>
              <a:r>
                <a:rPr lang="it-IT" sz="3200" b="1" dirty="0" smtClean="0"/>
                <a:t>1</a:t>
              </a:r>
              <a:r>
                <a:rPr lang="it-IT" sz="3200" b="1" u="none" dirty="0" smtClean="0"/>
                <a:t>/2012 </a:t>
              </a:r>
              <a:r>
                <a:rPr lang="it-IT" sz="3200" b="1" u="none" dirty="0"/>
                <a:t>– </a:t>
              </a:r>
              <a:r>
                <a:rPr lang="it-IT" sz="3200" b="1" u="none" dirty="0" smtClean="0"/>
                <a:t>31/12/2012</a:t>
              </a:r>
              <a:endParaRPr lang="it-IT" sz="3200" b="1" u="none" dirty="0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3140045" y="468096"/>
              <a:ext cx="1179164" cy="2919945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2483768" y="1484784"/>
              <a:ext cx="252028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Pazienti iscritti al 1/1/2012</a:t>
              </a:r>
              <a:endParaRPr lang="it-IT" sz="1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6552</a:t>
              </a:r>
              <a:endParaRPr lang="it-IT" sz="2400" dirty="0"/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148064" y="1340768"/>
            <a:ext cx="2304256" cy="1179162"/>
            <a:chOff x="5148064" y="1340768"/>
            <a:chExt cx="2304256" cy="1179162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10612" y="994246"/>
              <a:ext cx="1179160" cy="1872208"/>
            </a:xfrm>
            <a:prstGeom prst="homePlat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u="none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148064" y="1340768"/>
              <a:ext cx="2304256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Ingressi in lista nel periodo </a:t>
              </a:r>
            </a:p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3">
                      <a:lumMod val="50000"/>
                    </a:schemeClr>
                  </a:solidFill>
                </a:rPr>
                <a:t>dal 1/1/2012 al 31/12/2012</a:t>
              </a:r>
            </a:p>
            <a:p>
              <a:pPr algn="ctr">
                <a:defRPr/>
              </a:pPr>
              <a:endParaRPr lang="it-IT" sz="400" b="1" dirty="0" smtClean="0">
                <a:solidFill>
                  <a:schemeClr val="accent3">
                    <a:lumMod val="50000"/>
                  </a:schemeClr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3">
                      <a:lumMod val="50000"/>
                    </a:schemeClr>
                  </a:solidFill>
                </a:rPr>
                <a:t>1854</a:t>
              </a:r>
              <a:endParaRPr lang="it-IT" sz="24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984807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</a:t>
            </a:r>
            <a:r>
              <a:rPr lang="it-IT" sz="1200" b="1" i="1" dirty="0">
                <a:solidFill>
                  <a:schemeClr val="bg1"/>
                </a:solidFill>
              </a:rPr>
              <a:t>nel </a:t>
            </a:r>
            <a:r>
              <a:rPr lang="it-IT" sz="1200" b="1" i="1" dirty="0" smtClean="0">
                <a:solidFill>
                  <a:schemeClr val="bg1"/>
                </a:solidFill>
              </a:rPr>
              <a:t>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2181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67544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50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55516"/>
            <a:ext cx="2919946" cy="659335"/>
          </a:xfrm>
          <a:prstGeom prst="roundRect">
            <a:avLst/>
          </a:prstGeom>
          <a:solidFill>
            <a:srgbClr val="E8C7A6"/>
          </a:solidFill>
          <a:ln>
            <a:solidFill>
              <a:srgbClr val="984807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984807"/>
                </a:solidFill>
              </a:rPr>
              <a:t>Pazienti ancora </a:t>
            </a:r>
            <a:r>
              <a:rPr lang="it-IT" sz="1200" b="1" dirty="0">
                <a:solidFill>
                  <a:srgbClr val="984807"/>
                </a:solidFill>
              </a:rPr>
              <a:t>iscritti al </a:t>
            </a:r>
            <a:r>
              <a:rPr lang="it-IT" sz="1200" b="1" dirty="0" smtClean="0">
                <a:solidFill>
                  <a:srgbClr val="984807"/>
                </a:solidFill>
              </a:rPr>
              <a:t>31/12/2012</a:t>
            </a:r>
            <a:endParaRPr lang="it-IT" sz="1200" dirty="0">
              <a:solidFill>
                <a:srgbClr val="984807"/>
              </a:solidFill>
            </a:endParaRPr>
          </a:p>
          <a:p>
            <a:pPr algn="ctr">
              <a:defRPr/>
            </a:pPr>
            <a:r>
              <a:rPr lang="it-IT" sz="1200" dirty="0">
                <a:solidFill>
                  <a:srgbClr val="984807"/>
                </a:solidFill>
              </a:rPr>
              <a:t> </a:t>
            </a:r>
            <a:r>
              <a:rPr lang="it-IT" sz="2400" b="1" dirty="0" smtClean="0">
                <a:solidFill>
                  <a:srgbClr val="984807"/>
                </a:solidFill>
              </a:rPr>
              <a:t>973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8480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6">
                    <a:lumMod val="50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6">
                    <a:lumMod val="50000"/>
                  </a:schemeClr>
                </a:solidFill>
              </a:rPr>
              <a:t>USCITI DI LISTA </a:t>
            </a:r>
            <a:r>
              <a:rPr lang="it-IT" sz="1100" b="1" i="1" dirty="0" smtClean="0">
                <a:solidFill>
                  <a:srgbClr val="984807"/>
                </a:solidFill>
              </a:rPr>
              <a:t>dal 1/1/2012 </a:t>
            </a:r>
            <a:r>
              <a:rPr lang="it-IT" sz="1100" b="1" i="1" dirty="0">
                <a:solidFill>
                  <a:srgbClr val="984807"/>
                </a:solidFill>
              </a:rPr>
              <a:t>al </a:t>
            </a:r>
            <a:r>
              <a:rPr lang="it-IT" sz="1100" b="1" i="1" dirty="0" smtClean="0">
                <a:solidFill>
                  <a:srgbClr val="984807"/>
                </a:solidFill>
              </a:rPr>
              <a:t>31/12/2012</a:t>
            </a:r>
            <a:r>
              <a:rPr lang="it-IT" sz="11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50000"/>
                  </a:schemeClr>
                </a:solidFill>
              </a:rPr>
              <a:t>1208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369370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0,5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99,1%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45,2%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986</a:t>
            </a:r>
            <a:endParaRPr lang="it-IT" sz="3200" b="1" u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897113" y="61672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50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8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,0%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87587" y="5729174"/>
            <a:ext cx="1465837" cy="435648"/>
          </a:xfrm>
          <a:prstGeom prst="roundRect">
            <a:avLst/>
          </a:prstGeom>
          <a:ln w="381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DECESSI</a:t>
            </a:r>
            <a:r>
              <a:rPr lang="it-IT" sz="12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174</a:t>
            </a:r>
            <a:endParaRPr lang="it-IT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36399"/>
            <a:ext cx="1597776" cy="351168"/>
          </a:xfrm>
          <a:prstGeom prst="roundRect">
            <a:avLst/>
          </a:prstGeom>
          <a:ln w="25400">
            <a:solidFill>
              <a:srgbClr val="984807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50000"/>
                  </a:schemeClr>
                </a:solidFill>
              </a:rPr>
              <a:t>Altra causa: 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48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9848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98480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9848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Fegato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304256" cy="1176883"/>
            <a:chOff x="2267744" y="1340768"/>
            <a:chExt cx="2304256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6" y="778037"/>
              <a:ext cx="1176882" cy="2302346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u="none" dirty="0" smtClean="0">
                <a:solidFill>
                  <a:srgbClr val="984807"/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267744" y="1340768"/>
              <a:ext cx="223224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984807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995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004048" y="1340768"/>
            <a:ext cx="2376264" cy="1176880"/>
            <a:chOff x="5004048" y="1340768"/>
            <a:chExt cx="2376264" cy="117688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03739" y="885092"/>
              <a:ext cx="1176880" cy="2088232"/>
            </a:xfrm>
            <a:prstGeom prst="homePlate">
              <a:avLst/>
            </a:prstGeom>
            <a:solidFill>
              <a:srgbClr val="E8C7A6"/>
            </a:solidFill>
            <a:ln>
              <a:solidFill>
                <a:srgbClr val="984807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984807"/>
                </a:solidFill>
              </a:endParaRPr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5004048" y="1340768"/>
              <a:ext cx="237626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984807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400" b="1" i="1" dirty="0" smtClean="0">
                  <a:solidFill>
                    <a:srgbClr val="984807"/>
                  </a:solidFill>
                </a:rPr>
                <a:t> </a:t>
              </a:r>
              <a:endParaRPr lang="it-IT" sz="3600" b="1" i="1" dirty="0" smtClean="0">
                <a:solidFill>
                  <a:srgbClr val="984807"/>
                </a:solidFill>
              </a:endParaRP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984807"/>
                  </a:solidFill>
                </a:rPr>
                <a:t>1189</a:t>
              </a:r>
              <a:endParaRPr lang="it-IT" sz="2400" b="1" dirty="0">
                <a:solidFill>
                  <a:srgbClr val="98480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periodo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endParaRPr lang="it-IT" sz="1200" b="1" i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 </a:t>
            </a:r>
            <a:r>
              <a:rPr lang="it-IT" sz="1200" i="1" dirty="0" smtClean="0">
                <a:solidFill>
                  <a:schemeClr val="bg1"/>
                </a:solidFill>
              </a:rPr>
              <a:t> </a:t>
            </a:r>
            <a:r>
              <a:rPr lang="it-IT" sz="2400" b="1" i="1" dirty="0" smtClean="0">
                <a:solidFill>
                  <a:schemeClr val="bg1"/>
                </a:solidFill>
              </a:rPr>
              <a:t>1096</a:t>
            </a:r>
            <a:endParaRPr lang="it-IT" sz="2400" b="1" i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45670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rgbClr val="FF0000"/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2,5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84102" y="3722549"/>
            <a:ext cx="2919946" cy="7252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dirty="0" smtClean="0">
                <a:solidFill>
                  <a:srgbClr val="C00000"/>
                </a:solidFill>
              </a:rPr>
              <a:t>Pazienti ancora iscritti al 31/12/2012</a:t>
            </a:r>
            <a:endParaRPr lang="it-IT" sz="1200" b="1" i="1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707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85893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195736" y="5586958"/>
            <a:ext cx="3492532" cy="827469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0,8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32,7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%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ISLT: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21,1%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rgbClr val="C00000"/>
                </a:solidFill>
              </a:rPr>
              <a:t>TRAPIANTI: </a:t>
            </a:r>
            <a:r>
              <a:rPr lang="it-IT" sz="2000" b="1" dirty="0" smtClean="0">
                <a:solidFill>
                  <a:srgbClr val="C00000"/>
                </a:solidFill>
              </a:rPr>
              <a:t>231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6906638" y="6148164"/>
            <a:ext cx="1789687" cy="309640"/>
          </a:xfrm>
          <a:prstGeom prst="foldedCorner">
            <a:avLst/>
          </a:prstGeom>
          <a:ln w="12700">
            <a:solidFill>
              <a:srgbClr val="FF0000"/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9,4%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4296"/>
            <a:ext cx="1529910" cy="435648"/>
          </a:xfrm>
          <a:prstGeom prst="roundRect">
            <a:avLst/>
          </a:prstGeom>
          <a:ln w="381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rgbClr val="C00000"/>
                </a:solidFill>
              </a:rPr>
              <a:t>DECESSI: </a:t>
            </a:r>
            <a:r>
              <a:rPr lang="it-IT" sz="2000" b="1" dirty="0" smtClean="0">
                <a:solidFill>
                  <a:srgbClr val="C00000"/>
                </a:solidFill>
              </a:rPr>
              <a:t>103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rgbClr val="C00000"/>
                </a:solidFill>
              </a:rPr>
              <a:t>Altra causa: </a:t>
            </a:r>
            <a:r>
              <a:rPr lang="it-IT" sz="2000" b="1" dirty="0" smtClean="0">
                <a:solidFill>
                  <a:srgbClr val="C00000"/>
                </a:solidFill>
              </a:rPr>
              <a:t>55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C00000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Cuore</a:t>
            </a:r>
            <a:endParaRPr lang="it-IT" sz="2800" dirty="0"/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433983" y="3715160"/>
            <a:ext cx="1773598" cy="970563"/>
          </a:xfrm>
          <a:prstGeom prst="roundRect">
            <a:avLst/>
          </a:prstGeom>
          <a:ln w="63500">
            <a:solidFill>
              <a:srgbClr val="C000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/>
              <a:t> </a:t>
            </a:r>
            <a:r>
              <a:rPr lang="it-IT" sz="1100" b="1" i="1" dirty="0">
                <a:solidFill>
                  <a:srgbClr val="C00000"/>
                </a:solidFill>
              </a:rPr>
              <a:t>Pazienti </a:t>
            </a:r>
            <a:r>
              <a:rPr lang="it-IT" sz="1100" b="1" i="1" dirty="0" smtClean="0">
                <a:solidFill>
                  <a:srgbClr val="C00000"/>
                </a:solidFill>
              </a:rPr>
              <a:t>USCITI DI LISTA dal 1/1/2012 </a:t>
            </a:r>
            <a:r>
              <a:rPr lang="it-IT" sz="1100" b="1" i="1" dirty="0">
                <a:solidFill>
                  <a:srgbClr val="C00000"/>
                </a:solidFill>
              </a:rPr>
              <a:t>al </a:t>
            </a:r>
            <a:r>
              <a:rPr lang="it-IT" sz="1100" b="1" i="1" dirty="0" smtClean="0">
                <a:solidFill>
                  <a:srgbClr val="C00000"/>
                </a:solidFill>
              </a:rPr>
              <a:t>31/12/2012</a:t>
            </a:r>
            <a:r>
              <a:rPr lang="it-IT" sz="1100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rgbClr val="C00000"/>
                </a:solidFill>
              </a:rPr>
              <a:t>389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42" name="Gruppo 41"/>
          <p:cNvGrpSpPr/>
          <p:nvPr/>
        </p:nvGrpSpPr>
        <p:grpSpPr>
          <a:xfrm>
            <a:off x="2195736" y="1340769"/>
            <a:ext cx="2592287" cy="1176881"/>
            <a:chOff x="2195736" y="1340769"/>
            <a:chExt cx="2592287" cy="1176881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903439" y="633066"/>
              <a:ext cx="1176881" cy="2592287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411760" y="1412776"/>
              <a:ext cx="2301398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rgbClr val="C00000"/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707</a:t>
              </a:r>
              <a:endParaRPr lang="it-IT" sz="2400" dirty="0"/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5292080" y="1340770"/>
            <a:ext cx="2088232" cy="1176878"/>
            <a:chOff x="5292080" y="1340770"/>
            <a:chExt cx="2088232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779315" y="916651"/>
              <a:ext cx="1176878" cy="2025115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5292080" y="1412776"/>
              <a:ext cx="20882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rgbClr val="C00000"/>
                  </a:solidFill>
                </a:rPr>
                <a:t>Ingressi in lista nel periodo dal 1/1/2012 al 31/12/2012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rgbClr val="C00000"/>
                  </a:solidFill>
                </a:rPr>
                <a:t>389</a:t>
              </a:r>
              <a:endParaRPr lang="it-IT" sz="24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75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554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3528" y="3865579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1940086" y="3722549"/>
            <a:ext cx="2919946" cy="7252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5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5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360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241877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rgbClr val="C00000"/>
                </a:solidFill>
              </a:rPr>
              <a:t> </a:t>
            </a:r>
            <a:r>
              <a:rPr lang="it-IT" sz="1100" b="1" i="1" dirty="0"/>
              <a:t>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Pazienti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5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5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5">
                    <a:lumMod val="75000"/>
                  </a:schemeClr>
                </a:solidFill>
              </a:rPr>
              <a:t>194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2051720" y="5586958"/>
            <a:ext cx="3492532" cy="827469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33%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114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030785" y="6129114"/>
            <a:ext cx="1789687" cy="309640"/>
          </a:xfrm>
          <a:prstGeom prst="foldedCorner">
            <a:avLst/>
          </a:prstGeom>
          <a:ln w="127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13,9%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35048"/>
            <a:ext cx="1529910" cy="396044"/>
          </a:xfrm>
          <a:prstGeom prst="roundRect">
            <a:avLst/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/>
              <a:t>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DECESSI: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it-IT" sz="2000" b="1" dirty="0" smtClean="0">
                <a:solidFill>
                  <a:schemeClr val="accent5">
                    <a:lumMod val="75000"/>
                  </a:schemeClr>
                </a:solidFill>
              </a:rPr>
              <a:t>7</a:t>
            </a:r>
            <a:endParaRPr lang="it-IT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5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/>
              <a:t>  </a:t>
            </a:r>
            <a:r>
              <a:rPr lang="it-IT" sz="1400" b="1" dirty="0">
                <a:solidFill>
                  <a:schemeClr val="accent5">
                    <a:lumMod val="75000"/>
                  </a:schemeClr>
                </a:solidFill>
              </a:rPr>
              <a:t>Altra causa: </a:t>
            </a:r>
            <a:r>
              <a:rPr lang="it-IT" sz="2000" b="1" dirty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4" name="Rettangolo arrotondato 23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5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Polmone</a:t>
            </a:r>
            <a:endParaRPr lang="it-IT" sz="2800" dirty="0"/>
          </a:p>
        </p:txBody>
      </p:sp>
      <p:grpSp>
        <p:nvGrpSpPr>
          <p:cNvPr id="27" name="Gruppo 26"/>
          <p:cNvGrpSpPr/>
          <p:nvPr/>
        </p:nvGrpSpPr>
        <p:grpSpPr>
          <a:xfrm>
            <a:off x="2267744" y="1340768"/>
            <a:ext cx="2232248" cy="1176882"/>
            <a:chOff x="2267744" y="1340768"/>
            <a:chExt cx="2232248" cy="1176882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795427" y="813085"/>
              <a:ext cx="1176882" cy="2232248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2483768" y="1412776"/>
              <a:ext cx="1800200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346</a:t>
              </a: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5004048" y="1340770"/>
            <a:ext cx="2376264" cy="1176878"/>
            <a:chOff x="5004048" y="1340770"/>
            <a:chExt cx="2376264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574093" y="914741"/>
              <a:ext cx="1176878" cy="2028935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CasellaDiTesto 37"/>
            <p:cNvSpPr txBox="1"/>
            <p:nvPr/>
          </p:nvSpPr>
          <p:spPr>
            <a:xfrm>
              <a:off x="5004048" y="1445875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5">
                      <a:lumMod val="75000"/>
                    </a:schemeClr>
                  </a:solidFill>
                </a:rPr>
                <a:t>Ingressi in lista nel periodo dal 1/1/2012 al 31/12/2012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5">
                      <a:lumMod val="75000"/>
                    </a:schemeClr>
                  </a:solidFill>
                </a:rPr>
                <a:t>208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8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26220" y="64904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it-IT" sz="3200" b="1" u="none" dirty="0"/>
              <a:t>Flussi Lista di attesa </a:t>
            </a:r>
            <a:r>
              <a:rPr lang="it-IT" sz="3200" b="1" u="none" dirty="0" smtClean="0"/>
              <a:t>1/</a:t>
            </a:r>
            <a:r>
              <a:rPr lang="it-IT" sz="3200" b="1" dirty="0" smtClean="0"/>
              <a:t>1</a:t>
            </a:r>
            <a:r>
              <a:rPr lang="it-IT" sz="3200" b="1" u="none" dirty="0" smtClean="0"/>
              <a:t>/2012 </a:t>
            </a:r>
            <a:r>
              <a:rPr lang="it-IT" sz="3200" b="1" u="none" dirty="0"/>
              <a:t>– </a:t>
            </a:r>
            <a:r>
              <a:rPr lang="it-IT" sz="3200" b="1" u="none" dirty="0" smtClean="0"/>
              <a:t>31/12/2012</a:t>
            </a:r>
            <a:endParaRPr lang="it-IT" sz="3200" b="1" u="none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54570" y="2562622"/>
            <a:ext cx="4896544" cy="72376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 smtClean="0">
                <a:solidFill>
                  <a:schemeClr val="bg1"/>
                </a:solidFill>
              </a:rPr>
              <a:t>TOTALE PAZIENTI nel </a:t>
            </a:r>
            <a:r>
              <a:rPr lang="it-IT" sz="1200" b="1" i="1" dirty="0">
                <a:solidFill>
                  <a:schemeClr val="bg1"/>
                </a:solidFill>
              </a:rPr>
              <a:t>periodo</a:t>
            </a:r>
            <a:r>
              <a:rPr lang="it-IT" sz="1200" b="1" dirty="0">
                <a:solidFill>
                  <a:schemeClr val="bg1"/>
                </a:solidFill>
              </a:rPr>
              <a:t> </a:t>
            </a:r>
            <a:r>
              <a:rPr lang="it-IT" sz="1200" b="1" i="1" dirty="0">
                <a:solidFill>
                  <a:schemeClr val="bg1"/>
                </a:solidFill>
              </a:rPr>
              <a:t>dal </a:t>
            </a:r>
            <a:r>
              <a:rPr lang="it-IT" sz="1200" b="1" i="1" dirty="0" smtClean="0">
                <a:solidFill>
                  <a:schemeClr val="bg1"/>
                </a:solidFill>
              </a:rPr>
              <a:t>1/1/2012 </a:t>
            </a:r>
            <a:r>
              <a:rPr lang="it-IT" sz="1200" b="1" i="1" dirty="0">
                <a:solidFill>
                  <a:schemeClr val="bg1"/>
                </a:solidFill>
              </a:rPr>
              <a:t>al </a:t>
            </a:r>
            <a:r>
              <a:rPr lang="it-IT" sz="1200" b="1" i="1" dirty="0" smtClean="0">
                <a:solidFill>
                  <a:schemeClr val="bg1"/>
                </a:solidFill>
              </a:rPr>
              <a:t>31/12/2012</a:t>
            </a:r>
            <a:r>
              <a:rPr lang="it-IT" sz="1200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bg1"/>
                </a:solidFill>
              </a:rPr>
              <a:t>324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84700" y="3937587"/>
            <a:ext cx="1667020" cy="931573"/>
          </a:xfrm>
          <a:prstGeom prst="foldedCorner">
            <a:avLst/>
          </a:prstGeom>
          <a:solidFill>
            <a:schemeClr val="lt1"/>
          </a:solidFill>
          <a:ln w="12700">
            <a:solidFill>
              <a:schemeClr val="accent6">
                <a:lumMod val="75000"/>
              </a:schemeClr>
            </a:solidFill>
            <a:prstDash val="solid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medio di attesa in lista:</a:t>
            </a:r>
          </a:p>
          <a:p>
            <a:pPr algn="ctr">
              <a:defRPr/>
            </a:pP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2,9 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012094" y="3722549"/>
            <a:ext cx="2919946" cy="7252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solidFill>
                  <a:schemeClr val="accent6">
                    <a:lumMod val="75000"/>
                  </a:schemeClr>
                </a:solidFill>
              </a:rPr>
              <a:t>Pazienti iscritti al </a:t>
            </a:r>
            <a:r>
              <a:rPr lang="it-IT" sz="1200" b="1" i="1" dirty="0" smtClean="0">
                <a:solidFill>
                  <a:schemeClr val="accent6">
                    <a:lumMod val="75000"/>
                  </a:schemeClr>
                </a:solidFill>
              </a:rPr>
              <a:t>31/12/2012</a:t>
            </a:r>
            <a:endParaRPr lang="it-IT" sz="1200" i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205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Freccia a destra con strisce 29"/>
          <p:cNvSpPr/>
          <p:nvPr/>
        </p:nvSpPr>
        <p:spPr>
          <a:xfrm rot="5400000">
            <a:off x="3313885" y="3392740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386358" y="3734210"/>
            <a:ext cx="1773598" cy="970563"/>
          </a:xfrm>
          <a:prstGeom prst="roundRect">
            <a:avLst/>
          </a:prstGeom>
          <a:ln w="635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  Pazienti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USCITI DI LISTA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nel periodo dal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1/1/2012 </a:t>
            </a:r>
            <a:r>
              <a:rPr lang="it-IT" sz="1100" b="1" i="1" dirty="0">
                <a:solidFill>
                  <a:schemeClr val="accent6">
                    <a:lumMod val="75000"/>
                  </a:schemeClr>
                </a:solidFill>
              </a:rPr>
              <a:t>al </a:t>
            </a:r>
            <a:r>
              <a:rPr lang="it-IT" sz="1100" b="1" i="1" dirty="0" smtClean="0">
                <a:solidFill>
                  <a:schemeClr val="accent6">
                    <a:lumMod val="75000"/>
                  </a:schemeClr>
                </a:solidFill>
              </a:rPr>
              <a:t>31/12/2012 </a:t>
            </a:r>
          </a:p>
          <a:p>
            <a:pPr algn="ctr">
              <a:defRPr/>
            </a:pPr>
            <a:r>
              <a:rPr lang="it-IT" sz="2400" b="1" dirty="0" smtClean="0">
                <a:solidFill>
                  <a:schemeClr val="accent6">
                    <a:lumMod val="75000"/>
                  </a:schemeClr>
                </a:solidFill>
              </a:rPr>
              <a:t>119</a:t>
            </a:r>
            <a:endParaRPr lang="it-IT" sz="2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1907704" y="5586958"/>
            <a:ext cx="3492532" cy="827469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it-IT" sz="1200" b="1" i="1" dirty="0" smtClean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Tempo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media di attesa al trapianto:  1</a:t>
            </a:r>
            <a:r>
              <a:rPr lang="it-IT" sz="12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anni</a:t>
            </a: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28,5%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ISLT</a:t>
            </a:r>
            <a:r>
              <a:rPr lang="it-IT" sz="14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: 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20,7%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auto">
          <a:xfrm>
            <a:off x="4179001" y="4907070"/>
            <a:ext cx="1682901" cy="701614"/>
          </a:xfrm>
          <a:prstGeom prst="roundRect">
            <a:avLst/>
          </a:prstGeom>
          <a:ln w="508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TRAPIANTI: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67</a:t>
            </a:r>
            <a:endParaRPr lang="it-IT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7102793" y="6129114"/>
            <a:ext cx="1789687" cy="309640"/>
          </a:xfrm>
          <a:prstGeom prst="foldedCorner">
            <a:avLst/>
          </a:prstGeom>
          <a:ln w="127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it-IT" sz="1200" b="1" i="1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mortalità in lista: </a:t>
            </a:r>
            <a:r>
              <a:rPr lang="it-IT" sz="1400" b="1" i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0,6%</a:t>
            </a:r>
            <a:endParaRPr lang="it-IT" sz="1400" b="1" i="1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872224" y="5706473"/>
            <a:ext cx="1529910" cy="39604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endParaRPr lang="it-IT" sz="1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it-IT" sz="1400" b="1" dirty="0" smtClean="0">
                <a:solidFill>
                  <a:schemeClr val="accent6">
                    <a:lumMod val="75000"/>
                  </a:schemeClr>
                </a:solidFill>
              </a:rPr>
              <a:t>DECESSI</a:t>
            </a: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it-IT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862656" y="5252361"/>
            <a:ext cx="1595544" cy="319244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accent6">
                    <a:lumMod val="75000"/>
                  </a:schemeClr>
                </a:solidFill>
              </a:rPr>
              <a:t>  Altra causa: </a:t>
            </a:r>
            <a:r>
              <a:rPr lang="it-IT" sz="2000" b="1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endParaRPr lang="it-IT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41" name="Connettore 2 40"/>
          <p:cNvCxnSpPr/>
          <p:nvPr/>
        </p:nvCxnSpPr>
        <p:spPr>
          <a:xfrm>
            <a:off x="6329118" y="5946998"/>
            <a:ext cx="41617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6326845" y="4735395"/>
            <a:ext cx="0" cy="1216725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6326845" y="5403480"/>
            <a:ext cx="442820" cy="8503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flipH="1">
            <a:off x="5964895" y="5082902"/>
            <a:ext cx="361950" cy="0"/>
          </a:xfrm>
          <a:prstGeom prst="straightConnector1">
            <a:avLst/>
          </a:prstGeom>
          <a:ln w="317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con strisce 44"/>
          <p:cNvSpPr/>
          <p:nvPr/>
        </p:nvSpPr>
        <p:spPr>
          <a:xfrm rot="5400000">
            <a:off x="6124107" y="3401976"/>
            <a:ext cx="288032" cy="211973"/>
          </a:xfrm>
          <a:prstGeom prst="stripedRightArrow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-1" y="6495727"/>
            <a:ext cx="40112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i="1" dirty="0" smtClean="0">
                <a:latin typeface="Calibri" pitchFamily="34" charset="0"/>
              </a:rPr>
              <a:t>*ISL: numero TX/Numero iscritti inizio anno</a:t>
            </a:r>
          </a:p>
          <a:p>
            <a:r>
              <a:rPr lang="it-IT" sz="1200" b="1" i="1" dirty="0" smtClean="0">
                <a:latin typeface="Calibri" pitchFamily="34" charset="0"/>
              </a:rPr>
              <a:t>**ISLT: numero TX/(Numero iscritti inizio </a:t>
            </a:r>
            <a:r>
              <a:rPr lang="it-IT" sz="1200" b="1" i="1" dirty="0" err="1" smtClean="0">
                <a:latin typeface="Calibri" pitchFamily="34" charset="0"/>
              </a:rPr>
              <a:t>anno+Ingressi</a:t>
            </a:r>
            <a:r>
              <a:rPr lang="it-IT" sz="1200" b="1" i="1" dirty="0" smtClean="0">
                <a:latin typeface="Calibri" pitchFamily="34" charset="0"/>
              </a:rPr>
              <a:t>)</a:t>
            </a:r>
            <a:endParaRPr lang="it-IT" sz="1200" b="1" i="1" dirty="0">
              <a:latin typeface="Calibri" pitchFamily="34" charset="0"/>
            </a:endParaRPr>
          </a:p>
        </p:txBody>
      </p:sp>
      <p:sp>
        <p:nvSpPr>
          <p:cNvPr id="22" name="Rettangolo arrotondato 21"/>
          <p:cNvSpPr>
            <a:spLocks noChangeArrowheads="1"/>
          </p:cNvSpPr>
          <p:nvPr/>
        </p:nvSpPr>
        <p:spPr bwMode="auto">
          <a:xfrm>
            <a:off x="107505" y="1268760"/>
            <a:ext cx="1584176" cy="5556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Pancreas</a:t>
            </a:r>
            <a:endParaRPr lang="it-IT" sz="2800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8448675" y="41338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grpSp>
        <p:nvGrpSpPr>
          <p:cNvPr id="38" name="Gruppo 37"/>
          <p:cNvGrpSpPr/>
          <p:nvPr/>
        </p:nvGrpSpPr>
        <p:grpSpPr>
          <a:xfrm>
            <a:off x="2195736" y="1340768"/>
            <a:ext cx="2448272" cy="1176883"/>
            <a:chOff x="2195736" y="1340768"/>
            <a:chExt cx="2448272" cy="117688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rot="5400000">
              <a:off x="2832384" y="778036"/>
              <a:ext cx="1176883" cy="2302347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1200" b="1" i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2195736" y="1527756"/>
              <a:ext cx="2448272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Pazienti iscritti  al  1/12/2012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235</a:t>
              </a:r>
              <a:endParaRPr lang="it-IT" sz="2400" dirty="0"/>
            </a:p>
          </p:txBody>
        </p:sp>
      </p:grpSp>
      <p:grpSp>
        <p:nvGrpSpPr>
          <p:cNvPr id="43" name="Gruppo 42"/>
          <p:cNvGrpSpPr/>
          <p:nvPr/>
        </p:nvGrpSpPr>
        <p:grpSpPr>
          <a:xfrm>
            <a:off x="5292080" y="1340770"/>
            <a:ext cx="1944216" cy="1176878"/>
            <a:chOff x="5292080" y="1340770"/>
            <a:chExt cx="1944216" cy="1176878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 rot="5400000">
              <a:off x="5675749" y="957101"/>
              <a:ext cx="1176878" cy="1944216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>
                <a:defRPr/>
              </a:pPr>
              <a:endParaRPr lang="it-IT" sz="2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5292080" y="1412776"/>
              <a:ext cx="194421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it-IT" sz="12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Ingressi in lista nel periodo dal 1/1/2012 al 31/12/2012</a:t>
              </a:r>
              <a:r>
                <a:rPr lang="it-IT" sz="1400" b="1" i="1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>
                <a:defRPr/>
              </a:pPr>
              <a:r>
                <a:rPr lang="it-IT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89</a:t>
              </a:r>
              <a:endParaRPr lang="it-IT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atin typeface="+mn-lt"/>
              </a:rPr>
              <a:t>Attività di donazione  1992 </a:t>
            </a:r>
            <a:r>
              <a:rPr lang="it-IT" sz="3200" b="1" dirty="0" smtClean="0">
                <a:latin typeface="+mn-lt"/>
              </a:rPr>
              <a:t>– 2013*</a:t>
            </a:r>
            <a:endParaRPr lang="it-IT" sz="3200" b="1" dirty="0">
              <a:latin typeface="+mn-lt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1768" y="1285860"/>
            <a:ext cx="3340100" cy="469900"/>
            <a:chOff x="216" y="911"/>
            <a:chExt cx="3256" cy="296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PMP Donatori Utilizzati</a:t>
              </a: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2888" y="6581775"/>
            <a:ext cx="1814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FONTE DATI: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Dati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Reports</a:t>
            </a:r>
            <a:endParaRPr lang="it-IT" sz="1200" b="1" i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536842"/>
              </p:ext>
            </p:extLst>
          </p:nvPr>
        </p:nvGraphicFramePr>
        <p:xfrm>
          <a:off x="971600" y="2132856"/>
          <a:ext cx="72007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0" y="612552"/>
            <a:ext cx="906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 1992 </a:t>
            </a:r>
            <a:r>
              <a:rPr lang="it-IT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– 2013*</a:t>
            </a:r>
            <a:endParaRPr lang="it-IT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18433" y="1285860"/>
            <a:ext cx="3353435" cy="469900"/>
            <a:chOff x="249" y="911"/>
            <a:chExt cx="3269" cy="296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262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Donatori Utilizzati</a:t>
              </a: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372660"/>
              </p:ext>
            </p:extLst>
          </p:nvPr>
        </p:nvGraphicFramePr>
        <p:xfrm>
          <a:off x="899592" y="1988840"/>
          <a:ext cx="7272808" cy="438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508232"/>
              </p:ext>
            </p:extLst>
          </p:nvPr>
        </p:nvGraphicFramePr>
        <p:xfrm>
          <a:off x="395536" y="1429321"/>
          <a:ext cx="8136904" cy="513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66202"/>
              </p:ext>
            </p:extLst>
          </p:nvPr>
        </p:nvGraphicFramePr>
        <p:xfrm>
          <a:off x="395536" y="1413223"/>
          <a:ext cx="8103269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72877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1196752"/>
            <a:ext cx="5076056" cy="469900"/>
            <a:chOff x="216" y="911"/>
            <a:chExt cx="3256" cy="296"/>
          </a:xfrm>
          <a:noFill/>
        </p:grpSpPr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216" y="912"/>
              <a:ext cx="3256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</a:t>
              </a:r>
              <a:r>
                <a:rPr lang="it-IT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Decessi con accertamento neurologico</a:t>
              </a:r>
              <a:endParaRPr lang="it-IT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2" name="Rettangolo arrotondato 11"/>
            <p:cNvSpPr>
              <a:spLocks noChangeArrowheads="1"/>
            </p:cNvSpPr>
            <p:nvPr/>
          </p:nvSpPr>
          <p:spPr bwMode="auto">
            <a:xfrm>
              <a:off x="249" y="911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57299"/>
              </p:ext>
            </p:extLst>
          </p:nvPr>
        </p:nvGraphicFramePr>
        <p:xfrm>
          <a:off x="251519" y="1268760"/>
          <a:ext cx="8064897" cy="513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9247" y="1246065"/>
            <a:ext cx="3125431" cy="468423"/>
            <a:chOff x="303" y="977"/>
            <a:chExt cx="3256" cy="318"/>
          </a:xfrm>
          <a:noFill/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256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N°</a:t>
              </a:r>
              <a:r>
                <a:rPr lang="it-IT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 </a:t>
              </a: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6" name="Rettangolo arrotondato 5"/>
            <p:cNvSpPr>
              <a:spLocks noChangeArrowheads="1"/>
            </p:cNvSpPr>
            <p:nvPr/>
          </p:nvSpPr>
          <p:spPr bwMode="auto">
            <a:xfrm>
              <a:off x="355" y="999"/>
              <a:ext cx="3200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692701"/>
              </p:ext>
            </p:extLst>
          </p:nvPr>
        </p:nvGraphicFramePr>
        <p:xfrm>
          <a:off x="323528" y="1588987"/>
          <a:ext cx="7959253" cy="493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9247" y="1246065"/>
            <a:ext cx="3482514" cy="468423"/>
            <a:chOff x="303" y="977"/>
            <a:chExt cx="3628" cy="318"/>
          </a:xfrm>
          <a:noFill/>
        </p:grpSpPr>
        <p:sp>
          <p:nvSpPr>
            <p:cNvPr id="4" name="Text Box 22"/>
            <p:cNvSpPr txBox="1">
              <a:spLocks noChangeArrowheads="1"/>
            </p:cNvSpPr>
            <p:nvPr/>
          </p:nvSpPr>
          <p:spPr bwMode="auto">
            <a:xfrm>
              <a:off x="303" y="977"/>
              <a:ext cx="3554" cy="3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it-IT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PMP Donatori</a:t>
              </a:r>
              <a:endParaRPr lang="it-IT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5" name="Rettangolo arrotondato 4"/>
            <p:cNvSpPr>
              <a:spLocks noChangeArrowheads="1"/>
            </p:cNvSpPr>
            <p:nvPr/>
          </p:nvSpPr>
          <p:spPr bwMode="auto">
            <a:xfrm>
              <a:off x="355" y="999"/>
              <a:ext cx="3576" cy="296"/>
            </a:xfrm>
            <a:prstGeom prst="roundRect">
              <a:avLst>
                <a:gd name="adj" fmla="val 16667"/>
              </a:avLst>
            </a:prstGeom>
            <a:grpFill/>
            <a:ln w="25400" algn="ctr">
              <a:solidFill>
                <a:srgbClr val="C00000"/>
              </a:solidFill>
              <a:round/>
              <a:headEnd/>
              <a:tailEnd/>
            </a:ln>
            <a:effectLst>
              <a:outerShdw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it-IT">
                <a:solidFill>
                  <a:schemeClr val="dk1"/>
                </a:solidFill>
                <a:latin typeface="+mn-lt"/>
              </a:endParaRPr>
            </a:p>
          </p:txBody>
        </p:sp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34925" y="6581775"/>
            <a:ext cx="1785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1200" b="1" i="1" dirty="0">
                <a:latin typeface="Calibri" pitchFamily="34" charset="0"/>
              </a:rPr>
              <a:t>FONTE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DATI:  </a:t>
            </a:r>
            <a:r>
              <a:rPr lang="it-IT" sz="1200" b="1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Reports</a:t>
            </a:r>
            <a:r>
              <a:rPr lang="it-IT" sz="1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CIR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642938"/>
            <a:ext cx="9383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Attività di donazione per regione – Anno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2012 </a:t>
            </a:r>
            <a:r>
              <a:rPr lang="it-IT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vs </a:t>
            </a:r>
            <a:r>
              <a:rPr lang="it-IT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2013*</a:t>
            </a:r>
            <a:endParaRPr lang="it-IT" sz="28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8593</TotalTime>
  <Words>1169</Words>
  <Application>Microsoft Office PowerPoint</Application>
  <PresentationFormat>Presentazione su schermo (4:3)</PresentationFormat>
  <Paragraphs>252</Paragraphs>
  <Slides>35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Andrea Ricci</dc:creator>
  <cp:lastModifiedBy>Puoti Francesca</cp:lastModifiedBy>
  <cp:revision>779</cp:revision>
  <cp:lastPrinted>2012-10-29T15:20:36Z</cp:lastPrinted>
  <dcterms:created xsi:type="dcterms:W3CDTF">2010-02-26T10:22:50Z</dcterms:created>
  <dcterms:modified xsi:type="dcterms:W3CDTF">2013-07-22T08:48:58Z</dcterms:modified>
</cp:coreProperties>
</file>