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6" r:id="rId3"/>
    <p:sldId id="3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317" r:id="rId13"/>
    <p:sldId id="269" r:id="rId14"/>
    <p:sldId id="360" r:id="rId15"/>
    <p:sldId id="294" r:id="rId16"/>
    <p:sldId id="270" r:id="rId17"/>
    <p:sldId id="361" r:id="rId18"/>
    <p:sldId id="313" r:id="rId19"/>
    <p:sldId id="272" r:id="rId20"/>
    <p:sldId id="363" r:id="rId21"/>
    <p:sldId id="273" r:id="rId22"/>
    <p:sldId id="362" r:id="rId23"/>
    <p:sldId id="274" r:id="rId24"/>
    <p:sldId id="275" r:id="rId25"/>
    <p:sldId id="276" r:id="rId26"/>
    <p:sldId id="328" r:id="rId27"/>
    <p:sldId id="277" r:id="rId28"/>
    <p:sldId id="278" r:id="rId29"/>
    <p:sldId id="333" r:id="rId30"/>
    <p:sldId id="279" r:id="rId31"/>
    <p:sldId id="335" r:id="rId32"/>
    <p:sldId id="282" r:id="rId33"/>
    <p:sldId id="336" r:id="rId34"/>
    <p:sldId id="280" r:id="rId35"/>
    <p:sldId id="334" r:id="rId36"/>
    <p:sldId id="281" r:id="rId37"/>
    <p:sldId id="337" r:id="rId38"/>
    <p:sldId id="338" r:id="rId39"/>
    <p:sldId id="345" r:id="rId40"/>
    <p:sldId id="351" r:id="rId41"/>
    <p:sldId id="352" r:id="rId42"/>
    <p:sldId id="353" r:id="rId43"/>
    <p:sldId id="354" r:id="rId44"/>
    <p:sldId id="355" r:id="rId45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FFCC66"/>
    <a:srgbClr val="FFFF66"/>
    <a:srgbClr val="FFFF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92" autoAdjust="0"/>
  </p:normalViewPr>
  <p:slideViewPr>
    <p:cSldViewPr showGuides="1">
      <p:cViewPr>
        <p:scale>
          <a:sx n="100" d="100"/>
          <a:sy n="100" d="100"/>
        </p:scale>
        <p:origin x="-306" y="-168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dx'!$C$12:$C$21</c:f>
              <c:numCache>
                <c:formatCode>General</c:formatCode>
                <c:ptCount val="10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37.63652063674563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1274112"/>
        <c:axId val="79668352"/>
      </c:barChart>
      <c:catAx>
        <c:axId val="1012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79668352"/>
        <c:crosses val="autoZero"/>
        <c:auto val="1"/>
        <c:lblAlgn val="ctr"/>
        <c:lblOffset val="100"/>
        <c:noMultiLvlLbl val="0"/>
      </c:catAx>
      <c:valAx>
        <c:axId val="7966835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1274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(ACC)'!$AA$5:$AA$23</c:f>
              <c:numCache>
                <c:formatCode>0.0</c:formatCode>
                <c:ptCount val="19"/>
                <c:pt idx="0">
                  <c:v>10.873045117096659</c:v>
                </c:pt>
                <c:pt idx="1">
                  <c:v>13.545523966264868</c:v>
                </c:pt>
                <c:pt idx="2">
                  <c:v>7.4674828459473215</c:v>
                </c:pt>
                <c:pt idx="3">
                  <c:v>7.5692908365821081</c:v>
                </c:pt>
                <c:pt idx="4">
                  <c:v>26.740562828911802</c:v>
                </c:pt>
                <c:pt idx="5">
                  <c:v>37.369936373621371</c:v>
                </c:pt>
                <c:pt idx="6">
                  <c:v>14.395623730385966</c:v>
                </c:pt>
                <c:pt idx="7">
                  <c:v>19.194285799200539</c:v>
                </c:pt>
                <c:pt idx="8">
                  <c:v>21.759935360675033</c:v>
                </c:pt>
                <c:pt idx="9">
                  <c:v>28.033012695132069</c:v>
                </c:pt>
                <c:pt idx="10">
                  <c:v>29.38831082130239</c:v>
                </c:pt>
                <c:pt idx="11">
                  <c:v>16.036659804312659</c:v>
                </c:pt>
                <c:pt idx="12">
                  <c:v>19.23816852635629</c:v>
                </c:pt>
                <c:pt idx="13">
                  <c:v>10.785101460841993</c:v>
                </c:pt>
                <c:pt idx="14">
                  <c:v>14.961092183667155</c:v>
                </c:pt>
                <c:pt idx="15">
                  <c:v>9.1309716802913279</c:v>
                </c:pt>
                <c:pt idx="16">
                  <c:v>29.1276432662013</c:v>
                </c:pt>
                <c:pt idx="17">
                  <c:v>7.8280337544815497</c:v>
                </c:pt>
                <c:pt idx="18">
                  <c:v>20.059162247510411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(ACC)'!$AA$5:$AA$23</c:f>
              <c:numCache>
                <c:formatCode>0.0</c:formatCode>
                <c:ptCount val="19"/>
                <c:pt idx="0">
                  <c:v>8.4381726052315429</c:v>
                </c:pt>
                <c:pt idx="1">
                  <c:v>6.7925668940478428</c:v>
                </c:pt>
                <c:pt idx="2">
                  <c:v>10.451244942343969</c:v>
                </c:pt>
                <c:pt idx="3">
                  <c:v>9.7859755639039658</c:v>
                </c:pt>
                <c:pt idx="4">
                  <c:v>21.840175868016182</c:v>
                </c:pt>
                <c:pt idx="5">
                  <c:v>35.654119387818781</c:v>
                </c:pt>
                <c:pt idx="6">
                  <c:v>12.671888892878188</c:v>
                </c:pt>
                <c:pt idx="7">
                  <c:v>24.133872446914776</c:v>
                </c:pt>
                <c:pt idx="8">
                  <c:v>21.778641279419851</c:v>
                </c:pt>
                <c:pt idx="9">
                  <c:v>28.213411373339085</c:v>
                </c:pt>
                <c:pt idx="10">
                  <c:v>25.578824755755026</c:v>
                </c:pt>
                <c:pt idx="11">
                  <c:v>7.9454307813933909</c:v>
                </c:pt>
                <c:pt idx="12">
                  <c:v>20.959327472343201</c:v>
                </c:pt>
                <c:pt idx="13">
                  <c:v>11.263370661612836</c:v>
                </c:pt>
                <c:pt idx="14">
                  <c:v>20.330015953083105</c:v>
                </c:pt>
                <c:pt idx="15">
                  <c:v>10.31133898288952</c:v>
                </c:pt>
                <c:pt idx="16">
                  <c:v>33.510896403074405</c:v>
                </c:pt>
                <c:pt idx="17">
                  <c:v>9.9912299204032013</c:v>
                </c:pt>
                <c:pt idx="18">
                  <c:v>22.392140114541895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174592"/>
        <c:axId val="100759168"/>
      </c:barChart>
      <c:catAx>
        <c:axId val="10417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759168"/>
        <c:crosses val="autoZero"/>
        <c:auto val="1"/>
        <c:lblAlgn val="ctr"/>
        <c:lblOffset val="100"/>
        <c:noMultiLvlLbl val="0"/>
      </c:catAx>
      <c:valAx>
        <c:axId val="10075916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41745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951871657754E-2"/>
          <c:y val="1.8896709889377375E-2"/>
          <c:w val="0.96078431372549034"/>
          <c:h val="0.88645706032663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TX!$B$2:$B$21</c:f>
              <c:numCache>
                <c:formatCode>General</c:formatCode>
                <c:ptCount val="20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0897792"/>
        <c:axId val="101011968"/>
      </c:barChart>
      <c:catAx>
        <c:axId val="1008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11968"/>
        <c:crosses val="autoZero"/>
        <c:auto val="1"/>
        <c:lblAlgn val="ctr"/>
        <c:lblOffset val="100"/>
        <c:noMultiLvlLbl val="0"/>
      </c:catAx>
      <c:valAx>
        <c:axId val="10101196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0897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TX!$C$2:$C$21</c:f>
              <c:numCache>
                <c:formatCode>General</c:formatCode>
                <c:ptCount val="20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5592192"/>
        <c:axId val="101014272"/>
      </c:barChart>
      <c:catAx>
        <c:axId val="11559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14272"/>
        <c:crosses val="autoZero"/>
        <c:auto val="1"/>
        <c:lblAlgn val="ctr"/>
        <c:lblOffset val="100"/>
        <c:noMultiLvlLbl val="0"/>
      </c:catAx>
      <c:valAx>
        <c:axId val="10101427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15592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TX!$D$2:$D$21</c:f>
              <c:numCache>
                <c:formatCode>General</c:formatCode>
                <c:ptCount val="20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5172608"/>
        <c:axId val="101026624"/>
      </c:barChart>
      <c:catAx>
        <c:axId val="1351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26624"/>
        <c:crosses val="autoZero"/>
        <c:auto val="1"/>
        <c:lblAlgn val="ctr"/>
        <c:lblOffset val="100"/>
        <c:noMultiLvlLbl val="0"/>
      </c:catAx>
      <c:valAx>
        <c:axId val="10102662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5172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TX!$F$2:$F$21</c:f>
              <c:numCache>
                <c:formatCode>General</c:formatCode>
                <c:ptCount val="20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TX!$E$2:$E$21</c:f>
              <c:numCache>
                <c:formatCode>General</c:formatCode>
                <c:ptCount val="20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5233536"/>
        <c:axId val="101028928"/>
      </c:barChart>
      <c:catAx>
        <c:axId val="1352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028928"/>
        <c:crosses val="autoZero"/>
        <c:auto val="1"/>
        <c:lblAlgn val="ctr"/>
        <c:lblOffset val="100"/>
        <c:noMultiLvlLbl val="0"/>
      </c:catAx>
      <c:valAx>
        <c:axId val="10102892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52335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517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TX!$G$2:$G$21</c:f>
              <c:numCache>
                <c:formatCode>General</c:formatCode>
                <c:ptCount val="20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5303168"/>
        <c:axId val="70099520"/>
      </c:barChart>
      <c:catAx>
        <c:axId val="13530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099520"/>
        <c:crosses val="autoZero"/>
        <c:auto val="1"/>
        <c:lblAlgn val="ctr"/>
        <c:lblOffset val="100"/>
        <c:noMultiLvlLbl val="0"/>
      </c:catAx>
      <c:valAx>
        <c:axId val="7009952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5303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TX!$H$2:$H$21</c:f>
              <c:numCache>
                <c:formatCode>General</c:formatCode>
                <c:ptCount val="20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38785280"/>
        <c:axId val="70102976"/>
      </c:barChart>
      <c:catAx>
        <c:axId val="13878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102976"/>
        <c:crosses val="autoZero"/>
        <c:auto val="1"/>
        <c:lblAlgn val="ctr"/>
        <c:lblOffset val="100"/>
        <c:noMultiLvlLbl val="0"/>
      </c:catAx>
      <c:valAx>
        <c:axId val="7010297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8785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TX!$I$2:$I$21</c:f>
              <c:numCache>
                <c:formatCode>General</c:formatCode>
                <c:ptCount val="20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TX!$J$2:$J$21</c:f>
              <c:numCache>
                <c:formatCode>General</c:formatCode>
                <c:ptCount val="20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spPr>
            <a:gradFill>
              <a:gsLst>
                <a:gs pos="0">
                  <a:srgbClr val="FFFF99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TX!$K$2:$K$21</c:f>
              <c:numCache>
                <c:formatCode>General</c:formatCode>
                <c:ptCount val="20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029504"/>
        <c:axId val="70106432"/>
      </c:barChart>
      <c:catAx>
        <c:axId val="1390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106432"/>
        <c:crosses val="autoZero"/>
        <c:auto val="1"/>
        <c:lblAlgn val="ctr"/>
        <c:lblOffset val="100"/>
        <c:noMultiLvlLbl val="0"/>
      </c:catAx>
      <c:valAx>
        <c:axId val="7010643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90295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566E-2"/>
          <c:w val="0.14390971364540611"/>
          <c:h val="0.25312914625829253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TX!$M$1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TX!$M$12:$M$21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</c:ser>
        <c:ser>
          <c:idx val="2"/>
          <c:order val="1"/>
          <c:tx>
            <c:strRef>
              <c:f>TX!$N$1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TX!$N$12:$N$21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9253248"/>
        <c:axId val="139496256"/>
      </c:barChart>
      <c:catAx>
        <c:axId val="1392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496256"/>
        <c:crosses val="autoZero"/>
        <c:auto val="1"/>
        <c:lblAlgn val="ctr"/>
        <c:lblOffset val="100"/>
        <c:noMultiLvlLbl val="0"/>
      </c:catAx>
      <c:valAx>
        <c:axId val="139496256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392532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315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018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852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733</c:v>
                </c:pt>
                <c:pt idx="1">
                  <c:v>1000</c:v>
                </c:pt>
                <c:pt idx="2" formatCode="General">
                  <c:v>236</c:v>
                </c:pt>
                <c:pt idx="3" formatCode="General">
                  <c:v>382</c:v>
                </c:pt>
                <c:pt idx="4">
                  <c:v>6542</c:v>
                </c:pt>
                <c:pt idx="5" formatCode="General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dx'!$B$12:$B$21</c:f>
              <c:numCache>
                <c:formatCode>General</c:formatCode>
                <c:ptCount val="10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3731712"/>
        <c:axId val="79670656"/>
      </c:barChart>
      <c:catAx>
        <c:axId val="1037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79670656"/>
        <c:crosses val="autoZero"/>
        <c:auto val="1"/>
        <c:lblAlgn val="ctr"/>
        <c:lblOffset val="100"/>
        <c:noMultiLvlLbl val="0"/>
      </c:catAx>
      <c:valAx>
        <c:axId val="7967065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37317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000641394942374E-2"/>
          <c:y val="5.0925925925925923E-2"/>
          <c:w val="0.83510380289933461"/>
          <c:h val="0.89814814814814814"/>
        </c:manualLayout>
      </c:layout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spPr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liste'!$B$4:$K$4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liste'!$B$5:$K$5</c:f>
              <c:numCache>
                <c:formatCode>General</c:formatCode>
                <c:ptCount val="10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 w="38100">
              <a:solidFill>
                <a:srgbClr val="F79646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F79646">
                  <a:lumMod val="50000"/>
                </a:srgbClr>
              </a:solidFill>
              <a:ln>
                <a:solidFill>
                  <a:srgbClr val="F79646">
                    <a:lumMod val="50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liste'!$B$4:$K$4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liste'!$B$6:$K$6</c:f>
              <c:numCache>
                <c:formatCode>General</c:formatCode>
                <c:ptCount val="10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85920"/>
        <c:axId val="140929280"/>
      </c:lineChart>
      <c:catAx>
        <c:axId val="141585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0929280"/>
        <c:crosses val="autoZero"/>
        <c:auto val="1"/>
        <c:lblAlgn val="ctr"/>
        <c:lblOffset val="100"/>
        <c:noMultiLvlLbl val="0"/>
      </c:catAx>
      <c:valAx>
        <c:axId val="140929280"/>
        <c:scaling>
          <c:orientation val="minMax"/>
        </c:scaling>
        <c:delete val="1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41585920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liste'!$B$4:$K$4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liste'!$B$7:$K$7</c:f>
              <c:numCache>
                <c:formatCode>General</c:formatCode>
                <c:ptCount val="10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liste'!$B$4:$K$4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liste'!$B$8:$K$8</c:f>
              <c:numCache>
                <c:formatCode>General</c:formatCode>
                <c:ptCount val="10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liste'!$B$4:$K$4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'trend liste'!$B$9:$K$9</c:f>
              <c:numCache>
                <c:formatCode>General</c:formatCode>
                <c:ptCount val="10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31488"/>
        <c:axId val="140931008"/>
      </c:lineChart>
      <c:catAx>
        <c:axId val="14163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931008"/>
        <c:crosses val="autoZero"/>
        <c:auto val="1"/>
        <c:lblAlgn val="ctr"/>
        <c:lblOffset val="100"/>
        <c:noMultiLvlLbl val="0"/>
      </c:catAx>
      <c:valAx>
        <c:axId val="140931008"/>
        <c:scaling>
          <c:orientation val="minMax"/>
          <c:max val="1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41631488"/>
        <c:crosses val="autoZero"/>
        <c:crossBetween val="between"/>
        <c:majorUnit val="10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'Trend dx'!$H$2:$H$21</c:f>
              <c:numCache>
                <c:formatCode>General</c:formatCode>
                <c:ptCount val="20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18.236302105611731</c:v>
                </c:pt>
                <c:pt idx="19" formatCode="0.0">
                  <c:v>18.44537537150941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116224"/>
        <c:axId val="79672960"/>
      </c:barChart>
      <c:catAx>
        <c:axId val="10411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79672960"/>
        <c:crosses val="autoZero"/>
        <c:auto val="1"/>
        <c:lblAlgn val="ctr"/>
        <c:lblOffset val="100"/>
        <c:noMultiLvlLbl val="0"/>
      </c:catAx>
      <c:valAx>
        <c:axId val="7967296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41162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 rot="0"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dx'!$A$2:$A$21</c:f>
              <c:numCache>
                <c:formatCode>General</c:formatCod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numCache>
            </c:numRef>
          </c:cat>
          <c:val>
            <c:numRef>
              <c:f>'Trend dx'!$I$2:$I$21</c:f>
              <c:numCache>
                <c:formatCode>General</c:formatCode>
                <c:ptCount val="20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 formatCode="0">
                  <c:v>1113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3818240"/>
        <c:axId val="100671488"/>
      </c:barChart>
      <c:catAx>
        <c:axId val="10381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00671488"/>
        <c:crosses val="autoZero"/>
        <c:auto val="1"/>
        <c:lblAlgn val="ctr"/>
        <c:lblOffset val="100"/>
        <c:noMultiLvlLbl val="0"/>
      </c:catAx>
      <c:valAx>
        <c:axId val="10067148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38182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28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0</c:formatCode>
                <c:ptCount val="19"/>
                <c:pt idx="0">
                  <c:v>41</c:v>
                </c:pt>
                <c:pt idx="1">
                  <c:v>15</c:v>
                </c:pt>
                <c:pt idx="2">
                  <c:v>39</c:v>
                </c:pt>
                <c:pt idx="3">
                  <c:v>123</c:v>
                </c:pt>
                <c:pt idx="4">
                  <c:v>214</c:v>
                </c:pt>
                <c:pt idx="5">
                  <c:v>72</c:v>
                </c:pt>
                <c:pt idx="6">
                  <c:v>229</c:v>
                </c:pt>
                <c:pt idx="7">
                  <c:v>62</c:v>
                </c:pt>
                <c:pt idx="8">
                  <c:v>367</c:v>
                </c:pt>
                <c:pt idx="9">
                  <c:v>79</c:v>
                </c:pt>
                <c:pt idx="10">
                  <c:v>230.99999999999997</c:v>
                </c:pt>
                <c:pt idx="11">
                  <c:v>13</c:v>
                </c:pt>
                <c:pt idx="12">
                  <c:v>19</c:v>
                </c:pt>
                <c:pt idx="13">
                  <c:v>117</c:v>
                </c:pt>
                <c:pt idx="14">
                  <c:v>43</c:v>
                </c:pt>
                <c:pt idx="15">
                  <c:v>150</c:v>
                </c:pt>
                <c:pt idx="16">
                  <c:v>281</c:v>
                </c:pt>
                <c:pt idx="17">
                  <c:v>21</c:v>
                </c:pt>
                <c:pt idx="18">
                  <c:v>173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0</c:formatCode>
                <c:ptCount val="19"/>
                <c:pt idx="0">
                  <c:v>40</c:v>
                </c:pt>
                <c:pt idx="1">
                  <c:v>14</c:v>
                </c:pt>
                <c:pt idx="2">
                  <c:v>47</c:v>
                </c:pt>
                <c:pt idx="3">
                  <c:v>135</c:v>
                </c:pt>
                <c:pt idx="4">
                  <c:v>208</c:v>
                </c:pt>
                <c:pt idx="5">
                  <c:v>56</c:v>
                </c:pt>
                <c:pt idx="6">
                  <c:v>249</c:v>
                </c:pt>
                <c:pt idx="7">
                  <c:v>57</c:v>
                </c:pt>
                <c:pt idx="8">
                  <c:v>348</c:v>
                </c:pt>
                <c:pt idx="9">
                  <c:v>72</c:v>
                </c:pt>
                <c:pt idx="10">
                  <c:v>223.00000000000003</c:v>
                </c:pt>
                <c:pt idx="11">
                  <c:v>9</c:v>
                </c:pt>
                <c:pt idx="12">
                  <c:v>15</c:v>
                </c:pt>
                <c:pt idx="13">
                  <c:v>114</c:v>
                </c:pt>
                <c:pt idx="14">
                  <c:v>62</c:v>
                </c:pt>
                <c:pt idx="15">
                  <c:v>154</c:v>
                </c:pt>
                <c:pt idx="16">
                  <c:v>280</c:v>
                </c:pt>
                <c:pt idx="17">
                  <c:v>15</c:v>
                </c:pt>
                <c:pt idx="18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3907840"/>
        <c:axId val="100673792"/>
      </c:barChart>
      <c:catAx>
        <c:axId val="10390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673792"/>
        <c:crosses val="autoZero"/>
        <c:auto val="1"/>
        <c:lblAlgn val="ctr"/>
        <c:lblOffset val="100"/>
        <c:noMultiLvlLbl val="0"/>
      </c:catAx>
      <c:valAx>
        <c:axId val="10067379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crossAx val="103907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7257234181187071"/>
          <c:y val="1.4842300556586271E-2"/>
          <c:w val="0.11922361479355147"/>
          <c:h val="4.473200590185966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302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(ACC)'!$X$5:$X$23</c:f>
              <c:numCache>
                <c:formatCode>0.0</c:formatCode>
                <c:ptCount val="19"/>
                <c:pt idx="0">
                  <c:v>24.766380544497924</c:v>
                </c:pt>
                <c:pt idx="1">
                  <c:v>25.397857436746641</c:v>
                </c:pt>
                <c:pt idx="2">
                  <c:v>19.415455399463031</c:v>
                </c:pt>
                <c:pt idx="3">
                  <c:v>21.159608474990893</c:v>
                </c:pt>
                <c:pt idx="4">
                  <c:v>49.331727977475225</c:v>
                </c:pt>
                <c:pt idx="5">
                  <c:v>58.492074323929117</c:v>
                </c:pt>
                <c:pt idx="6">
                  <c:v>40.698738694547998</c:v>
                </c:pt>
                <c:pt idx="7">
                  <c:v>38.38857159840105</c:v>
                </c:pt>
                <c:pt idx="8">
                  <c:v>37.669322063055368</c:v>
                </c:pt>
                <c:pt idx="9">
                  <c:v>50.332000066259852</c:v>
                </c:pt>
                <c:pt idx="10">
                  <c:v>50.661938803886969</c:v>
                </c:pt>
                <c:pt idx="11">
                  <c:v>26.059572182008075</c:v>
                </c:pt>
                <c:pt idx="12">
                  <c:v>36.552520200076962</c:v>
                </c:pt>
                <c:pt idx="13">
                  <c:v>28.678565248148033</c:v>
                </c:pt>
                <c:pt idx="14">
                  <c:v>25.733078555907507</c:v>
                </c:pt>
                <c:pt idx="15">
                  <c:v>29.774907653123908</c:v>
                </c:pt>
                <c:pt idx="16">
                  <c:v>75.785812572245959</c:v>
                </c:pt>
                <c:pt idx="17">
                  <c:v>23.48410126344465</c:v>
                </c:pt>
                <c:pt idx="18">
                  <c:v>35.410561926727553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(ACC)'!$X$5:$X$23</c:f>
              <c:numCache>
                <c:formatCode>0.0</c:formatCode>
                <c:ptCount val="19"/>
                <c:pt idx="0">
                  <c:v>24.109064586375844</c:v>
                </c:pt>
                <c:pt idx="1">
                  <c:v>23.773984129167456</c:v>
                </c:pt>
                <c:pt idx="2">
                  <c:v>23.390881537626971</c:v>
                </c:pt>
                <c:pt idx="3">
                  <c:v>23.177310546088339</c:v>
                </c:pt>
                <c:pt idx="4">
                  <c:v>47.320381047368372</c:v>
                </c:pt>
                <c:pt idx="5">
                  <c:v>45.377970129951166</c:v>
                </c:pt>
                <c:pt idx="6">
                  <c:v>43.823615754537066</c:v>
                </c:pt>
                <c:pt idx="7">
                  <c:v>35.272582807029295</c:v>
                </c:pt>
                <c:pt idx="8">
                  <c:v>35.415734417000515</c:v>
                </c:pt>
                <c:pt idx="9">
                  <c:v>46.16740042910034</c:v>
                </c:pt>
                <c:pt idx="10">
                  <c:v>48.752802739601449</c:v>
                </c:pt>
                <c:pt idx="11">
                  <c:v>17.877219258135121</c:v>
                </c:pt>
                <c:pt idx="12">
                  <c:v>28.580901098649836</c:v>
                </c:pt>
                <c:pt idx="13">
                  <c:v>27.913570770083989</c:v>
                </c:pt>
                <c:pt idx="14">
                  <c:v>37.072382032092733</c:v>
                </c:pt>
                <c:pt idx="15">
                  <c:v>30.537426987788194</c:v>
                </c:pt>
                <c:pt idx="16">
                  <c:v>75.064407942886689</c:v>
                </c:pt>
                <c:pt idx="17">
                  <c:v>16.652049867338661</c:v>
                </c:pt>
                <c:pt idx="18">
                  <c:v>35.216729452870446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3909888"/>
        <c:axId val="100676096"/>
      </c:barChart>
      <c:catAx>
        <c:axId val="1039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676096"/>
        <c:crosses val="autoZero"/>
        <c:auto val="1"/>
        <c:lblAlgn val="ctr"/>
        <c:lblOffset val="100"/>
        <c:noMultiLvlLbl val="0"/>
      </c:catAx>
      <c:valAx>
        <c:axId val="10067609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39098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98597607401416"/>
          <c:y val="0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243"/>
          <c:h val="0.61027837259102302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0</c:formatCode>
                <c:ptCount val="19"/>
                <c:pt idx="0">
                  <c:v>23</c:v>
                </c:pt>
                <c:pt idx="1">
                  <c:v>9</c:v>
                </c:pt>
                <c:pt idx="2">
                  <c:v>18</c:v>
                </c:pt>
                <c:pt idx="3">
                  <c:v>57</c:v>
                </c:pt>
                <c:pt idx="4">
                  <c:v>132</c:v>
                </c:pt>
                <c:pt idx="5">
                  <c:v>53</c:v>
                </c:pt>
                <c:pt idx="6">
                  <c:v>102</c:v>
                </c:pt>
                <c:pt idx="7">
                  <c:v>34</c:v>
                </c:pt>
                <c:pt idx="8">
                  <c:v>237</c:v>
                </c:pt>
                <c:pt idx="9">
                  <c:v>46</c:v>
                </c:pt>
                <c:pt idx="10">
                  <c:v>138</c:v>
                </c:pt>
                <c:pt idx="11">
                  <c:v>8</c:v>
                </c:pt>
                <c:pt idx="12">
                  <c:v>12.000000000000002</c:v>
                </c:pt>
                <c:pt idx="13">
                  <c:v>51</c:v>
                </c:pt>
                <c:pt idx="14">
                  <c:v>27</c:v>
                </c:pt>
                <c:pt idx="15">
                  <c:v>57</c:v>
                </c:pt>
                <c:pt idx="16">
                  <c:v>179</c:v>
                </c:pt>
                <c:pt idx="17">
                  <c:v>11</c:v>
                </c:pt>
                <c:pt idx="18">
                  <c:v>107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0</c:formatCode>
                <c:ptCount val="19"/>
                <c:pt idx="0">
                  <c:v>20</c:v>
                </c:pt>
                <c:pt idx="1">
                  <c:v>4</c:v>
                </c:pt>
                <c:pt idx="2">
                  <c:v>29.000000000000004</c:v>
                </c:pt>
                <c:pt idx="3">
                  <c:v>67</c:v>
                </c:pt>
                <c:pt idx="4">
                  <c:v>113</c:v>
                </c:pt>
                <c:pt idx="5">
                  <c:v>45</c:v>
                </c:pt>
                <c:pt idx="6">
                  <c:v>105</c:v>
                </c:pt>
                <c:pt idx="7">
                  <c:v>42</c:v>
                </c:pt>
                <c:pt idx="8">
                  <c:v>238</c:v>
                </c:pt>
                <c:pt idx="9">
                  <c:v>50</c:v>
                </c:pt>
                <c:pt idx="10">
                  <c:v>122</c:v>
                </c:pt>
                <c:pt idx="11">
                  <c:v>4</c:v>
                </c:pt>
                <c:pt idx="12">
                  <c:v>12.000000000000002</c:v>
                </c:pt>
                <c:pt idx="13">
                  <c:v>53</c:v>
                </c:pt>
                <c:pt idx="14">
                  <c:v>42</c:v>
                </c:pt>
                <c:pt idx="15">
                  <c:v>62</c:v>
                </c:pt>
                <c:pt idx="16">
                  <c:v>175</c:v>
                </c:pt>
                <c:pt idx="17">
                  <c:v>9</c:v>
                </c:pt>
                <c:pt idx="18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054784"/>
        <c:axId val="100678400"/>
      </c:barChart>
      <c:catAx>
        <c:axId val="10405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678400"/>
        <c:crosses val="autoZero"/>
        <c:auto val="1"/>
        <c:lblAlgn val="ctr"/>
        <c:lblOffset val="100"/>
        <c:noMultiLvlLbl val="0"/>
      </c:catAx>
      <c:valAx>
        <c:axId val="10067840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crossAx val="104054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057077615780153"/>
          <c:y val="2.7210879053583423E-2"/>
          <c:w val="0.1238328550594181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347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(ACC)'!$Y$5:$Y$23</c:f>
              <c:numCache>
                <c:formatCode>0.0</c:formatCode>
                <c:ptCount val="19"/>
                <c:pt idx="0">
                  <c:v>13.893335427401285</c:v>
                </c:pt>
                <c:pt idx="1">
                  <c:v>15.238714462047977</c:v>
                </c:pt>
                <c:pt idx="2">
                  <c:v>8.9609794151367872</c:v>
                </c:pt>
                <c:pt idx="3">
                  <c:v>9.8056722201177298</c:v>
                </c:pt>
                <c:pt idx="4">
                  <c:v>30.428916322554812</c:v>
                </c:pt>
                <c:pt idx="5">
                  <c:v>43.056665821781145</c:v>
                </c:pt>
                <c:pt idx="6">
                  <c:v>18.127822475300842</c:v>
                </c:pt>
                <c:pt idx="7">
                  <c:v>21.051797328155423</c:v>
                </c:pt>
                <c:pt idx="8">
                  <c:v>24.325965473962185</c:v>
                </c:pt>
                <c:pt idx="9">
                  <c:v>29.30724054491079</c:v>
                </c:pt>
                <c:pt idx="10">
                  <c:v>30.265573830893509</c:v>
                </c:pt>
                <c:pt idx="11">
                  <c:v>16.036659804312659</c:v>
                </c:pt>
                <c:pt idx="12">
                  <c:v>23.085802231627529</c:v>
                </c:pt>
                <c:pt idx="13">
                  <c:v>12.500913056885036</c:v>
                </c:pt>
                <c:pt idx="14">
                  <c:v>16.15797955836053</c:v>
                </c:pt>
                <c:pt idx="15">
                  <c:v>11.314464908187091</c:v>
                </c:pt>
                <c:pt idx="16">
                  <c:v>48.27637170972254</c:v>
                </c:pt>
                <c:pt idx="17">
                  <c:v>12.301195899899579</c:v>
                </c:pt>
                <c:pt idx="18">
                  <c:v>21.901330209016471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(ACC)'!$Y$5:$Y$23</c:f>
              <c:numCache>
                <c:formatCode>0.0</c:formatCode>
                <c:ptCount val="19"/>
                <c:pt idx="0">
                  <c:v>12.054532293187933</c:v>
                </c:pt>
                <c:pt idx="1">
                  <c:v>6.7925668940478428</c:v>
                </c:pt>
                <c:pt idx="2">
                  <c:v>14.432671587046432</c:v>
                </c:pt>
                <c:pt idx="3">
                  <c:v>11.502813382132731</c:v>
                </c:pt>
                <c:pt idx="4">
                  <c:v>25.70770701131071</c:v>
                </c:pt>
                <c:pt idx="5">
                  <c:v>36.464440282996449</c:v>
                </c:pt>
                <c:pt idx="6">
                  <c:v>18.479837968780693</c:v>
                </c:pt>
                <c:pt idx="7">
                  <c:v>25.990324173600516</c:v>
                </c:pt>
                <c:pt idx="8">
                  <c:v>24.221105721971625</c:v>
                </c:pt>
                <c:pt idx="9">
                  <c:v>32.060694742430805</c:v>
                </c:pt>
                <c:pt idx="10">
                  <c:v>26.671936924804385</c:v>
                </c:pt>
                <c:pt idx="11">
                  <c:v>7.9454307813933909</c:v>
                </c:pt>
                <c:pt idx="12">
                  <c:v>22.864720878919851</c:v>
                </c:pt>
                <c:pt idx="13">
                  <c:v>12.977361849249572</c:v>
                </c:pt>
                <c:pt idx="14">
                  <c:v>25.113549118514431</c:v>
                </c:pt>
                <c:pt idx="15">
                  <c:v>12.294288787291347</c:v>
                </c:pt>
                <c:pt idx="16">
                  <c:v>46.915254964304197</c:v>
                </c:pt>
                <c:pt idx="17">
                  <c:v>9.9912299204032013</c:v>
                </c:pt>
                <c:pt idx="18">
                  <c:v>25.852743586789273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058368"/>
        <c:axId val="100754560"/>
      </c:barChart>
      <c:catAx>
        <c:axId val="10405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754560"/>
        <c:crosses val="autoZero"/>
        <c:auto val="1"/>
        <c:lblAlgn val="ctr"/>
        <c:lblOffset val="100"/>
        <c:noMultiLvlLbl val="0"/>
      </c:catAx>
      <c:valAx>
        <c:axId val="10075456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4058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7131819706067304"/>
          <c:y val="1.4842297665590956E-2"/>
          <c:w val="0.12141120405581847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347"/>
        </c:manualLayout>
      </c:layout>
      <c:barChart>
        <c:barDir val="col"/>
        <c:grouping val="clustered"/>
        <c:varyColors val="0"/>
        <c:ser>
          <c:idx val="1"/>
          <c:order val="0"/>
          <c:tx>
            <c:v>2010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0</c:formatCode>
                <c:ptCount val="19"/>
                <c:pt idx="0">
                  <c:v>18</c:v>
                </c:pt>
                <c:pt idx="1">
                  <c:v>8</c:v>
                </c:pt>
                <c:pt idx="2">
                  <c:v>15</c:v>
                </c:pt>
                <c:pt idx="3">
                  <c:v>44</c:v>
                </c:pt>
                <c:pt idx="4">
                  <c:v>116.00000000000001</c:v>
                </c:pt>
                <c:pt idx="5">
                  <c:v>46</c:v>
                </c:pt>
                <c:pt idx="6">
                  <c:v>81</c:v>
                </c:pt>
                <c:pt idx="7">
                  <c:v>31</c:v>
                </c:pt>
                <c:pt idx="8">
                  <c:v>211.99999999999997</c:v>
                </c:pt>
                <c:pt idx="9">
                  <c:v>44</c:v>
                </c:pt>
                <c:pt idx="10">
                  <c:v>134</c:v>
                </c:pt>
                <c:pt idx="11">
                  <c:v>8</c:v>
                </c:pt>
                <c:pt idx="12">
                  <c:v>10</c:v>
                </c:pt>
                <c:pt idx="13">
                  <c:v>44</c:v>
                </c:pt>
                <c:pt idx="14">
                  <c:v>25</c:v>
                </c:pt>
                <c:pt idx="15">
                  <c:v>46</c:v>
                </c:pt>
                <c:pt idx="16">
                  <c:v>108</c:v>
                </c:pt>
                <c:pt idx="17">
                  <c:v>7</c:v>
                </c:pt>
                <c:pt idx="18">
                  <c:v>98</c:v>
                </c:pt>
              </c:numCache>
            </c:numRef>
          </c:val>
        </c:ser>
        <c:ser>
          <c:idx val="0"/>
          <c:order val="1"/>
          <c:tx>
            <c:v>2011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0</c:formatCode>
                <c:ptCount val="19"/>
                <c:pt idx="0">
                  <c:v>14</c:v>
                </c:pt>
                <c:pt idx="1">
                  <c:v>4</c:v>
                </c:pt>
                <c:pt idx="2">
                  <c:v>21</c:v>
                </c:pt>
                <c:pt idx="3">
                  <c:v>57</c:v>
                </c:pt>
                <c:pt idx="4">
                  <c:v>96</c:v>
                </c:pt>
                <c:pt idx="5">
                  <c:v>44</c:v>
                </c:pt>
                <c:pt idx="6">
                  <c:v>72</c:v>
                </c:pt>
                <c:pt idx="7">
                  <c:v>39</c:v>
                </c:pt>
                <c:pt idx="8">
                  <c:v>214</c:v>
                </c:pt>
                <c:pt idx="9">
                  <c:v>44</c:v>
                </c:pt>
                <c:pt idx="10">
                  <c:v>117</c:v>
                </c:pt>
                <c:pt idx="11">
                  <c:v>4</c:v>
                </c:pt>
                <c:pt idx="12">
                  <c:v>11</c:v>
                </c:pt>
                <c:pt idx="13">
                  <c:v>46</c:v>
                </c:pt>
                <c:pt idx="14">
                  <c:v>34</c:v>
                </c:pt>
                <c:pt idx="15">
                  <c:v>52</c:v>
                </c:pt>
                <c:pt idx="16">
                  <c:v>125</c:v>
                </c:pt>
                <c:pt idx="17">
                  <c:v>9</c:v>
                </c:pt>
                <c:pt idx="18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15221504"/>
        <c:axId val="100756864"/>
      </c:barChart>
      <c:catAx>
        <c:axId val="1152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0756864"/>
        <c:crosses val="autoZero"/>
        <c:auto val="1"/>
        <c:lblAlgn val="ctr"/>
        <c:lblOffset val="100"/>
        <c:noMultiLvlLbl val="0"/>
      </c:catAx>
      <c:valAx>
        <c:axId val="1007568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crossAx val="1152215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921768068116155"/>
          <c:y val="1.2368581387992465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13/03/2012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7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3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7287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3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91DF5-11E6-4B7A-80AB-D230580DD8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6607-D78D-42FA-91D1-344BDF384F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703B-C11A-41A3-827B-10865231EB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9C1B4-AD4C-474C-AB84-4A6C1126D3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8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Foglio_di_lavoro_di_Microsoft_Excel_97-20032.xls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Foglio_di_lavoro_di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emf"/><Relationship Id="rId5" Type="http://schemas.openxmlformats.org/officeDocument/2006/relationships/oleObject" Target="../embeddings/Foglio_di_lavoro_di_Microsoft_Excel_97-20033.xls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emf"/><Relationship Id="rId5" Type="http://schemas.openxmlformats.org/officeDocument/2006/relationships/oleObject" Target="../embeddings/Foglio_di_lavoro_di_Microsoft_Excel_97-20034.xls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Foglio_di_lavoro_di_Microsoft_Excel_97-20035.xls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Foglio_di_lavoro_di_Microsoft_Excel_97-20036.xls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Dicembre 2011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703238"/>
              </p:ext>
            </p:extLst>
          </p:nvPr>
        </p:nvGraphicFramePr>
        <p:xfrm>
          <a:off x="539552" y="1357298"/>
          <a:ext cx="8064896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588432"/>
              </p:ext>
            </p:extLst>
          </p:nvPr>
        </p:nvGraphicFramePr>
        <p:xfrm>
          <a:off x="611560" y="1412776"/>
          <a:ext cx="7920880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2271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2289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24000"/>
            <a:ext cx="4176000" cy="420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63079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Decessi con accertamento neurologico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- 2010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2011*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37,6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pic>
        <p:nvPicPr>
          <p:cNvPr id="14848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38,1 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128001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24000"/>
            <a:ext cx="4140000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63079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Decessi con accertamento neurologico PMP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- 2010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2011*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39264"/>
            <a:ext cx="1404176" cy="129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 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pic>
        <p:nvPicPr>
          <p:cNvPr id="8" name="Immagine 2" descr="image00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13320"/>
            <a:ext cx="4716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28454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Differenze morti </a:t>
            </a: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 accertamento neurologico 2011* vs 2010</a:t>
            </a:r>
          </a:p>
          <a:p>
            <a:pPr algn="ctr" eaLnBrk="0" hangingPunct="0">
              <a:defRPr/>
            </a:pPr>
            <a:r>
              <a:rPr lang="it-IT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valore espresso per milione di </a:t>
            </a:r>
            <a:r>
              <a:rPr lang="it-IT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popolazione</a:t>
            </a:r>
            <a:endParaRPr lang="it-IT" sz="1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99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1301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1319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7353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Confronto Donatori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Procurati - 2010 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2011*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7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21,7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21,9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211532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7353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Confronto Donatori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Procurati PMP - 2010 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2011*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pic>
        <p:nvPicPr>
          <p:cNvPr id="16486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6" y="5013176"/>
            <a:ext cx="1447514" cy="1274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48" y="1323328"/>
            <a:ext cx="4968000" cy="50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731817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Differenza donatori 2011* vs 2010 valore espresso per milione di popolazione 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 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1095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11504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1113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pic>
        <p:nvPicPr>
          <p:cNvPr id="14336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94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7353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Confronto Donatori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Utilizzati - 2010 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2011*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2800"/>
            <a:ext cx="4171188" cy="41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2010: 18,2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2011: 18,4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pic>
        <p:nvPicPr>
          <p:cNvPr id="14233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00" y="194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7353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Confronto Donatori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Utilizzati PMP - 2010 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2011*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62465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2800"/>
            <a:ext cx="4166807" cy="41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/>
        </p:nvGraphicFramePr>
        <p:xfrm>
          <a:off x="971600" y="1916832"/>
          <a:ext cx="7128792" cy="438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2000 – 2011*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"/>
          <a:stretch/>
        </p:blipFill>
        <p:spPr bwMode="auto">
          <a:xfrm>
            <a:off x="2123728" y="1323328"/>
            <a:ext cx="4968000" cy="50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6" y="5013176"/>
            <a:ext cx="1447514" cy="1274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 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CIR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31817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Differenza donatori 2011* vs 2010 valore espresso per milione di popolazione 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5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" y="2187328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11" t="76430" r="83745" b="7646"/>
          <a:stretch>
            <a:fillRect/>
          </a:stretch>
        </p:blipFill>
        <p:spPr>
          <a:xfrm>
            <a:off x="96012" y="5607422"/>
            <a:ext cx="1223895" cy="917922"/>
          </a:xfrm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3651"/>
            <a:ext cx="3286116" cy="495386"/>
            <a:chOff x="216" y="888"/>
            <a:chExt cx="3256" cy="550"/>
          </a:xfrm>
          <a:noFill/>
        </p:grpSpPr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2010: 31,5 %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" name="Rettangolo arrotondato 13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2011: 28,7 %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7353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Confronto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Opposizioni 2010 </a:t>
            </a:r>
            <a:r>
              <a:rPr lang="it-IT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2011*</a:t>
            </a:r>
            <a:endParaRPr lang="it-IT" sz="28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pic>
        <p:nvPicPr>
          <p:cNvPr id="120833" name="Picture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24000"/>
            <a:ext cx="4140000" cy="41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Differenze Percentuali Opposizioni – 2011* </a:t>
            </a: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vs </a:t>
            </a:r>
            <a:r>
              <a:rPr lang="it-IT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2010</a:t>
            </a:r>
            <a:endParaRPr lang="it-IT" sz="32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00" y="1354926"/>
            <a:ext cx="4968000" cy="50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1168"/>
            <a:ext cx="1473518" cy="136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 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CIR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31  Dicembre 2011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trapianto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374924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3000597815"/>
              </p:ext>
            </p:extLst>
          </p:nvPr>
        </p:nvGraphicFramePr>
        <p:xfrm>
          <a:off x="1043608" y="2060848"/>
          <a:ext cx="71247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3349579726"/>
              </p:ext>
            </p:extLst>
          </p:nvPr>
        </p:nvGraphicFramePr>
        <p:xfrm>
          <a:off x="1115616" y="1988840"/>
          <a:ext cx="681990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85" y="1921594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-57150" y="685800"/>
            <a:ext cx="926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RENE  – Attività per centro trapianti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100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75</a:t>
            </a:r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2298" name="Oval 8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299" name="Oval 9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0" name="Oval 10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2301" name="Oval 11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4660900" y="1905000"/>
          <a:ext cx="1999332" cy="4542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4" name="Worksheet" r:id="rId5" imgW="1695640" imgH="3571875" progId="Excel.Sheet.8">
                  <p:embed/>
                </p:oleObj>
              </mc:Choice>
              <mc:Fallback>
                <p:oleObj name="Worksheet" r:id="rId5" imgW="1695640" imgH="35718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99332" cy="4542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4"/>
          <p:cNvGraphicFramePr>
            <a:graphicFrameLocks noChangeAspect="1"/>
          </p:cNvGraphicFramePr>
          <p:nvPr/>
        </p:nvGraphicFramePr>
        <p:xfrm>
          <a:off x="6870699" y="1409700"/>
          <a:ext cx="2114351" cy="403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5" name="Worksheet" r:id="rId8" imgW="1781366" imgH="3410140" progId="Excel.Sheet.8">
                  <p:embed/>
                </p:oleObj>
              </mc:Choice>
              <mc:Fallback>
                <p:oleObj name="Worksheet" r:id="rId8" imgW="1781366" imgH="341014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699" y="1409700"/>
                        <a:ext cx="2114351" cy="403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3149600" y="2146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4" name="Line 17"/>
          <p:cNvSpPr>
            <a:spLocks noChangeShapeType="1"/>
          </p:cNvSpPr>
          <p:nvPr/>
        </p:nvSpPr>
        <p:spPr bwMode="auto">
          <a:xfrm>
            <a:off x="3149600" y="2527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5" name="Line 18"/>
          <p:cNvSpPr>
            <a:spLocks noChangeShapeType="1"/>
          </p:cNvSpPr>
          <p:nvPr/>
        </p:nvSpPr>
        <p:spPr bwMode="auto">
          <a:xfrm>
            <a:off x="3124200" y="2832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6" name="Line 19"/>
          <p:cNvSpPr>
            <a:spLocks noChangeShapeType="1"/>
          </p:cNvSpPr>
          <p:nvPr/>
        </p:nvSpPr>
        <p:spPr bwMode="auto">
          <a:xfrm>
            <a:off x="3117850" y="3086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308" name="Oval 5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9" name="Oval 11"/>
          <p:cNvSpPr>
            <a:spLocks noChangeAspect="1" noChangeArrowheads="1"/>
          </p:cNvSpPr>
          <p:nvPr/>
        </p:nvSpPr>
        <p:spPr bwMode="auto">
          <a:xfrm>
            <a:off x="467544" y="2636912"/>
            <a:ext cx="342001" cy="342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0" name="Oval 11"/>
          <p:cNvSpPr>
            <a:spLocks noChangeAspect="1" noChangeArrowheads="1"/>
          </p:cNvSpPr>
          <p:nvPr/>
        </p:nvSpPr>
        <p:spPr bwMode="auto">
          <a:xfrm>
            <a:off x="1821327" y="2550536"/>
            <a:ext cx="252001" cy="252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1" name="Oval 11"/>
          <p:cNvSpPr>
            <a:spLocks noChangeAspect="1" noChangeArrowheads="1"/>
          </p:cNvSpPr>
          <p:nvPr/>
        </p:nvSpPr>
        <p:spPr bwMode="auto">
          <a:xfrm>
            <a:off x="683568" y="2410112"/>
            <a:ext cx="226801" cy="22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2" name="Oval 11"/>
          <p:cNvSpPr>
            <a:spLocks noChangeAspect="1" noChangeArrowheads="1"/>
          </p:cNvSpPr>
          <p:nvPr/>
        </p:nvSpPr>
        <p:spPr bwMode="auto">
          <a:xfrm>
            <a:off x="1590895" y="2464120"/>
            <a:ext cx="241201" cy="241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3" name="Oval 11"/>
          <p:cNvSpPr>
            <a:spLocks noChangeAspect="1" noChangeArrowheads="1"/>
          </p:cNvSpPr>
          <p:nvPr/>
        </p:nvSpPr>
        <p:spPr bwMode="auto">
          <a:xfrm>
            <a:off x="1828519" y="2924944"/>
            <a:ext cx="183601" cy="183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4" name="Oval 11"/>
          <p:cNvSpPr>
            <a:spLocks noChangeAspect="1" noChangeArrowheads="1"/>
          </p:cNvSpPr>
          <p:nvPr/>
        </p:nvSpPr>
        <p:spPr bwMode="auto">
          <a:xfrm>
            <a:off x="1115616" y="2492896"/>
            <a:ext cx="198001" cy="19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5" name="Oval 11"/>
          <p:cNvSpPr>
            <a:spLocks noChangeAspect="1" noChangeArrowheads="1"/>
          </p:cNvSpPr>
          <p:nvPr/>
        </p:nvSpPr>
        <p:spPr bwMode="auto">
          <a:xfrm>
            <a:off x="1187624" y="2348880"/>
            <a:ext cx="129601" cy="129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6" name="Oval 11"/>
          <p:cNvSpPr>
            <a:spLocks noChangeAspect="1" noChangeArrowheads="1"/>
          </p:cNvSpPr>
          <p:nvPr/>
        </p:nvSpPr>
        <p:spPr bwMode="auto">
          <a:xfrm>
            <a:off x="2843808" y="4725144"/>
            <a:ext cx="61200" cy="61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7" name="Oval 11"/>
          <p:cNvSpPr>
            <a:spLocks noChangeAspect="1" noChangeArrowheads="1"/>
          </p:cNvSpPr>
          <p:nvPr/>
        </p:nvSpPr>
        <p:spPr bwMode="auto">
          <a:xfrm>
            <a:off x="827584" y="3068960"/>
            <a:ext cx="198001" cy="19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8" name="Oval 11"/>
          <p:cNvSpPr>
            <a:spLocks noChangeAspect="1" noChangeArrowheads="1"/>
          </p:cNvSpPr>
          <p:nvPr/>
        </p:nvSpPr>
        <p:spPr bwMode="auto">
          <a:xfrm>
            <a:off x="1403648" y="2492896"/>
            <a:ext cx="194401" cy="194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79" name="Oval 11"/>
          <p:cNvSpPr>
            <a:spLocks noChangeAspect="1" noChangeArrowheads="1"/>
          </p:cNvSpPr>
          <p:nvPr/>
        </p:nvSpPr>
        <p:spPr bwMode="auto">
          <a:xfrm>
            <a:off x="1025623" y="2276872"/>
            <a:ext cx="169201" cy="169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0" name="Oval 11"/>
          <p:cNvSpPr>
            <a:spLocks noChangeAspect="1" noChangeArrowheads="1"/>
          </p:cNvSpPr>
          <p:nvPr/>
        </p:nvSpPr>
        <p:spPr bwMode="auto">
          <a:xfrm>
            <a:off x="2105743" y="2474912"/>
            <a:ext cx="154801" cy="15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1" name="Oval 11"/>
          <p:cNvSpPr>
            <a:spLocks noChangeAspect="1" noChangeArrowheads="1"/>
          </p:cNvSpPr>
          <p:nvPr/>
        </p:nvSpPr>
        <p:spPr bwMode="auto">
          <a:xfrm>
            <a:off x="1763688" y="3573016"/>
            <a:ext cx="198001" cy="19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2" name="Oval 11"/>
          <p:cNvSpPr>
            <a:spLocks noChangeAspect="1" noChangeArrowheads="1"/>
          </p:cNvSpPr>
          <p:nvPr/>
        </p:nvSpPr>
        <p:spPr bwMode="auto">
          <a:xfrm>
            <a:off x="3549503" y="4494736"/>
            <a:ext cx="154801" cy="15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3" name="Oval 11"/>
          <p:cNvSpPr>
            <a:spLocks noChangeAspect="1" noChangeArrowheads="1"/>
          </p:cNvSpPr>
          <p:nvPr/>
        </p:nvSpPr>
        <p:spPr bwMode="auto">
          <a:xfrm>
            <a:off x="2339751" y="2276872"/>
            <a:ext cx="198000" cy="1979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4" name="Oval 11"/>
          <p:cNvSpPr>
            <a:spLocks noChangeAspect="1" noChangeArrowheads="1"/>
          </p:cNvSpPr>
          <p:nvPr/>
        </p:nvSpPr>
        <p:spPr bwMode="auto">
          <a:xfrm>
            <a:off x="2051720" y="4149080"/>
            <a:ext cx="136801" cy="13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5" name="Oval 11"/>
          <p:cNvSpPr>
            <a:spLocks noChangeAspect="1" noChangeArrowheads="1"/>
          </p:cNvSpPr>
          <p:nvPr/>
        </p:nvSpPr>
        <p:spPr bwMode="auto">
          <a:xfrm>
            <a:off x="1259632" y="2564904"/>
            <a:ext cx="183601" cy="183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6" name="Oval 11"/>
          <p:cNvSpPr>
            <a:spLocks noChangeAspect="1" noChangeArrowheads="1"/>
          </p:cNvSpPr>
          <p:nvPr/>
        </p:nvSpPr>
        <p:spPr bwMode="auto">
          <a:xfrm>
            <a:off x="982415" y="5240016"/>
            <a:ext cx="190801" cy="190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7" name="Oval 11"/>
          <p:cNvSpPr>
            <a:spLocks noChangeAspect="1" noChangeArrowheads="1"/>
          </p:cNvSpPr>
          <p:nvPr/>
        </p:nvSpPr>
        <p:spPr bwMode="auto">
          <a:xfrm>
            <a:off x="2987824" y="6093297"/>
            <a:ext cx="126000" cy="1259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8" name="Oval 11"/>
          <p:cNvSpPr>
            <a:spLocks noChangeAspect="1" noChangeArrowheads="1"/>
          </p:cNvSpPr>
          <p:nvPr/>
        </p:nvSpPr>
        <p:spPr bwMode="auto">
          <a:xfrm>
            <a:off x="1346055" y="2852936"/>
            <a:ext cx="133201" cy="133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89" name="Oval 11"/>
          <p:cNvSpPr>
            <a:spLocks noChangeAspect="1" noChangeArrowheads="1"/>
          </p:cNvSpPr>
          <p:nvPr/>
        </p:nvSpPr>
        <p:spPr bwMode="auto">
          <a:xfrm>
            <a:off x="2411760" y="3429000"/>
            <a:ext cx="118801" cy="118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0" name="Oval 11"/>
          <p:cNvSpPr>
            <a:spLocks noChangeAspect="1" noChangeArrowheads="1"/>
          </p:cNvSpPr>
          <p:nvPr/>
        </p:nvSpPr>
        <p:spPr bwMode="auto">
          <a:xfrm>
            <a:off x="2195736" y="4149080"/>
            <a:ext cx="118801" cy="118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1" name="Oval 11"/>
          <p:cNvSpPr>
            <a:spLocks noChangeAspect="1" noChangeArrowheads="1"/>
          </p:cNvSpPr>
          <p:nvPr/>
        </p:nvSpPr>
        <p:spPr bwMode="auto">
          <a:xfrm>
            <a:off x="2555775" y="5877272"/>
            <a:ext cx="122400" cy="1223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2" name="Oval 11"/>
          <p:cNvSpPr>
            <a:spLocks noChangeAspect="1" noChangeArrowheads="1"/>
          </p:cNvSpPr>
          <p:nvPr/>
        </p:nvSpPr>
        <p:spPr bwMode="auto">
          <a:xfrm>
            <a:off x="2123728" y="4077072"/>
            <a:ext cx="115201" cy="115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3" name="Oval 11"/>
          <p:cNvSpPr>
            <a:spLocks noChangeAspect="1" noChangeArrowheads="1"/>
          </p:cNvSpPr>
          <p:nvPr/>
        </p:nvSpPr>
        <p:spPr bwMode="auto">
          <a:xfrm>
            <a:off x="1691679" y="3373200"/>
            <a:ext cx="144000" cy="1439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4" name="Oval 11"/>
          <p:cNvSpPr>
            <a:spLocks noChangeAspect="1" noChangeArrowheads="1"/>
          </p:cNvSpPr>
          <p:nvPr/>
        </p:nvSpPr>
        <p:spPr bwMode="auto">
          <a:xfrm>
            <a:off x="1619672" y="2924944"/>
            <a:ext cx="104401" cy="104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5" name="Oval 11"/>
          <p:cNvSpPr>
            <a:spLocks noChangeAspect="1" noChangeArrowheads="1"/>
          </p:cNvSpPr>
          <p:nvPr/>
        </p:nvSpPr>
        <p:spPr bwMode="auto">
          <a:xfrm>
            <a:off x="1187624" y="2708920"/>
            <a:ext cx="100801" cy="100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6" name="Oval 11"/>
          <p:cNvSpPr>
            <a:spLocks noChangeAspect="1" noChangeArrowheads="1"/>
          </p:cNvSpPr>
          <p:nvPr/>
        </p:nvSpPr>
        <p:spPr bwMode="auto">
          <a:xfrm>
            <a:off x="1907704" y="2420888"/>
            <a:ext cx="90001" cy="90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7" name="Oval 11"/>
          <p:cNvSpPr>
            <a:spLocks noChangeAspect="1" noChangeArrowheads="1"/>
          </p:cNvSpPr>
          <p:nvPr/>
        </p:nvSpPr>
        <p:spPr bwMode="auto">
          <a:xfrm>
            <a:off x="1403647" y="2348880"/>
            <a:ext cx="151202" cy="151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8" name="Oval 11"/>
          <p:cNvSpPr>
            <a:spLocks noChangeAspect="1" noChangeArrowheads="1"/>
          </p:cNvSpPr>
          <p:nvPr/>
        </p:nvSpPr>
        <p:spPr bwMode="auto">
          <a:xfrm>
            <a:off x="1475656" y="3400208"/>
            <a:ext cx="111601" cy="111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99" name="Oval 11"/>
          <p:cNvSpPr>
            <a:spLocks noChangeAspect="1" noChangeArrowheads="1"/>
          </p:cNvSpPr>
          <p:nvPr/>
        </p:nvSpPr>
        <p:spPr bwMode="auto">
          <a:xfrm>
            <a:off x="2555776" y="3933057"/>
            <a:ext cx="64800" cy="647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0" name="Oval 11"/>
          <p:cNvSpPr>
            <a:spLocks noChangeAspect="1" noChangeArrowheads="1"/>
          </p:cNvSpPr>
          <p:nvPr/>
        </p:nvSpPr>
        <p:spPr bwMode="auto">
          <a:xfrm>
            <a:off x="2390160" y="5927689"/>
            <a:ext cx="75600" cy="755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1" name="Oval 11"/>
          <p:cNvSpPr>
            <a:spLocks noChangeAspect="1" noChangeArrowheads="1"/>
          </p:cNvSpPr>
          <p:nvPr/>
        </p:nvSpPr>
        <p:spPr bwMode="auto">
          <a:xfrm>
            <a:off x="3452279" y="5301208"/>
            <a:ext cx="46801" cy="46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2" name="Oval 11"/>
          <p:cNvSpPr>
            <a:spLocks noChangeAspect="1" noChangeArrowheads="1"/>
          </p:cNvSpPr>
          <p:nvPr/>
        </p:nvSpPr>
        <p:spPr bwMode="auto">
          <a:xfrm>
            <a:off x="3347863" y="5776464"/>
            <a:ext cx="50402" cy="50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3" name="Oval 11"/>
          <p:cNvSpPr>
            <a:spLocks noChangeAspect="1" noChangeArrowheads="1"/>
          </p:cNvSpPr>
          <p:nvPr/>
        </p:nvSpPr>
        <p:spPr bwMode="auto">
          <a:xfrm>
            <a:off x="2123727" y="3717031"/>
            <a:ext cx="45719" cy="4571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4" name="Oval 11"/>
          <p:cNvSpPr>
            <a:spLocks noChangeAspect="1" noChangeArrowheads="1"/>
          </p:cNvSpPr>
          <p:nvPr/>
        </p:nvSpPr>
        <p:spPr bwMode="auto">
          <a:xfrm>
            <a:off x="510751" y="2680120"/>
            <a:ext cx="21601" cy="216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5" name="Oval 11"/>
          <p:cNvSpPr>
            <a:spLocks noChangeAspect="1" noChangeArrowheads="1"/>
          </p:cNvSpPr>
          <p:nvPr/>
        </p:nvSpPr>
        <p:spPr bwMode="auto">
          <a:xfrm>
            <a:off x="931999" y="4613536"/>
            <a:ext cx="18000" cy="1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06" name="Oval 11"/>
          <p:cNvSpPr>
            <a:spLocks noChangeAspect="1" noChangeArrowheads="1"/>
          </p:cNvSpPr>
          <p:nvPr/>
        </p:nvSpPr>
        <p:spPr bwMode="auto">
          <a:xfrm>
            <a:off x="2087727" y="4113080"/>
            <a:ext cx="36001" cy="36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1" name="Oval 11"/>
          <p:cNvSpPr>
            <a:spLocks noChangeAspect="1" noChangeArrowheads="1"/>
          </p:cNvSpPr>
          <p:nvPr/>
        </p:nvSpPr>
        <p:spPr bwMode="auto">
          <a:xfrm>
            <a:off x="2001319" y="2503704"/>
            <a:ext cx="61201" cy="61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2" name="Oval 11"/>
          <p:cNvSpPr>
            <a:spLocks noChangeAspect="1" noChangeArrowheads="1"/>
          </p:cNvSpPr>
          <p:nvPr/>
        </p:nvSpPr>
        <p:spPr bwMode="auto">
          <a:xfrm>
            <a:off x="2123728" y="4221088"/>
            <a:ext cx="97201" cy="97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3" name="Oval 11"/>
          <p:cNvSpPr>
            <a:spLocks noChangeAspect="1" noChangeArrowheads="1"/>
          </p:cNvSpPr>
          <p:nvPr/>
        </p:nvSpPr>
        <p:spPr bwMode="auto">
          <a:xfrm>
            <a:off x="2915816" y="4725144"/>
            <a:ext cx="18000" cy="180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4" name="Oval 11"/>
          <p:cNvSpPr>
            <a:spLocks noChangeAspect="1" noChangeArrowheads="1"/>
          </p:cNvSpPr>
          <p:nvPr/>
        </p:nvSpPr>
        <p:spPr bwMode="auto">
          <a:xfrm>
            <a:off x="3995936" y="4761153"/>
            <a:ext cx="32400" cy="32399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5" name="Oval 11"/>
          <p:cNvSpPr>
            <a:spLocks noChangeAspect="1" noChangeArrowheads="1"/>
          </p:cNvSpPr>
          <p:nvPr/>
        </p:nvSpPr>
        <p:spPr bwMode="auto">
          <a:xfrm>
            <a:off x="2915816" y="4877544"/>
            <a:ext cx="151200" cy="1512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5004048" y="1340768"/>
            <a:ext cx="1332000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3478256928"/>
              </p:ext>
            </p:extLst>
          </p:nvPr>
        </p:nvGraphicFramePr>
        <p:xfrm>
          <a:off x="971600" y="2276872"/>
          <a:ext cx="681990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345099016"/>
              </p:ext>
            </p:extLst>
          </p:nvPr>
        </p:nvGraphicFramePr>
        <p:xfrm>
          <a:off x="1115616" y="2276872"/>
          <a:ext cx="681990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857375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Oval 71"/>
          <p:cNvSpPr>
            <a:spLocks noChangeAspect="1" noChangeArrowheads="1"/>
          </p:cNvSpPr>
          <p:nvPr/>
        </p:nvSpPr>
        <p:spPr bwMode="auto">
          <a:xfrm>
            <a:off x="1095375" y="2338388"/>
            <a:ext cx="255601" cy="255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FEGATO – Attività per centro trapianti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76600" y="180498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100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75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Oval 12"/>
          <p:cNvSpPr>
            <a:spLocks noChangeAspect="1" noChangeArrowheads="1"/>
          </p:cNvSpPr>
          <p:nvPr/>
        </p:nvSpPr>
        <p:spPr bwMode="auto">
          <a:xfrm>
            <a:off x="3009900" y="2222500"/>
            <a:ext cx="269875" cy="269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3060700" y="2617788"/>
            <a:ext cx="179388" cy="179387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3105150" y="2962275"/>
            <a:ext cx="90488" cy="9048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>
            <a:off x="2971800" y="1757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444500" y="2395538"/>
            <a:ext cx="493201" cy="493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/>
        </p:nvGraphicFramePr>
        <p:xfrm>
          <a:off x="6084888" y="1844675"/>
          <a:ext cx="2160587" cy="427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Worksheet" r:id="rId5" imgW="1704784" imgH="3571875" progId="Excel.Sheet.8">
                  <p:embed/>
                </p:oleObj>
              </mc:Choice>
              <mc:Fallback>
                <p:oleObj name="Worksheet" r:id="rId5" imgW="1704784" imgH="357187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844675"/>
                        <a:ext cx="2160587" cy="427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44"/>
          <p:cNvSpPr>
            <a:spLocks noChangeAspect="1" noChangeArrowheads="1"/>
          </p:cNvSpPr>
          <p:nvPr/>
        </p:nvSpPr>
        <p:spPr bwMode="auto">
          <a:xfrm>
            <a:off x="1520825" y="3249613"/>
            <a:ext cx="412426" cy="414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2" name="Oval 46"/>
          <p:cNvSpPr>
            <a:spLocks noChangeAspect="1" noChangeArrowheads="1"/>
          </p:cNvSpPr>
          <p:nvPr/>
        </p:nvSpPr>
        <p:spPr bwMode="auto">
          <a:xfrm>
            <a:off x="1806574" y="2400299"/>
            <a:ext cx="270000" cy="270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3" name="Oval 48"/>
          <p:cNvSpPr>
            <a:spLocks noChangeAspect="1" noChangeArrowheads="1"/>
          </p:cNvSpPr>
          <p:nvPr/>
        </p:nvSpPr>
        <p:spPr bwMode="auto">
          <a:xfrm>
            <a:off x="1273175" y="2219325"/>
            <a:ext cx="306000" cy="306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4" name="Oval 49"/>
          <p:cNvSpPr>
            <a:spLocks noChangeAspect="1" noChangeArrowheads="1"/>
          </p:cNvSpPr>
          <p:nvPr/>
        </p:nvSpPr>
        <p:spPr bwMode="auto">
          <a:xfrm>
            <a:off x="2520950" y="5781675"/>
            <a:ext cx="219600" cy="21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5" name="Oval 51"/>
          <p:cNvSpPr>
            <a:spLocks noChangeAspect="1" noChangeArrowheads="1"/>
          </p:cNvSpPr>
          <p:nvPr/>
        </p:nvSpPr>
        <p:spPr bwMode="auto">
          <a:xfrm>
            <a:off x="2295526" y="2147888"/>
            <a:ext cx="108001" cy="108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6" name="Oval 52"/>
          <p:cNvSpPr>
            <a:spLocks noChangeAspect="1" noChangeArrowheads="1"/>
          </p:cNvSpPr>
          <p:nvPr/>
        </p:nvSpPr>
        <p:spPr bwMode="auto">
          <a:xfrm>
            <a:off x="1409700" y="2805113"/>
            <a:ext cx="115200" cy="115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7" name="Oval 54"/>
          <p:cNvSpPr>
            <a:spLocks noChangeAspect="1" noChangeArrowheads="1"/>
          </p:cNvSpPr>
          <p:nvPr/>
        </p:nvSpPr>
        <p:spPr bwMode="auto">
          <a:xfrm>
            <a:off x="2800350" y="4471988"/>
            <a:ext cx="154801" cy="154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8" name="Oval 55"/>
          <p:cNvSpPr>
            <a:spLocks noChangeAspect="1" noChangeArrowheads="1"/>
          </p:cNvSpPr>
          <p:nvPr/>
        </p:nvSpPr>
        <p:spPr bwMode="auto">
          <a:xfrm>
            <a:off x="1323976" y="2509838"/>
            <a:ext cx="162001" cy="1620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9" name="Oval 57"/>
          <p:cNvSpPr>
            <a:spLocks noChangeAspect="1" noChangeArrowheads="1"/>
          </p:cNvSpPr>
          <p:nvPr/>
        </p:nvSpPr>
        <p:spPr bwMode="auto">
          <a:xfrm>
            <a:off x="859992" y="3029360"/>
            <a:ext cx="39600" cy="3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0" name="Oval 58"/>
          <p:cNvSpPr>
            <a:spLocks noChangeAspect="1" noChangeArrowheads="1"/>
          </p:cNvSpPr>
          <p:nvPr/>
        </p:nvSpPr>
        <p:spPr bwMode="auto">
          <a:xfrm>
            <a:off x="971549" y="5229200"/>
            <a:ext cx="93600" cy="93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1" name="Oval 59"/>
          <p:cNvSpPr>
            <a:spLocks noChangeAspect="1" noChangeArrowheads="1"/>
          </p:cNvSpPr>
          <p:nvPr/>
        </p:nvSpPr>
        <p:spPr bwMode="auto">
          <a:xfrm>
            <a:off x="2447925" y="3367088"/>
            <a:ext cx="129600" cy="12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2" name="Oval 60"/>
          <p:cNvSpPr>
            <a:spLocks noChangeAspect="1" noChangeArrowheads="1"/>
          </p:cNvSpPr>
          <p:nvPr/>
        </p:nvSpPr>
        <p:spPr bwMode="auto">
          <a:xfrm>
            <a:off x="1235075" y="2579320"/>
            <a:ext cx="129600" cy="129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3" name="Oval 62"/>
          <p:cNvSpPr>
            <a:spLocks noChangeAspect="1" noChangeArrowheads="1"/>
          </p:cNvSpPr>
          <p:nvPr/>
        </p:nvSpPr>
        <p:spPr bwMode="auto">
          <a:xfrm>
            <a:off x="1720850" y="2471738"/>
            <a:ext cx="75601" cy="75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4" name="Oval 63"/>
          <p:cNvSpPr>
            <a:spLocks noChangeAspect="1" noChangeArrowheads="1"/>
          </p:cNvSpPr>
          <p:nvPr/>
        </p:nvSpPr>
        <p:spPr bwMode="auto">
          <a:xfrm>
            <a:off x="2123728" y="4077072"/>
            <a:ext cx="79200" cy="7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6" name="Oval 66"/>
          <p:cNvSpPr>
            <a:spLocks noChangeAspect="1" noChangeArrowheads="1"/>
          </p:cNvSpPr>
          <p:nvPr/>
        </p:nvSpPr>
        <p:spPr bwMode="auto">
          <a:xfrm>
            <a:off x="3549650" y="4397375"/>
            <a:ext cx="86400" cy="86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Oval 69"/>
          <p:cNvSpPr>
            <a:spLocks noChangeAspect="1" noChangeArrowheads="1"/>
          </p:cNvSpPr>
          <p:nvPr/>
        </p:nvSpPr>
        <p:spPr bwMode="auto">
          <a:xfrm>
            <a:off x="1730374" y="2809874"/>
            <a:ext cx="255600" cy="2556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8" name="Oval 73"/>
          <p:cNvSpPr>
            <a:spLocks noChangeAspect="1" noChangeArrowheads="1"/>
          </p:cNvSpPr>
          <p:nvPr/>
        </p:nvSpPr>
        <p:spPr bwMode="auto">
          <a:xfrm>
            <a:off x="2199344" y="4080680"/>
            <a:ext cx="68400" cy="684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9" name="Oval 74"/>
          <p:cNvSpPr>
            <a:spLocks noChangeAspect="1" noChangeArrowheads="1"/>
          </p:cNvSpPr>
          <p:nvPr/>
        </p:nvSpPr>
        <p:spPr bwMode="auto">
          <a:xfrm>
            <a:off x="2267744" y="4102280"/>
            <a:ext cx="46800" cy="468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2" name="Rectangle 33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3" name="Oval 63"/>
          <p:cNvSpPr>
            <a:spLocks noChangeAspect="1" noChangeArrowheads="1"/>
          </p:cNvSpPr>
          <p:nvPr/>
        </p:nvSpPr>
        <p:spPr bwMode="auto">
          <a:xfrm>
            <a:off x="2123728" y="4149080"/>
            <a:ext cx="79200" cy="7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4" name="Oval 63"/>
          <p:cNvSpPr>
            <a:spLocks noChangeAspect="1" noChangeArrowheads="1"/>
          </p:cNvSpPr>
          <p:nvPr/>
        </p:nvSpPr>
        <p:spPr bwMode="auto">
          <a:xfrm>
            <a:off x="2195736" y="4149080"/>
            <a:ext cx="79200" cy="792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pSp>
        <p:nvGrpSpPr>
          <p:cNvPr id="19" name="Gruppo 45"/>
          <p:cNvGrpSpPr/>
          <p:nvPr/>
        </p:nvGrpSpPr>
        <p:grpSpPr>
          <a:xfrm>
            <a:off x="107504" y="1196752"/>
            <a:ext cx="1549946" cy="584775"/>
            <a:chOff x="285751" y="1404065"/>
            <a:chExt cx="1549946" cy="584775"/>
          </a:xfrm>
        </p:grpSpPr>
        <p:sp>
          <p:nvSpPr>
            <p:cNvPr id="47" name="Rettangolo arrotondato 46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23528" y="1404065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0" name="Gruppo 48"/>
          <p:cNvGrpSpPr/>
          <p:nvPr/>
        </p:nvGrpSpPr>
        <p:grpSpPr>
          <a:xfrm>
            <a:off x="6590848" y="1293445"/>
            <a:ext cx="1332000" cy="432000"/>
            <a:chOff x="285751" y="1416407"/>
            <a:chExt cx="1549946" cy="560090"/>
          </a:xfrm>
        </p:grpSpPr>
        <p:sp>
          <p:nvSpPr>
            <p:cNvPr id="50" name="Rettangolo arrotondato 49"/>
            <p:cNvSpPr>
              <a:spLocks noChangeArrowheads="1"/>
            </p:cNvSpPr>
            <p:nvPr/>
          </p:nvSpPr>
          <p:spPr bwMode="auto">
            <a:xfrm>
              <a:off x="285751" y="1416407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23528" y="1460272"/>
              <a:ext cx="15121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it-IT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2011</a:t>
              </a:r>
              <a:endPara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co 12"/>
          <p:cNvGraphicFramePr/>
          <p:nvPr/>
        </p:nvGraphicFramePr>
        <p:xfrm>
          <a:off x="971600" y="1916832"/>
          <a:ext cx="7200800" cy="438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2000 – 2011*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74716118"/>
              </p:ext>
            </p:extLst>
          </p:nvPr>
        </p:nvGraphicFramePr>
        <p:xfrm>
          <a:off x="1187624" y="2276872"/>
          <a:ext cx="681990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CUORE – Attività per centro trapianti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928813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403600" y="18049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50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30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20</a:t>
            </a:r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9" name="Text Box 10"/>
          <p:cNvSpPr txBox="1">
            <a:spLocks noChangeArrowheads="1"/>
          </p:cNvSpPr>
          <p:nvPr/>
        </p:nvSpPr>
        <p:spPr bwMode="auto">
          <a:xfrm>
            <a:off x="3371850" y="2795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</a:t>
            </a:r>
          </a:p>
        </p:txBody>
      </p:sp>
      <p:sp>
        <p:nvSpPr>
          <p:cNvPr id="17420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21" name="Oval 12"/>
          <p:cNvSpPr>
            <a:spLocks noChangeAspect="1" noChangeArrowheads="1"/>
          </p:cNvSpPr>
          <p:nvPr/>
        </p:nvSpPr>
        <p:spPr bwMode="auto">
          <a:xfrm>
            <a:off x="3043238" y="22558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2" name="Oval 13"/>
          <p:cNvSpPr>
            <a:spLocks noChangeAspect="1" noChangeArrowheads="1"/>
          </p:cNvSpPr>
          <p:nvPr/>
        </p:nvSpPr>
        <p:spPr bwMode="auto">
          <a:xfrm>
            <a:off x="3079750" y="26511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3" name="Oval 14"/>
          <p:cNvSpPr>
            <a:spLocks noChangeAspect="1" noChangeArrowheads="1"/>
          </p:cNvSpPr>
          <p:nvPr/>
        </p:nvSpPr>
        <p:spPr bwMode="auto">
          <a:xfrm>
            <a:off x="3116263" y="29845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7424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41659"/>
              </p:ext>
            </p:extLst>
          </p:nvPr>
        </p:nvGraphicFramePr>
        <p:xfrm>
          <a:off x="5868144" y="2068735"/>
          <a:ext cx="2584450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1" name="Worksheet" r:id="rId5" imgW="1752790" imgH="2600325" progId="Excel.Sheet.8">
                  <p:embed/>
                </p:oleObj>
              </mc:Choice>
              <mc:Fallback>
                <p:oleObj name="Worksheet" r:id="rId5" imgW="1752790" imgH="26003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8735"/>
                        <a:ext cx="2584450" cy="359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Oval 26"/>
          <p:cNvSpPr>
            <a:spLocks noChangeAspect="1" noChangeArrowheads="1"/>
          </p:cNvSpPr>
          <p:nvPr/>
        </p:nvSpPr>
        <p:spPr bwMode="auto">
          <a:xfrm>
            <a:off x="2267744" y="2204864"/>
            <a:ext cx="187200" cy="18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3" name="Oval 26"/>
          <p:cNvSpPr>
            <a:spLocks noChangeAspect="1" noChangeArrowheads="1"/>
          </p:cNvSpPr>
          <p:nvPr/>
        </p:nvSpPr>
        <p:spPr bwMode="auto">
          <a:xfrm>
            <a:off x="1331640" y="2348880"/>
            <a:ext cx="144000" cy="144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4" name="Oval 26"/>
          <p:cNvSpPr>
            <a:spLocks noChangeAspect="1" noChangeArrowheads="1"/>
          </p:cNvSpPr>
          <p:nvPr/>
        </p:nvSpPr>
        <p:spPr bwMode="auto">
          <a:xfrm>
            <a:off x="1187624" y="2492896"/>
            <a:ext cx="165600" cy="165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5" name="Oval 26"/>
          <p:cNvSpPr>
            <a:spLocks noChangeAspect="1" noChangeArrowheads="1"/>
          </p:cNvSpPr>
          <p:nvPr/>
        </p:nvSpPr>
        <p:spPr bwMode="auto">
          <a:xfrm>
            <a:off x="1792512" y="2953768"/>
            <a:ext cx="230400" cy="230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6" name="Oval 26"/>
          <p:cNvSpPr>
            <a:spLocks noChangeAspect="1" noChangeArrowheads="1"/>
          </p:cNvSpPr>
          <p:nvPr/>
        </p:nvSpPr>
        <p:spPr bwMode="auto">
          <a:xfrm>
            <a:off x="611560" y="2708920"/>
            <a:ext cx="180000" cy="180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7" name="Oval 26"/>
          <p:cNvSpPr>
            <a:spLocks noChangeAspect="1" noChangeArrowheads="1"/>
          </p:cNvSpPr>
          <p:nvPr/>
        </p:nvSpPr>
        <p:spPr bwMode="auto">
          <a:xfrm>
            <a:off x="1907704" y="2557720"/>
            <a:ext cx="151200" cy="151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8" name="Oval 26"/>
          <p:cNvSpPr>
            <a:spLocks noChangeAspect="1" noChangeArrowheads="1"/>
          </p:cNvSpPr>
          <p:nvPr/>
        </p:nvSpPr>
        <p:spPr bwMode="auto">
          <a:xfrm>
            <a:off x="2771800" y="4645952"/>
            <a:ext cx="165600" cy="165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9" name="Oval 26"/>
          <p:cNvSpPr>
            <a:spLocks noChangeAspect="1" noChangeArrowheads="1"/>
          </p:cNvSpPr>
          <p:nvPr/>
        </p:nvSpPr>
        <p:spPr bwMode="auto">
          <a:xfrm>
            <a:off x="1691696" y="249289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0" name="Oval 26"/>
          <p:cNvSpPr>
            <a:spLocks noChangeAspect="1" noChangeArrowheads="1"/>
          </p:cNvSpPr>
          <p:nvPr/>
        </p:nvSpPr>
        <p:spPr bwMode="auto">
          <a:xfrm>
            <a:off x="2538863" y="5906087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1" name="Oval 26"/>
          <p:cNvSpPr>
            <a:spLocks noChangeAspect="1" noChangeArrowheads="1"/>
          </p:cNvSpPr>
          <p:nvPr/>
        </p:nvSpPr>
        <p:spPr bwMode="auto">
          <a:xfrm>
            <a:off x="2123728" y="4149080"/>
            <a:ext cx="100800" cy="100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2" name="Oval 26"/>
          <p:cNvSpPr>
            <a:spLocks noChangeAspect="1" noChangeArrowheads="1"/>
          </p:cNvSpPr>
          <p:nvPr/>
        </p:nvSpPr>
        <p:spPr bwMode="auto">
          <a:xfrm>
            <a:off x="2195736" y="4221088"/>
            <a:ext cx="79200" cy="79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3" name="Oval 26"/>
          <p:cNvSpPr>
            <a:spLocks noChangeAspect="1" noChangeArrowheads="1"/>
          </p:cNvSpPr>
          <p:nvPr/>
        </p:nvSpPr>
        <p:spPr bwMode="auto">
          <a:xfrm flipH="1" flipV="1">
            <a:off x="1806904" y="3573016"/>
            <a:ext cx="108000" cy="108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4" name="Oval 26"/>
          <p:cNvSpPr>
            <a:spLocks noChangeAspect="1" noChangeArrowheads="1"/>
          </p:cNvSpPr>
          <p:nvPr/>
        </p:nvSpPr>
        <p:spPr bwMode="auto">
          <a:xfrm>
            <a:off x="3491888" y="4509120"/>
            <a:ext cx="36000" cy="3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5" name="Oval 26"/>
          <p:cNvSpPr>
            <a:spLocks noChangeAspect="1" noChangeArrowheads="1"/>
          </p:cNvSpPr>
          <p:nvPr/>
        </p:nvSpPr>
        <p:spPr bwMode="auto">
          <a:xfrm>
            <a:off x="683568" y="2636912"/>
            <a:ext cx="36000" cy="3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56" name="Oval 26"/>
          <p:cNvSpPr>
            <a:spLocks noChangeAspect="1" noChangeArrowheads="1"/>
          </p:cNvSpPr>
          <p:nvPr/>
        </p:nvSpPr>
        <p:spPr bwMode="auto">
          <a:xfrm>
            <a:off x="1007608" y="5265208"/>
            <a:ext cx="72000" cy="7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6" name="Oval 26"/>
          <p:cNvSpPr>
            <a:spLocks noChangeAspect="1" noChangeArrowheads="1"/>
          </p:cNvSpPr>
          <p:nvPr/>
        </p:nvSpPr>
        <p:spPr bwMode="auto">
          <a:xfrm>
            <a:off x="1108432" y="2694536"/>
            <a:ext cx="158400" cy="158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Rettangolo arrotondato 36"/>
          <p:cNvSpPr>
            <a:spLocks noChangeArrowheads="1"/>
          </p:cNvSpPr>
          <p:nvPr/>
        </p:nvSpPr>
        <p:spPr bwMode="auto">
          <a:xfrm>
            <a:off x="179512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79512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39" name="Rettangolo arrotondato 38"/>
          <p:cNvSpPr>
            <a:spLocks noChangeArrowheads="1"/>
          </p:cNvSpPr>
          <p:nvPr/>
        </p:nvSpPr>
        <p:spPr bwMode="auto">
          <a:xfrm>
            <a:off x="6552368" y="1412824"/>
            <a:ext cx="1332000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818250985"/>
              </p:ext>
            </p:extLst>
          </p:nvPr>
        </p:nvGraphicFramePr>
        <p:xfrm>
          <a:off x="1115616" y="2348880"/>
          <a:ext cx="681990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POLMONE – Attività per centro trapianti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816100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403600" y="18049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25</a:t>
            </a:r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403600" y="21605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15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3378200" y="24907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10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498850" y="27955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/>
              <a:t>5</a:t>
            </a:r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9" name="Oval 12"/>
          <p:cNvSpPr>
            <a:spLocks noChangeAspect="1" noChangeArrowheads="1"/>
          </p:cNvSpPr>
          <p:nvPr/>
        </p:nvSpPr>
        <p:spPr bwMode="auto">
          <a:xfrm>
            <a:off x="3043238" y="2204864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0" name="Oval 13"/>
          <p:cNvSpPr>
            <a:spLocks noChangeAspect="1" noChangeArrowheads="1"/>
          </p:cNvSpPr>
          <p:nvPr/>
        </p:nvSpPr>
        <p:spPr bwMode="auto">
          <a:xfrm>
            <a:off x="3079749" y="2564904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1" name="Oval 14"/>
          <p:cNvSpPr>
            <a:spLocks noChangeAspect="1" noChangeArrowheads="1"/>
          </p:cNvSpPr>
          <p:nvPr/>
        </p:nvSpPr>
        <p:spPr bwMode="auto">
          <a:xfrm>
            <a:off x="3116263" y="2924944"/>
            <a:ext cx="71999" cy="7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194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720236"/>
              </p:ext>
            </p:extLst>
          </p:nvPr>
        </p:nvGraphicFramePr>
        <p:xfrm>
          <a:off x="5724128" y="2132856"/>
          <a:ext cx="2705635" cy="254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5" name="Worksheet" r:id="rId5" imgW="1752790" imgH="1790510" progId="Excel.Sheet.8">
                  <p:embed/>
                </p:oleObj>
              </mc:Choice>
              <mc:Fallback>
                <p:oleObj name="Worksheet" r:id="rId5" imgW="1752790" imgH="179051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132856"/>
                        <a:ext cx="2705635" cy="25439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Oval 31"/>
          <p:cNvSpPr>
            <a:spLocks noChangeAspect="1" noChangeArrowheads="1"/>
          </p:cNvSpPr>
          <p:nvPr/>
        </p:nvSpPr>
        <p:spPr bwMode="auto">
          <a:xfrm>
            <a:off x="1844675" y="2362200"/>
            <a:ext cx="252000" cy="25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7" name="Oval 32"/>
          <p:cNvSpPr>
            <a:spLocks noChangeAspect="1" noChangeArrowheads="1"/>
          </p:cNvSpPr>
          <p:nvPr/>
        </p:nvSpPr>
        <p:spPr bwMode="auto">
          <a:xfrm>
            <a:off x="2160588" y="4038600"/>
            <a:ext cx="233998" cy="23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8" name="Oval 33"/>
          <p:cNvSpPr>
            <a:spLocks noChangeAspect="1" noChangeArrowheads="1"/>
          </p:cNvSpPr>
          <p:nvPr/>
        </p:nvSpPr>
        <p:spPr bwMode="auto">
          <a:xfrm>
            <a:off x="2605088" y="5854700"/>
            <a:ext cx="180000" cy="18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79" name="Oval 34"/>
          <p:cNvSpPr>
            <a:spLocks noChangeAspect="1" noChangeArrowheads="1"/>
          </p:cNvSpPr>
          <p:nvPr/>
        </p:nvSpPr>
        <p:spPr bwMode="auto">
          <a:xfrm>
            <a:off x="1748954" y="3340100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80" name="Oval 35"/>
          <p:cNvSpPr>
            <a:spLocks noChangeAspect="1" noChangeArrowheads="1"/>
          </p:cNvSpPr>
          <p:nvPr/>
        </p:nvSpPr>
        <p:spPr bwMode="auto">
          <a:xfrm>
            <a:off x="1373188" y="2204864"/>
            <a:ext cx="216000" cy="21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82" name="Oval 37"/>
          <p:cNvSpPr>
            <a:spLocks noChangeAspect="1" noChangeArrowheads="1"/>
          </p:cNvSpPr>
          <p:nvPr/>
        </p:nvSpPr>
        <p:spPr bwMode="auto">
          <a:xfrm>
            <a:off x="1187624" y="2519362"/>
            <a:ext cx="126000" cy="126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19484" name="Oval 39"/>
          <p:cNvSpPr>
            <a:spLocks noChangeAspect="1" noChangeArrowheads="1"/>
          </p:cNvSpPr>
          <p:nvPr/>
        </p:nvSpPr>
        <p:spPr bwMode="auto">
          <a:xfrm>
            <a:off x="1836738" y="2933699"/>
            <a:ext cx="89998" cy="90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4" name="Oval 12"/>
          <p:cNvSpPr>
            <a:spLocks noChangeAspect="1" noChangeArrowheads="1"/>
          </p:cNvSpPr>
          <p:nvPr/>
        </p:nvSpPr>
        <p:spPr bwMode="auto">
          <a:xfrm>
            <a:off x="611560" y="2636912"/>
            <a:ext cx="288000" cy="28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5" name="Oval 37"/>
          <p:cNvSpPr>
            <a:spLocks noChangeAspect="1" noChangeArrowheads="1"/>
          </p:cNvSpPr>
          <p:nvPr/>
        </p:nvSpPr>
        <p:spPr bwMode="auto">
          <a:xfrm>
            <a:off x="1187624" y="2348880"/>
            <a:ext cx="144000" cy="144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Oval 39"/>
          <p:cNvSpPr>
            <a:spLocks noChangeAspect="1" noChangeArrowheads="1"/>
          </p:cNvSpPr>
          <p:nvPr/>
        </p:nvSpPr>
        <p:spPr bwMode="auto">
          <a:xfrm>
            <a:off x="1331640" y="2420888"/>
            <a:ext cx="72006" cy="7200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0" name="Oval 39"/>
          <p:cNvSpPr>
            <a:spLocks noChangeAspect="1" noChangeArrowheads="1"/>
          </p:cNvSpPr>
          <p:nvPr/>
        </p:nvSpPr>
        <p:spPr bwMode="auto">
          <a:xfrm>
            <a:off x="2123730" y="4005064"/>
            <a:ext cx="64798" cy="64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1" name="Rettangolo arrotondato 30"/>
          <p:cNvSpPr>
            <a:spLocks noChangeArrowheads="1"/>
          </p:cNvSpPr>
          <p:nvPr/>
        </p:nvSpPr>
        <p:spPr bwMode="auto">
          <a:xfrm>
            <a:off x="35496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5496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36" name="Rettangolo arrotondato 35"/>
          <p:cNvSpPr>
            <a:spLocks noChangeArrowheads="1"/>
          </p:cNvSpPr>
          <p:nvPr/>
        </p:nvSpPr>
        <p:spPr bwMode="auto">
          <a:xfrm>
            <a:off x="6444209" y="1394123"/>
            <a:ext cx="1332000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156176" y="1394123"/>
            <a:ext cx="1857375" cy="4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1992-2011*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graphicFrame>
        <p:nvGraphicFramePr>
          <p:cNvPr id="15" name="Grafico 14"/>
          <p:cNvGraphicFramePr/>
          <p:nvPr/>
        </p:nvGraphicFramePr>
        <p:xfrm>
          <a:off x="1115616" y="2276872"/>
          <a:ext cx="681990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PANCREAS – Attività per centro trapianti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9586"/>
            <a:ext cx="3889375" cy="46037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423046" y="18049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20</a:t>
            </a:r>
            <a:endParaRPr lang="it-IT" b="1" dirty="0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149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3423046" y="2160588"/>
            <a:ext cx="4187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10</a:t>
            </a:r>
            <a:endParaRPr lang="it-IT" b="1" dirty="0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31496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514665" y="2490788"/>
            <a:ext cx="301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 smtClean="0"/>
              <a:t>5</a:t>
            </a:r>
            <a:endParaRPr lang="it-IT" b="1" dirty="0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3124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508314" y="2795588"/>
            <a:ext cx="301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b="1" dirty="0"/>
              <a:t>2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311785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7" name="Oval 12"/>
          <p:cNvSpPr>
            <a:spLocks noChangeAspect="1" noChangeArrowheads="1"/>
          </p:cNvSpPr>
          <p:nvPr/>
        </p:nvSpPr>
        <p:spPr bwMode="auto">
          <a:xfrm>
            <a:off x="3043238" y="2204864"/>
            <a:ext cx="252000" cy="25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1518" name="Oval 13"/>
          <p:cNvSpPr>
            <a:spLocks noChangeAspect="1" noChangeArrowheads="1"/>
          </p:cNvSpPr>
          <p:nvPr/>
        </p:nvSpPr>
        <p:spPr bwMode="auto">
          <a:xfrm>
            <a:off x="3079750" y="2636912"/>
            <a:ext cx="144463" cy="1444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1519" name="Oval 14"/>
          <p:cNvSpPr>
            <a:spLocks noChangeAspect="1" noChangeArrowheads="1"/>
          </p:cNvSpPr>
          <p:nvPr/>
        </p:nvSpPr>
        <p:spPr bwMode="auto">
          <a:xfrm>
            <a:off x="3132411" y="2924944"/>
            <a:ext cx="71437" cy="7143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1520" name="Oval 15"/>
          <p:cNvSpPr>
            <a:spLocks noChangeArrowheads="1"/>
          </p:cNvSpPr>
          <p:nvPr/>
        </p:nvSpPr>
        <p:spPr bwMode="auto">
          <a:xfrm>
            <a:off x="2971800" y="17462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/>
        </p:nvGraphicFramePr>
        <p:xfrm>
          <a:off x="5686499" y="2068513"/>
          <a:ext cx="2701925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7" name="Worksheet" r:id="rId5" imgW="1752790" imgH="2114550" progId="Excel.Sheet.8">
                  <p:embed/>
                </p:oleObj>
              </mc:Choice>
              <mc:Fallback>
                <p:oleObj name="Worksheet" r:id="rId5" imgW="1752790" imgH="211455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99" y="2068513"/>
                        <a:ext cx="2701925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4" name="Oval 21"/>
          <p:cNvSpPr>
            <a:spLocks noChangeAspect="1" noChangeArrowheads="1"/>
          </p:cNvSpPr>
          <p:nvPr/>
        </p:nvSpPr>
        <p:spPr bwMode="auto">
          <a:xfrm>
            <a:off x="1187624" y="2384912"/>
            <a:ext cx="216000" cy="216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1525" name="Oval 22"/>
          <p:cNvSpPr>
            <a:spLocks noChangeAspect="1" noChangeArrowheads="1"/>
          </p:cNvSpPr>
          <p:nvPr/>
        </p:nvSpPr>
        <p:spPr bwMode="auto">
          <a:xfrm>
            <a:off x="1931988" y="2433638"/>
            <a:ext cx="234000" cy="23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21527" name="Oval 34"/>
          <p:cNvSpPr>
            <a:spLocks noChangeAspect="1" noChangeArrowheads="1"/>
          </p:cNvSpPr>
          <p:nvPr/>
        </p:nvSpPr>
        <p:spPr bwMode="auto">
          <a:xfrm flipH="1">
            <a:off x="1835696" y="2870944"/>
            <a:ext cx="54000" cy="5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6" name="Oval 15"/>
          <p:cNvSpPr>
            <a:spLocks noChangeAspect="1" noChangeArrowheads="1"/>
          </p:cNvSpPr>
          <p:nvPr/>
        </p:nvSpPr>
        <p:spPr bwMode="auto">
          <a:xfrm>
            <a:off x="1619672" y="3284984"/>
            <a:ext cx="342000" cy="34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2" name="Oval 35"/>
          <p:cNvSpPr>
            <a:spLocks noChangeAspect="1" noChangeArrowheads="1"/>
          </p:cNvSpPr>
          <p:nvPr/>
        </p:nvSpPr>
        <p:spPr bwMode="auto">
          <a:xfrm>
            <a:off x="2411760" y="2222872"/>
            <a:ext cx="54000" cy="5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3" name="Oval 35"/>
          <p:cNvSpPr>
            <a:spLocks noChangeAspect="1" noChangeArrowheads="1"/>
          </p:cNvSpPr>
          <p:nvPr/>
        </p:nvSpPr>
        <p:spPr bwMode="auto">
          <a:xfrm>
            <a:off x="1403648" y="2420888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4" name="Oval 34"/>
          <p:cNvSpPr>
            <a:spLocks noChangeAspect="1" noChangeArrowheads="1"/>
          </p:cNvSpPr>
          <p:nvPr/>
        </p:nvSpPr>
        <p:spPr bwMode="auto">
          <a:xfrm flipH="1">
            <a:off x="683568" y="2726928"/>
            <a:ext cx="54000" cy="5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>
            <a:off x="1403648" y="2276872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9" name="Oval 35"/>
          <p:cNvSpPr>
            <a:spLocks noChangeAspect="1" noChangeArrowheads="1"/>
          </p:cNvSpPr>
          <p:nvPr/>
        </p:nvSpPr>
        <p:spPr bwMode="auto">
          <a:xfrm>
            <a:off x="1556048" y="2780936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1" name="Oval 35"/>
          <p:cNvSpPr>
            <a:spLocks noChangeAspect="1" noChangeArrowheads="1"/>
          </p:cNvSpPr>
          <p:nvPr/>
        </p:nvSpPr>
        <p:spPr bwMode="auto">
          <a:xfrm>
            <a:off x="1043608" y="5157192"/>
            <a:ext cx="86400" cy="86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2" name="Oval 35"/>
          <p:cNvSpPr>
            <a:spLocks noChangeAspect="1" noChangeArrowheads="1"/>
          </p:cNvSpPr>
          <p:nvPr/>
        </p:nvSpPr>
        <p:spPr bwMode="auto">
          <a:xfrm>
            <a:off x="2181344" y="4077072"/>
            <a:ext cx="86400" cy="86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3" name="Oval 35"/>
          <p:cNvSpPr>
            <a:spLocks noChangeAspect="1" noChangeArrowheads="1"/>
          </p:cNvSpPr>
          <p:nvPr/>
        </p:nvSpPr>
        <p:spPr bwMode="auto">
          <a:xfrm>
            <a:off x="2483776" y="5733264"/>
            <a:ext cx="72000" cy="7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44" name="Oval 34"/>
          <p:cNvSpPr>
            <a:spLocks noChangeAspect="1" noChangeArrowheads="1"/>
          </p:cNvSpPr>
          <p:nvPr/>
        </p:nvSpPr>
        <p:spPr bwMode="auto">
          <a:xfrm flipH="1">
            <a:off x="3077840" y="5877272"/>
            <a:ext cx="54000" cy="5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Times New Roman" pitchFamily="18" charset="0"/>
            </a:endParaRPr>
          </a:p>
        </p:txBody>
      </p:sp>
      <p:sp>
        <p:nvSpPr>
          <p:cNvPr id="38" name="Rettangolo arrotondato 37"/>
          <p:cNvSpPr>
            <a:spLocks noChangeArrowheads="1"/>
          </p:cNvSpPr>
          <p:nvPr/>
        </p:nvSpPr>
        <p:spPr bwMode="auto">
          <a:xfrm>
            <a:off x="6444209" y="1394123"/>
            <a:ext cx="1332000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6156176" y="1394123"/>
            <a:ext cx="1857375" cy="4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Rettangolo arrotondato 45"/>
          <p:cNvSpPr>
            <a:spLocks noChangeArrowheads="1"/>
          </p:cNvSpPr>
          <p:nvPr/>
        </p:nvSpPr>
        <p:spPr bwMode="auto">
          <a:xfrm>
            <a:off x="35496" y="1196752"/>
            <a:ext cx="1641716" cy="6121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2002-2011*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1380588247"/>
              </p:ext>
            </p:extLst>
          </p:nvPr>
        </p:nvGraphicFramePr>
        <p:xfrm>
          <a:off x="1187624" y="1916832"/>
          <a:ext cx="6819901" cy="397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Liste di attesa standard al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31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embre 2011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323528" y="2708920"/>
          <a:ext cx="1800200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125125"/>
                <a:gridCol w="675075"/>
              </a:tblGrid>
              <a:tr h="191264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6542 *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733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Totale pazienti in lista  d’attesa in ITALIA al 31/12/2011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8731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/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79512" y="4869160"/>
            <a:ext cx="2024677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Numero  iscrizioni</a:t>
            </a:r>
          </a:p>
          <a:p>
            <a:pPr algn="ctr"/>
            <a:r>
              <a:rPr lang="it-IT" b="1" dirty="0" smtClean="0"/>
              <a:t>8242 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5" y="5085184"/>
            <a:ext cx="1512167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27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1115616" y="1412776"/>
          <a:ext cx="698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Andamento Liste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 Attesa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2002 -2011*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27784" y="1196752"/>
            <a:ext cx="3857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>
                <a:latin typeface="+mn-lt"/>
              </a:rPr>
              <a:t>Pazienti iscritti in </a:t>
            </a:r>
            <a:r>
              <a:rPr lang="it-IT" sz="2400" b="1" i="1" dirty="0" smtClean="0">
                <a:latin typeface="+mn-lt"/>
              </a:rPr>
              <a:t>lista  </a:t>
            </a:r>
            <a:endParaRPr lang="it-IT" sz="2400" b="1" i="1" dirty="0">
              <a:latin typeface="+mn-lt"/>
            </a:endParaRPr>
          </a:p>
        </p:txBody>
      </p:sp>
      <p:graphicFrame>
        <p:nvGraphicFramePr>
          <p:cNvPr id="8" name="Grafico 7"/>
          <p:cNvGraphicFramePr/>
          <p:nvPr/>
        </p:nvGraphicFramePr>
        <p:xfrm>
          <a:off x="1043608" y="3645024"/>
          <a:ext cx="69847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3099428443"/>
              </p:ext>
            </p:extLst>
          </p:nvPr>
        </p:nvGraphicFramePr>
        <p:xfrm>
          <a:off x="251520" y="1196752"/>
          <a:ext cx="8280920" cy="503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 1992 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2011*</a:t>
            </a:r>
            <a:endParaRPr lang="it-I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Flussi Lista di attesa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it-IT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/2011 </a:t>
            </a: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31/12/2011</a:t>
            </a:r>
            <a:endParaRPr lang="it-IT" sz="3200" b="1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5" name="Rectangle 5"/>
          <p:cNvSpPr>
            <a:spLocks noChangeArrowheads="1"/>
          </p:cNvSpPr>
          <p:nvPr/>
        </p:nvSpPr>
        <p:spPr bwMode="auto">
          <a:xfrm rot="5400000">
            <a:off x="3140045" y="468096"/>
            <a:ext cx="1179164" cy="29199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endParaRPr lang="it-IT" sz="1200" b="1" i="1" u="non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iscritti al 1/1/2011</a:t>
            </a:r>
          </a:p>
          <a:p>
            <a:pPr algn="ctr">
              <a:defRPr/>
            </a:pPr>
            <a:endParaRPr lang="it-IT" sz="1100" b="1" u="none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6643</a:t>
            </a:r>
            <a:endParaRPr lang="it-IT" sz="2400" b="1" u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5676517" y="1017166"/>
            <a:ext cx="1179161" cy="182180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Ingressi </a:t>
            </a:r>
            <a:r>
              <a:rPr lang="it-IT" sz="1200" b="1" i="1" u="none" dirty="0">
                <a:solidFill>
                  <a:schemeClr val="accent3">
                    <a:lumMod val="50000"/>
                  </a:schemeClr>
                </a:solidFill>
              </a:rPr>
              <a:t>in lista nel </a:t>
            </a: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periodo </a:t>
            </a:r>
          </a:p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dal 1/1/2011 al 31/12/2011</a:t>
            </a:r>
          </a:p>
          <a:p>
            <a:pPr algn="ctr">
              <a:defRPr/>
            </a:pPr>
            <a:endParaRPr lang="it-IT" sz="100" b="1" u="non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2009</a:t>
            </a:r>
            <a:endParaRPr lang="it-IT" sz="2400" b="1" u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</a:t>
            </a:r>
            <a:r>
              <a:rPr lang="it-IT" sz="1200" b="1" i="1" dirty="0">
                <a:solidFill>
                  <a:schemeClr val="bg1"/>
                </a:solidFill>
              </a:rPr>
              <a:t>1/1/2011 al 31/12/2011</a:t>
            </a: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8652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2,8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31/12/2011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6542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1/1/2011 al 31/12/2011</a:t>
            </a: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2110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2,16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err="1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</a:t>
            </a: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23,2%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17,8%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1541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1,87 %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u="none" dirty="0" smtClean="0">
                <a:solidFill>
                  <a:schemeClr val="accent3">
                    <a:lumMod val="50000"/>
                  </a:schemeClr>
                </a:solidFill>
              </a:rPr>
              <a:t>162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407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Flussi Lista di attesa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it-IT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/2011 </a:t>
            </a: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31/12/2011</a:t>
            </a:r>
            <a:endParaRPr lang="it-IT" sz="3200" b="1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5400000">
            <a:off x="3140045" y="468096"/>
            <a:ext cx="1179164" cy="2919945"/>
          </a:xfrm>
          <a:prstGeom prst="homePlate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endParaRPr lang="it-IT" sz="1200" b="1" i="1" u="none" dirty="0" smtClean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rgbClr val="984807"/>
                </a:solidFill>
              </a:rPr>
              <a:t>Pazienti iscritti  al  1/12/2011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984807"/>
                </a:solidFill>
              </a:rPr>
              <a:t>1171</a:t>
            </a:r>
            <a:endParaRPr lang="it-IT" sz="2400" b="1" dirty="0">
              <a:solidFill>
                <a:srgbClr val="984807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5676517" y="1017166"/>
            <a:ext cx="1179161" cy="1821802"/>
          </a:xfrm>
          <a:prstGeom prst="homePlate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it-IT" sz="1200" b="1" i="1" dirty="0" smtClean="0">
                <a:solidFill>
                  <a:srgbClr val="984807"/>
                </a:solidFill>
              </a:rPr>
              <a:t>Ingressi in lista nel periodo dal 1/1/2011 al 31/12/2011</a:t>
            </a:r>
          </a:p>
          <a:p>
            <a:pPr algn="ctr">
              <a:defRPr/>
            </a:pPr>
            <a:r>
              <a:rPr lang="it-IT" sz="100" b="1" i="1" dirty="0" smtClean="0">
                <a:solidFill>
                  <a:srgbClr val="984807"/>
                </a:solidFill>
              </a:rPr>
              <a:t> </a:t>
            </a:r>
            <a:endParaRPr lang="it-IT" sz="2400" b="1" i="1" dirty="0" smtClean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984807"/>
                </a:solidFill>
              </a:rPr>
              <a:t>1101</a:t>
            </a:r>
            <a:endParaRPr lang="it-IT" sz="2400" b="1" dirty="0">
              <a:solidFill>
                <a:srgbClr val="984807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1/1/2011 al 31/12/2011</a:t>
            </a: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2272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2,1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31/12/2011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1000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</a:t>
            </a:r>
            <a:r>
              <a:rPr lang="it-IT" sz="1100" b="1" i="1" dirty="0">
                <a:solidFill>
                  <a:srgbClr val="984807"/>
                </a:solidFill>
              </a:rPr>
              <a:t>1/1/2011 al 31/12/2011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1272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0,57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87,0%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44,8%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1019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7,13%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162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433619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Flussi Lista di attesa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it-IT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/2011 </a:t>
            </a: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31/12/2011</a:t>
            </a:r>
            <a:endParaRPr lang="it-IT" sz="3200" b="1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5400000">
            <a:off x="3140045" y="468096"/>
            <a:ext cx="1179164" cy="29199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endParaRPr lang="it-IT" sz="12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rgbClr val="C00000"/>
                </a:solidFill>
              </a:rPr>
              <a:t>Pazienti </a:t>
            </a:r>
            <a:r>
              <a:rPr lang="it-IT" sz="1200" b="1" i="1" dirty="0">
                <a:solidFill>
                  <a:srgbClr val="C00000"/>
                </a:solidFill>
              </a:rPr>
              <a:t>iscritti  al  1/12/2011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C00000"/>
                </a:solidFill>
              </a:rPr>
              <a:t>711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5676517" y="1017166"/>
            <a:ext cx="1179161" cy="182180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it-IT" sz="1200" b="1" i="1" dirty="0">
                <a:solidFill>
                  <a:srgbClr val="C00000"/>
                </a:solidFill>
              </a:rPr>
              <a:t>Ingressi in lista nel </a:t>
            </a:r>
            <a:r>
              <a:rPr lang="it-IT" sz="1200" b="1" i="1" dirty="0" smtClean="0">
                <a:solidFill>
                  <a:srgbClr val="C00000"/>
                </a:solidFill>
              </a:rPr>
              <a:t>periodo </a:t>
            </a:r>
            <a:r>
              <a:rPr lang="it-IT" sz="1200" b="1" i="1" dirty="0">
                <a:solidFill>
                  <a:srgbClr val="C00000"/>
                </a:solidFill>
              </a:rPr>
              <a:t>dal 1/1/2011 al 31/12/2011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432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1/1/2011 al 31/12/2011</a:t>
            </a: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1143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31/12/2011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733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0,71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39,1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278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8,22%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94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38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</a:t>
            </a:r>
            <a:r>
              <a:rPr lang="it-IT" sz="1100" b="1" i="1" dirty="0">
                <a:solidFill>
                  <a:srgbClr val="C00000"/>
                </a:solidFill>
              </a:rPr>
              <a:t>1/1/2011 al 31/12/2011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410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Flussi Lista di attesa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it-IT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/2011 </a:t>
            </a: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31/12/2011</a:t>
            </a:r>
            <a:endParaRPr lang="it-IT" sz="3200" b="1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5400000">
            <a:off x="3140045" y="468096"/>
            <a:ext cx="1179164" cy="2919945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endParaRPr lang="it-IT" sz="12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iscritti  al  1/12/2011</a:t>
            </a:r>
          </a:p>
          <a:p>
            <a:pPr algn="ctr">
              <a:defRPr/>
            </a:pP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343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5676517" y="1017166"/>
            <a:ext cx="1179161" cy="182180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Ingressi in lista nel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periodo </a:t>
            </a: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dal 1/1/2011 al 31/12/2011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it-IT" sz="12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218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1/1/2011 al 31/12/2011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561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2,12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31/12/2011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382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1/1/2011 al 31/12/2011 </a:t>
            </a:r>
            <a:endParaRPr lang="it-IT" sz="11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179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1,08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34,9%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120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29114"/>
            <a:ext cx="178968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10,2%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57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Flussi Lista di attesa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it-IT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/2011 </a:t>
            </a:r>
            <a:r>
              <a:rPr lang="it-IT" sz="3200" b="1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it-IT" sz="3200" b="1" u="non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31/12/2011</a:t>
            </a:r>
            <a:endParaRPr lang="it-IT" sz="3200" b="1" u="none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rot="5400000">
            <a:off x="3140045" y="468096"/>
            <a:ext cx="1179164" cy="291994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endParaRPr lang="it-IT" sz="1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Pazienti </a:t>
            </a: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iscritti  al  1/12/2011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240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5400000">
            <a:off x="5676517" y="1017166"/>
            <a:ext cx="1179161" cy="182180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Ingressi in lista nel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periodo </a:t>
            </a: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dal 1/1/2011 al 31/12/2011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12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66</a:t>
            </a: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1/1/2011 al 31/12/2011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306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3,58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31/12/2011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236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1/1/2011 al 31/12/2011 </a:t>
            </a:r>
            <a:endParaRPr lang="it-IT" sz="11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70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1,14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58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29114"/>
            <a:ext cx="178968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0,98%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006010" y="6581001"/>
            <a:ext cx="21024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err="1" smtClean="0">
                <a:latin typeface="Calibri" pitchFamily="34" charset="0"/>
              </a:rPr>
              <a:t>*Dati</a:t>
            </a:r>
            <a:r>
              <a:rPr lang="it-IT" sz="1200" b="1" i="1" dirty="0" smtClean="0">
                <a:latin typeface="Calibri" pitchFamily="34" charset="0"/>
              </a:rPr>
              <a:t> al 26 Febbraio 2012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772609122"/>
              </p:ext>
            </p:extLst>
          </p:nvPr>
        </p:nvGraphicFramePr>
        <p:xfrm>
          <a:off x="251520" y="1268760"/>
          <a:ext cx="8280920" cy="496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2011*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59629"/>
              </p:ext>
            </p:extLst>
          </p:nvPr>
        </p:nvGraphicFramePr>
        <p:xfrm>
          <a:off x="539552" y="1412776"/>
          <a:ext cx="7992888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5496" y="1268760"/>
            <a:ext cx="5076056" cy="469900"/>
            <a:chOff x="216" y="911"/>
            <a:chExt cx="3256" cy="296"/>
          </a:xfrm>
          <a:noFill/>
        </p:grpSpPr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728436"/>
              </p:ext>
            </p:extLst>
          </p:nvPr>
        </p:nvGraphicFramePr>
        <p:xfrm>
          <a:off x="611560" y="1340768"/>
          <a:ext cx="784887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268760"/>
            <a:ext cx="5076056" cy="469900"/>
            <a:chOff x="216" y="911"/>
            <a:chExt cx="3256" cy="296"/>
          </a:xfrm>
          <a:noFill/>
        </p:grpSpPr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10949"/>
              </p:ext>
            </p:extLst>
          </p:nvPr>
        </p:nvGraphicFramePr>
        <p:xfrm>
          <a:off x="611560" y="1268760"/>
          <a:ext cx="7695381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498257"/>
              </p:ext>
            </p:extLst>
          </p:nvPr>
        </p:nvGraphicFramePr>
        <p:xfrm>
          <a:off x="611560" y="1412776"/>
          <a:ext cx="784887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definitivi al 31 Dicembre 2011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4612</TotalTime>
  <Words>1542</Words>
  <Application>Microsoft Office PowerPoint</Application>
  <PresentationFormat>Presentazione su schermo (4:3)</PresentationFormat>
  <Paragraphs>334</Paragraphs>
  <Slides>44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46" baseType="lpstr"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filippetti marzia</cp:lastModifiedBy>
  <cp:revision>474</cp:revision>
  <dcterms:created xsi:type="dcterms:W3CDTF">2010-02-26T10:22:50Z</dcterms:created>
  <dcterms:modified xsi:type="dcterms:W3CDTF">2012-03-13T10:25:18Z</dcterms:modified>
</cp:coreProperties>
</file>