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78" r:id="rId2"/>
    <p:sldId id="396" r:id="rId3"/>
    <p:sldId id="392" r:id="rId4"/>
    <p:sldId id="459" r:id="rId5"/>
    <p:sldId id="476" r:id="rId6"/>
    <p:sldId id="477" r:id="rId7"/>
    <p:sldId id="479" r:id="rId8"/>
    <p:sldId id="356" r:id="rId9"/>
    <p:sldId id="357" r:id="rId10"/>
    <p:sldId id="425" r:id="rId11"/>
    <p:sldId id="398" r:id="rId12"/>
    <p:sldId id="475" r:id="rId13"/>
    <p:sldId id="439" r:id="rId14"/>
    <p:sldId id="441" r:id="rId15"/>
    <p:sldId id="465" r:id="rId16"/>
    <p:sldId id="443" r:id="rId17"/>
    <p:sldId id="463" r:id="rId18"/>
    <p:sldId id="455" r:id="rId19"/>
    <p:sldId id="417" r:id="rId20"/>
    <p:sldId id="457" r:id="rId21"/>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1F497D"/>
    <a:srgbClr val="FF5050"/>
    <a:srgbClr val="D4F319"/>
    <a:srgbClr val="CCECFF"/>
    <a:srgbClr val="99CCFF"/>
    <a:srgbClr val="1F492D"/>
    <a:srgbClr val="FFCC66"/>
    <a:srgbClr val="FFCC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2652" autoAdjust="0"/>
  </p:normalViewPr>
  <p:slideViewPr>
    <p:cSldViewPr>
      <p:cViewPr varScale="1">
        <p:scale>
          <a:sx n="68" d="100"/>
          <a:sy n="68" d="100"/>
        </p:scale>
        <p:origin x="148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44120521448654E-2"/>
          <c:y val="0.16939930220108182"/>
          <c:w val="0.60688595805739121"/>
          <c:h val="0.80373713164031968"/>
        </c:manualLayout>
      </c:layout>
      <c:pie3DChart>
        <c:varyColors val="1"/>
        <c:ser>
          <c:idx val="0"/>
          <c:order val="0"/>
          <c:tx>
            <c:strRef>
              <c:f>Foglio1!$B$1</c:f>
              <c:strCache>
                <c:ptCount val="1"/>
                <c:pt idx="0">
                  <c:v>Vendite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EC5-4527-86C0-021E7E26C477}"/>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EC5-4527-86C0-021E7E26C477}"/>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7EC5-4527-86C0-021E7E26C477}"/>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7EC5-4527-86C0-021E7E26C477}"/>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7EC5-4527-86C0-021E7E26C477}"/>
              </c:ext>
            </c:extLst>
          </c:dPt>
          <c:dPt>
            <c:idx val="5"/>
            <c:bubble3D val="0"/>
            <c:spPr>
              <a:solidFill>
                <a:schemeClr val="accent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B-7EC5-4527-86C0-021E7E26C477}"/>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D-7EC5-4527-86C0-021E7E26C477}"/>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F-7EC5-4527-86C0-021E7E26C477}"/>
              </c:ext>
            </c:extLst>
          </c:dPt>
          <c:dLbls>
            <c:dLbl>
              <c:idx val="8"/>
              <c:layout>
                <c:manualLayout>
                  <c:x val="2.6468692744120718E-2"/>
                  <c:y val="0.1691556648473027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0-7EC5-4527-86C0-021E7E26C477}"/>
                </c:ext>
              </c:extLst>
            </c:dLbl>
            <c:dLbl>
              <c:idx val="9"/>
              <c:layout>
                <c:manualLayout>
                  <c:x val="2.0247279492485788E-2"/>
                  <c:y val="0.15514122890142826"/>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EC5-4527-86C0-021E7E26C47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it-I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Foglio1!$A$2:$A$8</c:f>
              <c:strCache>
                <c:ptCount val="7"/>
                <c:pt idx="0">
                  <c:v>Ristorazione località ad alta intensità turistica</c:v>
                </c:pt>
                <c:pt idx="1">
                  <c:v>Strutture socio-sanitarie</c:v>
                </c:pt>
                <c:pt idx="2">
                  <c:v>Bar-gelaterie</c:v>
                </c:pt>
                <c:pt idx="3">
                  <c:v>Villaggi turistici, campeggi, discoteche e stabilimenti balneari</c:v>
                </c:pt>
                <c:pt idx="4">
                  <c:v>Prodotti ittici</c:v>
                </c:pt>
                <c:pt idx="5">
                  <c:v>Agriturismo</c:v>
                </c:pt>
                <c:pt idx="6">
                  <c:v>Posti ristoro vie comunicazione , stazioni ferroviarie ed aeroportuali</c:v>
                </c:pt>
              </c:strCache>
            </c:strRef>
          </c:cat>
          <c:val>
            <c:numRef>
              <c:f>Foglio1!$B$2:$B$8</c:f>
              <c:numCache>
                <c:formatCode>#,##0</c:formatCode>
                <c:ptCount val="7"/>
                <c:pt idx="0">
                  <c:v>2404</c:v>
                </c:pt>
                <c:pt idx="1">
                  <c:v>1161</c:v>
                </c:pt>
                <c:pt idx="2">
                  <c:v>810</c:v>
                </c:pt>
                <c:pt idx="3">
                  <c:v>696</c:v>
                </c:pt>
                <c:pt idx="4">
                  <c:v>626</c:v>
                </c:pt>
                <c:pt idx="5">
                  <c:v>568</c:v>
                </c:pt>
                <c:pt idx="6">
                  <c:v>390</c:v>
                </c:pt>
              </c:numCache>
            </c:numRef>
          </c:val>
          <c:extLst>
            <c:ext xmlns:c16="http://schemas.microsoft.com/office/drawing/2014/chart" uri="{C3380CC4-5D6E-409C-BE32-E72D297353CC}">
              <c16:uniqueId val="{00000012-7EC5-4527-86C0-021E7E26C477}"/>
            </c:ext>
          </c:extLst>
        </c:ser>
        <c:dLbls>
          <c:showLegendKey val="0"/>
          <c:showVal val="0"/>
          <c:showCatName val="0"/>
          <c:showSerName val="0"/>
          <c:showPercent val="1"/>
          <c:showBubbleSize val="0"/>
          <c:showLeaderLines val="1"/>
        </c:dLbls>
      </c:pie3D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Entry>
      <c:legendEntry>
        <c:idx val="1"/>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Entry>
      <c:legendEntry>
        <c:idx val="2"/>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Entry>
      <c:legendEntry>
        <c:idx val="3"/>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Entry>
      <c:legendEntry>
        <c:idx val="4"/>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Entry>
      <c:legendEntry>
        <c:idx val="5"/>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Entry>
      <c:layout>
        <c:manualLayout>
          <c:xMode val="edge"/>
          <c:yMode val="edge"/>
          <c:x val="0.62719584829557595"/>
          <c:y val="8.6849505571930524E-2"/>
          <c:w val="0.36383622158743201"/>
          <c:h val="0.899565260197771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it-IT"/>
        </a:p>
      </c:txPr>
    </c:legend>
    <c:plotVisOnly val="1"/>
    <c:dispBlanksAs val="zero"/>
    <c:showDLblsOverMax val="0"/>
  </c:chart>
  <c:spPr>
    <a:noFill/>
    <a:ln w="9525" cap="flat" cmpd="sng" algn="ctr">
      <a:solidFill>
        <a:schemeClr val="bg1"/>
      </a:solidFill>
      <a:round/>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slide" Target="../slides/slide12.xml"/><Relationship Id="rId1" Type="http://schemas.openxmlformats.org/officeDocument/2006/relationships/image" Target="../media/image7.png"/><Relationship Id="rId6" Type="http://schemas.openxmlformats.org/officeDocument/2006/relationships/slide" Target="../slides/slide14.xml"/><Relationship Id="rId5" Type="http://schemas.openxmlformats.org/officeDocument/2006/relationships/image" Target="../media/image9.png"/><Relationship Id="rId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slide" Target="../slides/slide15.xml"/><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slide" Target="../slides/slide16.xml"/><Relationship Id="rId1" Type="http://schemas.openxmlformats.org/officeDocument/2006/relationships/image" Target="../media/image11.png"/><Relationship Id="rId6" Type="http://schemas.openxmlformats.org/officeDocument/2006/relationships/slide" Target="../slides/slide18.xml"/><Relationship Id="rId5" Type="http://schemas.openxmlformats.org/officeDocument/2006/relationships/image" Target="../media/image13.jpeg"/><Relationship Id="rId4" Type="http://schemas.openxmlformats.org/officeDocument/2006/relationships/slide" Target="../slides/slide17.xm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png"/><Relationship Id="rId4" Type="http://schemas.openxmlformats.org/officeDocument/2006/relationships/image" Target="../media/image1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60217-8E8B-447C-B183-63934248B906}"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it-IT"/>
        </a:p>
      </dgm:t>
    </dgm:pt>
    <dgm:pt modelId="{D7E76862-E025-4AAF-B947-B5BED611DEDC}">
      <dgm:prSet phldrT="[Testo]" custT="1"/>
      <dgm:spPr/>
      <dgm:t>
        <a:bodyPr/>
        <a:lstStyle/>
        <a:p>
          <a:r>
            <a:rPr lang="it-IT" sz="1600" b="1" dirty="0"/>
            <a:t>ESERCIZI </a:t>
          </a:r>
        </a:p>
        <a:p>
          <a:r>
            <a:rPr lang="it-IT" sz="1600" b="1" dirty="0"/>
            <a:t>PRODOTTI ITTICI</a:t>
          </a:r>
          <a:r>
            <a:rPr lang="it-IT" sz="1600" dirty="0"/>
            <a:t>	</a:t>
          </a:r>
        </a:p>
      </dgm:t>
    </dgm:pt>
    <dgm:pt modelId="{2FFFF8E7-8614-4EF2-B580-AA9114A7CB8D}" type="parTrans" cxnId="{D8307353-CE9C-4C24-AA0A-81B225D8B02A}">
      <dgm:prSet/>
      <dgm:spPr/>
      <dgm:t>
        <a:bodyPr/>
        <a:lstStyle/>
        <a:p>
          <a:endParaRPr lang="it-IT"/>
        </a:p>
      </dgm:t>
    </dgm:pt>
    <dgm:pt modelId="{F91FC653-7C0B-499A-8471-F24DF5A47E5C}" type="sibTrans" cxnId="{D8307353-CE9C-4C24-AA0A-81B225D8B02A}">
      <dgm:prSet/>
      <dgm:spPr/>
      <dgm:t>
        <a:bodyPr/>
        <a:lstStyle/>
        <a:p>
          <a:endParaRPr lang="it-IT"/>
        </a:p>
      </dgm:t>
    </dgm:pt>
    <dgm:pt modelId="{02616615-4708-47FD-9094-E2F032ED4AF7}">
      <dgm:prSet phldrT="[Testo]" custT="1"/>
      <dgm:spPr/>
      <dgm:t>
        <a:bodyPr/>
        <a:lstStyle/>
        <a:p>
          <a:r>
            <a:rPr lang="it-IT" sz="1600" b="1" dirty="0"/>
            <a:t>AGRITURISMI</a:t>
          </a:r>
        </a:p>
      </dgm:t>
    </dgm:pt>
    <dgm:pt modelId="{DC4CA23B-DEF5-474B-BF24-648F92BB11EF}" type="parTrans" cxnId="{1BF19219-9A25-44EB-80CD-A453B38AD45E}">
      <dgm:prSet/>
      <dgm:spPr/>
      <dgm:t>
        <a:bodyPr/>
        <a:lstStyle/>
        <a:p>
          <a:endParaRPr lang="it-IT"/>
        </a:p>
      </dgm:t>
    </dgm:pt>
    <dgm:pt modelId="{8832661C-339D-4AA6-9048-C46E1CFF021A}" type="sibTrans" cxnId="{1BF19219-9A25-44EB-80CD-A453B38AD45E}">
      <dgm:prSet/>
      <dgm:spPr/>
      <dgm:t>
        <a:bodyPr/>
        <a:lstStyle/>
        <a:p>
          <a:endParaRPr lang="it-IT"/>
        </a:p>
      </dgm:t>
    </dgm:pt>
    <dgm:pt modelId="{767B5ADF-F0CD-45DD-949C-54DD5248FC46}">
      <dgm:prSet phldrT="[Testo]" custT="1"/>
      <dgm:spPr/>
      <dgm:t>
        <a:bodyPr/>
        <a:lstStyle/>
        <a:p>
          <a:r>
            <a:rPr lang="it-IT" sz="1600" b="1" dirty="0"/>
            <a:t>ESERCIZI DI RISTORAZIONE IN LOCALITÀ AD ALTA INTENSITÀ TURISTICA</a:t>
          </a:r>
        </a:p>
      </dgm:t>
    </dgm:pt>
    <dgm:pt modelId="{62746939-9BA8-46A4-BEDD-4BA603BAB91F}" type="sibTrans" cxnId="{07026DA4-A921-49BB-9624-5838EDB5B05C}">
      <dgm:prSet/>
      <dgm:spPr/>
      <dgm:t>
        <a:bodyPr/>
        <a:lstStyle/>
        <a:p>
          <a:endParaRPr lang="it-IT"/>
        </a:p>
      </dgm:t>
    </dgm:pt>
    <dgm:pt modelId="{19D50F86-6677-400D-BC94-4BB23EE90155}" type="parTrans" cxnId="{07026DA4-A921-49BB-9624-5838EDB5B05C}">
      <dgm:prSet/>
      <dgm:spPr/>
      <dgm:t>
        <a:bodyPr/>
        <a:lstStyle/>
        <a:p>
          <a:endParaRPr lang="it-IT"/>
        </a:p>
      </dgm:t>
    </dgm:pt>
    <dgm:pt modelId="{281F0358-AC38-4653-A693-D5E768AB0E14}">
      <dgm:prSet phldrT="[Testo]" custT="1"/>
      <dgm:spPr>
        <a:solidFill>
          <a:srgbClr val="FF0000"/>
        </a:solidFill>
      </dgm:spPr>
      <dgm:t>
        <a:bodyPr/>
        <a:lstStyle/>
        <a:p>
          <a:pPr>
            <a:tabLst/>
          </a:pPr>
          <a:endParaRPr lang="it-IT" sz="1000" b="1" dirty="0"/>
        </a:p>
        <a:p>
          <a:pPr>
            <a:tabLst/>
          </a:pPr>
          <a:r>
            <a:rPr lang="it-IT" sz="2000" b="1" dirty="0"/>
            <a:t>COVID – 19            </a:t>
          </a:r>
        </a:p>
        <a:p>
          <a:endParaRPr lang="it-IT" sz="1000" dirty="0"/>
        </a:p>
      </dgm:t>
    </dgm:pt>
    <dgm:pt modelId="{32B0E120-5720-45AD-BEFB-72170683EC4A}" type="parTrans" cxnId="{641F2B7A-6043-49DD-8226-00A5C7923003}">
      <dgm:prSet/>
      <dgm:spPr/>
      <dgm:t>
        <a:bodyPr/>
        <a:lstStyle/>
        <a:p>
          <a:endParaRPr lang="it-IT"/>
        </a:p>
      </dgm:t>
    </dgm:pt>
    <dgm:pt modelId="{2B9244A2-1D3D-4991-8AFD-0B7BFC4E3725}" type="sibTrans" cxnId="{641F2B7A-6043-49DD-8226-00A5C7923003}">
      <dgm:prSet/>
      <dgm:spPr/>
      <dgm:t>
        <a:bodyPr/>
        <a:lstStyle/>
        <a:p>
          <a:endParaRPr lang="it-IT"/>
        </a:p>
      </dgm:t>
    </dgm:pt>
    <dgm:pt modelId="{FEB7E49D-0CC7-4335-9850-FAAC18CF7ACB}" type="pres">
      <dgm:prSet presAssocID="{2A260217-8E8B-447C-B183-63934248B906}" presName="linearFlow" presStyleCnt="0">
        <dgm:presLayoutVars>
          <dgm:dir/>
          <dgm:resizeHandles val="exact"/>
        </dgm:presLayoutVars>
      </dgm:prSet>
      <dgm:spPr/>
      <dgm:t>
        <a:bodyPr/>
        <a:lstStyle/>
        <a:p>
          <a:endParaRPr lang="it-IT"/>
        </a:p>
      </dgm:t>
    </dgm:pt>
    <dgm:pt modelId="{34D37D88-E1FF-4B1B-933E-E8D7BA873D17}" type="pres">
      <dgm:prSet presAssocID="{767B5ADF-F0CD-45DD-949C-54DD5248FC46}" presName="composite" presStyleCnt="0"/>
      <dgm:spPr/>
    </dgm:pt>
    <dgm:pt modelId="{AF86A097-1274-42F8-94D5-65F7A246870B}" type="pres">
      <dgm:prSet presAssocID="{767B5ADF-F0CD-45DD-949C-54DD5248FC46}" presName="imgShp" presStyleLbl="fgImgPlace1" presStyleIdx="0" presStyleCnt="4" custScaleX="151870" custScaleY="151870" custLinFactY="67141" custLinFactNeighborX="5729" custLinFactNeighborY="100000"/>
      <dgm:spPr>
        <a:blipFill rotWithShape="1">
          <a:blip xmlns:r="http://schemas.openxmlformats.org/officeDocument/2006/relationships" r:embed="rId1"/>
          <a:srcRect/>
          <a:stretch>
            <a:fillRect l="-60000" r="-60000"/>
          </a:stretch>
        </a:blip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06C9510-8799-4492-8732-87A15F169286}" type="pres">
      <dgm:prSet presAssocID="{767B5ADF-F0CD-45DD-949C-54DD5248FC46}" presName="txShp" presStyleLbl="node1" presStyleIdx="0" presStyleCnt="4" custScaleX="86942" custScaleY="104461" custLinFactY="68361" custLinFactNeighborX="2357" custLinFactNeighborY="100000">
        <dgm:presLayoutVars>
          <dgm:bulletEnabled val="1"/>
        </dgm:presLayoutVars>
      </dgm:prSet>
      <dgm:spPr/>
      <dgm:t>
        <a:bodyPr/>
        <a:lstStyle/>
        <a:p>
          <a:endParaRPr lang="it-IT"/>
        </a:p>
      </dgm:t>
    </dgm:pt>
    <dgm:pt modelId="{299FBF98-BDC7-4820-8C85-146EBF4FC0D2}" type="pres">
      <dgm:prSet presAssocID="{62746939-9BA8-46A4-BEDD-4BA603BAB91F}" presName="spacing" presStyleCnt="0"/>
      <dgm:spPr/>
    </dgm:pt>
    <dgm:pt modelId="{3945FF1E-E0E0-4B71-93E6-E438DCFD9B01}" type="pres">
      <dgm:prSet presAssocID="{D7E76862-E025-4AAF-B947-B5BED611DEDC}" presName="composite" presStyleCnt="0"/>
      <dgm:spPr/>
    </dgm:pt>
    <dgm:pt modelId="{5846FD5C-60E2-4613-A08C-FC0CDC232022}" type="pres">
      <dgm:prSet presAssocID="{D7E76862-E025-4AAF-B947-B5BED611DEDC}" presName="imgShp" presStyleLbl="fgImgPlace1" presStyleIdx="1" presStyleCnt="4" custScaleX="151870" custScaleY="151870" custLinFactY="58161" custLinFactNeighborX="4246" custLinFactNeighborY="1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2000" r="-22000"/>
          </a:stretch>
        </a:blipFill>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689DD29-6B9A-4021-9C24-4BD493387216}" type="pres">
      <dgm:prSet presAssocID="{D7E76862-E025-4AAF-B947-B5BED611DEDC}" presName="txShp" presStyleLbl="node1" presStyleIdx="1" presStyleCnt="4" custScaleX="87085" custScaleY="111733" custLinFactY="63221" custLinFactNeighborX="3467" custLinFactNeighborY="100000">
        <dgm:presLayoutVars>
          <dgm:bulletEnabled val="1"/>
        </dgm:presLayoutVars>
      </dgm:prSet>
      <dgm:spPr/>
      <dgm:t>
        <a:bodyPr/>
        <a:lstStyle/>
        <a:p>
          <a:endParaRPr lang="it-IT"/>
        </a:p>
      </dgm:t>
    </dgm:pt>
    <dgm:pt modelId="{41E9BFBE-1319-4AEE-B745-0680C870E2E9}" type="pres">
      <dgm:prSet presAssocID="{F91FC653-7C0B-499A-8471-F24DF5A47E5C}" presName="spacing" presStyleCnt="0"/>
      <dgm:spPr/>
    </dgm:pt>
    <dgm:pt modelId="{AA033742-E1A6-4379-A6FC-B90E65CB0CBD}" type="pres">
      <dgm:prSet presAssocID="{02616615-4708-47FD-9094-E2F032ED4AF7}" presName="composite" presStyleCnt="0"/>
      <dgm:spPr/>
    </dgm:pt>
    <dgm:pt modelId="{EDBF232C-63E7-4849-B33C-81656A8D8CD3}" type="pres">
      <dgm:prSet presAssocID="{02616615-4708-47FD-9094-E2F032ED4AF7}" presName="imgShp" presStyleLbl="fgImgPlace1" presStyleIdx="2" presStyleCnt="4" custScaleX="151870" custScaleY="151870" custLinFactY="57204" custLinFactNeighborX="4658" custLinFactNeighborY="100000"/>
      <dgm:spPr>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7000" r="-77000"/>
          </a:stretch>
        </a:blipFill>
      </dgm:spPr>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26C41187-D471-4EC2-964F-B5C1B1B3F2D0}" type="pres">
      <dgm:prSet presAssocID="{02616615-4708-47FD-9094-E2F032ED4AF7}" presName="txShp" presStyleLbl="node1" presStyleIdx="2" presStyleCnt="4" custScaleX="87497" custScaleY="120076" custLinFactY="59896" custLinFactNeighborX="3151" custLinFactNeighborY="100000">
        <dgm:presLayoutVars>
          <dgm:bulletEnabled val="1"/>
        </dgm:presLayoutVars>
      </dgm:prSet>
      <dgm:spPr/>
      <dgm:t>
        <a:bodyPr/>
        <a:lstStyle/>
        <a:p>
          <a:endParaRPr lang="it-IT"/>
        </a:p>
      </dgm:t>
    </dgm:pt>
    <dgm:pt modelId="{CCB0CDBA-72FE-478E-9963-73EEBB8BDFF7}" type="pres">
      <dgm:prSet presAssocID="{8832661C-339D-4AA6-9048-C46E1CFF021A}" presName="spacing" presStyleCnt="0"/>
      <dgm:spPr/>
    </dgm:pt>
    <dgm:pt modelId="{2ABFFE3F-4AB1-4A5A-AB79-609B88845060}" type="pres">
      <dgm:prSet presAssocID="{281F0358-AC38-4653-A693-D5E768AB0E14}" presName="composite" presStyleCnt="0"/>
      <dgm:spPr/>
    </dgm:pt>
    <dgm:pt modelId="{69FA1E4D-4E48-470D-8FFB-876F1D80EEB4}" type="pres">
      <dgm:prSet presAssocID="{281F0358-AC38-4653-A693-D5E768AB0E14}" presName="imgShp" presStyleLbl="fgImgPlace1" presStyleIdx="3" presStyleCnt="4" custScaleX="155602" custScaleY="149913" custLinFactY="-236511" custLinFactNeighborX="2890" custLinFactNeighborY="-30000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13000" b="-13000"/>
          </a:stretch>
        </a:blipFill>
      </dgm:spPr>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9F07AA3C-0C77-41BB-A608-8496D7F2C41F}" type="pres">
      <dgm:prSet presAssocID="{281F0358-AC38-4653-A693-D5E768AB0E14}" presName="txShp" presStyleLbl="node1" presStyleIdx="3" presStyleCnt="4" custScaleX="83497" custScaleY="97676" custLinFactY="-234239" custLinFactNeighborX="3084" custLinFactNeighborY="-300000">
        <dgm:presLayoutVars>
          <dgm:bulletEnabled val="1"/>
        </dgm:presLayoutVars>
      </dgm:prSet>
      <dgm:spPr/>
      <dgm:t>
        <a:bodyPr/>
        <a:lstStyle/>
        <a:p>
          <a:endParaRPr lang="it-IT"/>
        </a:p>
      </dgm:t>
    </dgm:pt>
  </dgm:ptLst>
  <dgm:cxnLst>
    <dgm:cxn modelId="{D8952B67-40C6-41DE-AF2F-944341674320}" type="presOf" srcId="{281F0358-AC38-4653-A693-D5E768AB0E14}" destId="{9F07AA3C-0C77-41BB-A608-8496D7F2C41F}" srcOrd="0" destOrd="0" presId="urn:microsoft.com/office/officeart/2005/8/layout/vList3#1"/>
    <dgm:cxn modelId="{641F2B7A-6043-49DD-8226-00A5C7923003}" srcId="{2A260217-8E8B-447C-B183-63934248B906}" destId="{281F0358-AC38-4653-A693-D5E768AB0E14}" srcOrd="3" destOrd="0" parTransId="{32B0E120-5720-45AD-BEFB-72170683EC4A}" sibTransId="{2B9244A2-1D3D-4991-8AFD-0B7BFC4E3725}"/>
    <dgm:cxn modelId="{1BF19219-9A25-44EB-80CD-A453B38AD45E}" srcId="{2A260217-8E8B-447C-B183-63934248B906}" destId="{02616615-4708-47FD-9094-E2F032ED4AF7}" srcOrd="2" destOrd="0" parTransId="{DC4CA23B-DEF5-474B-BF24-648F92BB11EF}" sibTransId="{8832661C-339D-4AA6-9048-C46E1CFF021A}"/>
    <dgm:cxn modelId="{D0602BD5-9FE6-47DB-AA1F-EA4A0149C5BC}" type="presOf" srcId="{D7E76862-E025-4AAF-B947-B5BED611DEDC}" destId="{4689DD29-6B9A-4021-9C24-4BD493387216}" srcOrd="0" destOrd="0" presId="urn:microsoft.com/office/officeart/2005/8/layout/vList3#1"/>
    <dgm:cxn modelId="{50A5D4C8-30A8-4165-A9D4-5944D10D954C}" type="presOf" srcId="{767B5ADF-F0CD-45DD-949C-54DD5248FC46}" destId="{F06C9510-8799-4492-8732-87A15F169286}" srcOrd="0" destOrd="0" presId="urn:microsoft.com/office/officeart/2005/8/layout/vList3#1"/>
    <dgm:cxn modelId="{616A961B-D912-4760-9AC1-7C54E3D4F52A}" type="presOf" srcId="{02616615-4708-47FD-9094-E2F032ED4AF7}" destId="{26C41187-D471-4EC2-964F-B5C1B1B3F2D0}" srcOrd="0" destOrd="0" presId="urn:microsoft.com/office/officeart/2005/8/layout/vList3#1"/>
    <dgm:cxn modelId="{07026DA4-A921-49BB-9624-5838EDB5B05C}" srcId="{2A260217-8E8B-447C-B183-63934248B906}" destId="{767B5ADF-F0CD-45DD-949C-54DD5248FC46}" srcOrd="0" destOrd="0" parTransId="{19D50F86-6677-400D-BC94-4BB23EE90155}" sibTransId="{62746939-9BA8-46A4-BEDD-4BA603BAB91F}"/>
    <dgm:cxn modelId="{FA17175D-3FD5-4F96-A102-A7F48F81BA17}" type="presOf" srcId="{2A260217-8E8B-447C-B183-63934248B906}" destId="{FEB7E49D-0CC7-4335-9850-FAAC18CF7ACB}" srcOrd="0" destOrd="0" presId="urn:microsoft.com/office/officeart/2005/8/layout/vList3#1"/>
    <dgm:cxn modelId="{D8307353-CE9C-4C24-AA0A-81B225D8B02A}" srcId="{2A260217-8E8B-447C-B183-63934248B906}" destId="{D7E76862-E025-4AAF-B947-B5BED611DEDC}" srcOrd="1" destOrd="0" parTransId="{2FFFF8E7-8614-4EF2-B580-AA9114A7CB8D}" sibTransId="{F91FC653-7C0B-499A-8471-F24DF5A47E5C}"/>
    <dgm:cxn modelId="{182AE4AB-1C0A-4472-8630-8CC801B257EC}" type="presParOf" srcId="{FEB7E49D-0CC7-4335-9850-FAAC18CF7ACB}" destId="{34D37D88-E1FF-4B1B-933E-E8D7BA873D17}" srcOrd="0" destOrd="0" presId="urn:microsoft.com/office/officeart/2005/8/layout/vList3#1"/>
    <dgm:cxn modelId="{7B0324EA-5EF3-4251-854F-44618886ECF8}" type="presParOf" srcId="{34D37D88-E1FF-4B1B-933E-E8D7BA873D17}" destId="{AF86A097-1274-42F8-94D5-65F7A246870B}" srcOrd="0" destOrd="0" presId="urn:microsoft.com/office/officeart/2005/8/layout/vList3#1"/>
    <dgm:cxn modelId="{6FF710BA-7626-42E4-AB16-5DA7B626A662}" type="presParOf" srcId="{34D37D88-E1FF-4B1B-933E-E8D7BA873D17}" destId="{F06C9510-8799-4492-8732-87A15F169286}" srcOrd="1" destOrd="0" presId="urn:microsoft.com/office/officeart/2005/8/layout/vList3#1"/>
    <dgm:cxn modelId="{7DFC66A9-16B8-4F38-9D20-5F9A5097EDB2}" type="presParOf" srcId="{FEB7E49D-0CC7-4335-9850-FAAC18CF7ACB}" destId="{299FBF98-BDC7-4820-8C85-146EBF4FC0D2}" srcOrd="1" destOrd="0" presId="urn:microsoft.com/office/officeart/2005/8/layout/vList3#1"/>
    <dgm:cxn modelId="{D2A2C575-80AD-4EAE-980F-D1217351994F}" type="presParOf" srcId="{FEB7E49D-0CC7-4335-9850-FAAC18CF7ACB}" destId="{3945FF1E-E0E0-4B71-93E6-E438DCFD9B01}" srcOrd="2" destOrd="0" presId="urn:microsoft.com/office/officeart/2005/8/layout/vList3#1"/>
    <dgm:cxn modelId="{C416E10F-B85F-4438-90A6-8CC716BC4388}" type="presParOf" srcId="{3945FF1E-E0E0-4B71-93E6-E438DCFD9B01}" destId="{5846FD5C-60E2-4613-A08C-FC0CDC232022}" srcOrd="0" destOrd="0" presId="urn:microsoft.com/office/officeart/2005/8/layout/vList3#1"/>
    <dgm:cxn modelId="{E2406120-24AC-4716-A172-7FCF12D4FBAF}" type="presParOf" srcId="{3945FF1E-E0E0-4B71-93E6-E438DCFD9B01}" destId="{4689DD29-6B9A-4021-9C24-4BD493387216}" srcOrd="1" destOrd="0" presId="urn:microsoft.com/office/officeart/2005/8/layout/vList3#1"/>
    <dgm:cxn modelId="{7A9C5C52-8DB3-42FC-8CF9-AED24E0C0F18}" type="presParOf" srcId="{FEB7E49D-0CC7-4335-9850-FAAC18CF7ACB}" destId="{41E9BFBE-1319-4AEE-B745-0680C870E2E9}" srcOrd="3" destOrd="0" presId="urn:microsoft.com/office/officeart/2005/8/layout/vList3#1"/>
    <dgm:cxn modelId="{7C9BEFAF-B18C-445D-BDD8-E01B92DCE148}" type="presParOf" srcId="{FEB7E49D-0CC7-4335-9850-FAAC18CF7ACB}" destId="{AA033742-E1A6-4379-A6FC-B90E65CB0CBD}" srcOrd="4" destOrd="0" presId="urn:microsoft.com/office/officeart/2005/8/layout/vList3#1"/>
    <dgm:cxn modelId="{80554A72-560F-4336-8AA3-8A537A11AC64}" type="presParOf" srcId="{AA033742-E1A6-4379-A6FC-B90E65CB0CBD}" destId="{EDBF232C-63E7-4849-B33C-81656A8D8CD3}" srcOrd="0" destOrd="0" presId="urn:microsoft.com/office/officeart/2005/8/layout/vList3#1"/>
    <dgm:cxn modelId="{1668D851-A334-4B6E-8B52-42F584F1E4B7}" type="presParOf" srcId="{AA033742-E1A6-4379-A6FC-B90E65CB0CBD}" destId="{26C41187-D471-4EC2-964F-B5C1B1B3F2D0}" srcOrd="1" destOrd="0" presId="urn:microsoft.com/office/officeart/2005/8/layout/vList3#1"/>
    <dgm:cxn modelId="{66DF765D-3A75-4E76-83EF-4A3FD9EF2B6A}" type="presParOf" srcId="{FEB7E49D-0CC7-4335-9850-FAAC18CF7ACB}" destId="{CCB0CDBA-72FE-478E-9963-73EEBB8BDFF7}" srcOrd="5" destOrd="0" presId="urn:microsoft.com/office/officeart/2005/8/layout/vList3#1"/>
    <dgm:cxn modelId="{2D3588B5-A313-41E9-9BE1-FC95172BD365}" type="presParOf" srcId="{FEB7E49D-0CC7-4335-9850-FAAC18CF7ACB}" destId="{2ABFFE3F-4AB1-4A5A-AB79-609B88845060}" srcOrd="6" destOrd="0" presId="urn:microsoft.com/office/officeart/2005/8/layout/vList3#1"/>
    <dgm:cxn modelId="{3CEE04CB-0419-4508-A9EE-CC08717B418C}" type="presParOf" srcId="{2ABFFE3F-4AB1-4A5A-AB79-609B88845060}" destId="{69FA1E4D-4E48-470D-8FFB-876F1D80EEB4}" srcOrd="0" destOrd="0" presId="urn:microsoft.com/office/officeart/2005/8/layout/vList3#1"/>
    <dgm:cxn modelId="{0A2D9231-F27B-41D1-8035-FE4F50177202}" type="presParOf" srcId="{2ABFFE3F-4AB1-4A5A-AB79-609B88845060}" destId="{9F07AA3C-0C77-41BB-A608-8496D7F2C41F}" srcOrd="1" destOrd="0" presId="urn:microsoft.com/office/officeart/2005/8/layout/vList3#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60217-8E8B-447C-B183-63934248B906}"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it-IT"/>
        </a:p>
      </dgm:t>
    </dgm:pt>
    <dgm:pt modelId="{767B5ADF-F0CD-45DD-949C-54DD5248FC46}">
      <dgm:prSet phldrT="[Testo]" custT="1"/>
      <dgm:spPr/>
      <dgm:t>
        <a:bodyPr/>
        <a:lstStyle/>
        <a:p>
          <a:pPr marL="0" indent="0" algn="l">
            <a:lnSpc>
              <a:spcPct val="90000"/>
            </a:lnSpc>
            <a:spcAft>
              <a:spcPct val="35000"/>
            </a:spcAft>
          </a:pPr>
          <a:r>
            <a:rPr lang="it-IT" sz="1600" b="1" dirty="0"/>
            <a:t>POSTI DI RISTORO</a:t>
          </a:r>
          <a:r>
            <a:rPr lang="it-IT" sz="1400" b="1" dirty="0"/>
            <a:t>:</a:t>
          </a:r>
        </a:p>
        <a:p>
          <a:pPr algn="l">
            <a:lnSpc>
              <a:spcPct val="100000"/>
            </a:lnSpc>
            <a:spcAft>
              <a:spcPts val="0"/>
            </a:spcAft>
          </a:pPr>
          <a:r>
            <a:rPr lang="it-IT" sz="1400" b="1" dirty="0"/>
            <a:t>- VIE DI COMUNICAZIONE</a:t>
          </a:r>
        </a:p>
        <a:p>
          <a:pPr algn="l">
            <a:lnSpc>
              <a:spcPct val="100000"/>
            </a:lnSpc>
            <a:spcAft>
              <a:spcPts val="0"/>
            </a:spcAft>
          </a:pPr>
          <a:r>
            <a:rPr lang="it-IT" sz="1400" b="1" dirty="0"/>
            <a:t>- STAZIONI  FERROVIARIE ED </a:t>
          </a:r>
        </a:p>
        <a:p>
          <a:pPr algn="l">
            <a:lnSpc>
              <a:spcPct val="100000"/>
            </a:lnSpc>
            <a:spcAft>
              <a:spcPts val="0"/>
            </a:spcAft>
          </a:pPr>
          <a:r>
            <a:rPr lang="it-IT" sz="1400" b="1" dirty="0"/>
            <a:t>  AEROPORTUALI</a:t>
          </a:r>
        </a:p>
        <a:p>
          <a:pPr algn="l">
            <a:lnSpc>
              <a:spcPct val="100000"/>
            </a:lnSpc>
            <a:spcAft>
              <a:spcPts val="0"/>
            </a:spcAft>
          </a:pPr>
          <a:r>
            <a:rPr lang="it-IT" sz="1400" b="1" dirty="0"/>
            <a:t>- TRAGHETTI</a:t>
          </a:r>
        </a:p>
      </dgm:t>
    </dgm:pt>
    <dgm:pt modelId="{19D50F86-6677-400D-BC94-4BB23EE90155}" type="parTrans" cxnId="{07026DA4-A921-49BB-9624-5838EDB5B05C}">
      <dgm:prSet/>
      <dgm:spPr/>
      <dgm:t>
        <a:bodyPr/>
        <a:lstStyle/>
        <a:p>
          <a:endParaRPr lang="it-IT"/>
        </a:p>
      </dgm:t>
    </dgm:pt>
    <dgm:pt modelId="{62746939-9BA8-46A4-BEDD-4BA603BAB91F}" type="sibTrans" cxnId="{07026DA4-A921-49BB-9624-5838EDB5B05C}">
      <dgm:prSet/>
      <dgm:spPr/>
      <dgm:t>
        <a:bodyPr/>
        <a:lstStyle/>
        <a:p>
          <a:endParaRPr lang="it-IT"/>
        </a:p>
      </dgm:t>
    </dgm:pt>
    <dgm:pt modelId="{7113185E-18AA-4CC2-9FD5-CE75823A087F}">
      <dgm:prSet phldrT="[Testo]" custT="1"/>
      <dgm:spPr>
        <a:solidFill>
          <a:schemeClr val="accent3">
            <a:lumMod val="75000"/>
          </a:schemeClr>
        </a:solidFill>
      </dgm:spPr>
      <dgm:t>
        <a:bodyPr/>
        <a:lstStyle/>
        <a:p>
          <a:pPr algn="ctr"/>
          <a:endParaRPr lang="it-IT" sz="1500" b="1" dirty="0"/>
        </a:p>
        <a:p>
          <a:pPr algn="ctr"/>
          <a:r>
            <a:rPr lang="it-IT" sz="1500" b="1" dirty="0"/>
            <a:t>STRUTTURE RICETTIVE PER ANZIANI</a:t>
          </a:r>
        </a:p>
        <a:p>
          <a:pPr algn="ctr"/>
          <a:r>
            <a:rPr lang="it-IT" sz="1500" b="1" dirty="0"/>
            <a:t>RICOVERO ED ASSISTENZA SANITARIA</a:t>
          </a:r>
        </a:p>
        <a:p>
          <a:pPr algn="ctr"/>
          <a:endParaRPr lang="it-IT" sz="1500" dirty="0"/>
        </a:p>
      </dgm:t>
    </dgm:pt>
    <dgm:pt modelId="{618CAF79-4541-4737-AFAE-67D49491D3AB}" type="parTrans" cxnId="{B0FBA178-93D9-448A-8C12-39F8F241F71E}">
      <dgm:prSet/>
      <dgm:spPr/>
      <dgm:t>
        <a:bodyPr/>
        <a:lstStyle/>
        <a:p>
          <a:endParaRPr lang="it-IT"/>
        </a:p>
      </dgm:t>
    </dgm:pt>
    <dgm:pt modelId="{1F9480A2-6385-44BD-AED2-E2EDFBD7A24D}" type="sibTrans" cxnId="{B0FBA178-93D9-448A-8C12-39F8F241F71E}">
      <dgm:prSet/>
      <dgm:spPr/>
      <dgm:t>
        <a:bodyPr/>
        <a:lstStyle/>
        <a:p>
          <a:endParaRPr lang="it-IT"/>
        </a:p>
      </dgm:t>
    </dgm:pt>
    <dgm:pt modelId="{4F367E8D-6CCC-4DC6-B740-43DBA8943AEE}">
      <dgm:prSet custT="1"/>
      <dgm:spPr/>
      <dgm:t>
        <a:bodyPr/>
        <a:lstStyle/>
        <a:p>
          <a:pPr algn="l" defTabSz="896938"/>
          <a:r>
            <a:rPr lang="it-IT" sz="1800" b="1" dirty="0"/>
            <a:t>       BAR - GELATERIE</a:t>
          </a:r>
        </a:p>
      </dgm:t>
    </dgm:pt>
    <dgm:pt modelId="{0DC644F7-7F55-4636-8318-0126054880C2}" type="sibTrans" cxnId="{AA0AD33C-1F42-43A7-AAE6-4380C9EA9D5F}">
      <dgm:prSet/>
      <dgm:spPr/>
      <dgm:t>
        <a:bodyPr/>
        <a:lstStyle/>
        <a:p>
          <a:endParaRPr lang="it-IT"/>
        </a:p>
      </dgm:t>
    </dgm:pt>
    <dgm:pt modelId="{C18B47D3-4BFA-4F84-B235-CC11CC5831FB}" type="parTrans" cxnId="{AA0AD33C-1F42-43A7-AAE6-4380C9EA9D5F}">
      <dgm:prSet/>
      <dgm:spPr/>
      <dgm:t>
        <a:bodyPr/>
        <a:lstStyle/>
        <a:p>
          <a:endParaRPr lang="it-IT"/>
        </a:p>
      </dgm:t>
    </dgm:pt>
    <dgm:pt modelId="{67E64EC0-2234-447A-9B6F-8C394016C23A}">
      <dgm:prSet phldrT="[Testo]" custT="1"/>
      <dgm:spPr/>
      <dgm:t>
        <a:bodyPr/>
        <a:lstStyle/>
        <a:p>
          <a:r>
            <a:rPr lang="it-IT" sz="1400" b="1" kern="1200" dirty="0">
              <a:solidFill>
                <a:prstClr val="white"/>
              </a:solidFill>
              <a:latin typeface="Calibri"/>
              <a:ea typeface="+mn-ea"/>
              <a:cs typeface="+mn-cs"/>
            </a:rPr>
            <a:t>VILLAGGI TURISTICI, CAMPEGGI,</a:t>
          </a:r>
        </a:p>
        <a:p>
          <a:r>
            <a:rPr lang="it-IT" sz="1400" b="1" kern="1200" dirty="0">
              <a:solidFill>
                <a:prstClr val="white"/>
              </a:solidFill>
              <a:latin typeface="Calibri"/>
              <a:ea typeface="+mn-ea"/>
              <a:cs typeface="+mn-cs"/>
            </a:rPr>
            <a:t>DISCOTECHE E</a:t>
          </a:r>
        </a:p>
        <a:p>
          <a:r>
            <a:rPr lang="it-IT" sz="1400" b="1" kern="1200" dirty="0">
              <a:solidFill>
                <a:prstClr val="white"/>
              </a:solidFill>
              <a:latin typeface="Calibri"/>
              <a:ea typeface="+mn-ea"/>
              <a:cs typeface="+mn-cs"/>
            </a:rPr>
            <a:t>STABILIMENTI BALNEARI</a:t>
          </a:r>
        </a:p>
      </dgm:t>
    </dgm:pt>
    <dgm:pt modelId="{9AB0D471-E5F7-457C-B06B-B6751607394B}" type="parTrans" cxnId="{FB5AFC3D-E0C9-4A15-AA27-A3B74ED21F91}">
      <dgm:prSet/>
      <dgm:spPr/>
      <dgm:t>
        <a:bodyPr/>
        <a:lstStyle/>
        <a:p>
          <a:endParaRPr lang="it-IT"/>
        </a:p>
      </dgm:t>
    </dgm:pt>
    <dgm:pt modelId="{0B9A6DE0-A009-4A96-99EF-1535087C2DED}" type="sibTrans" cxnId="{FB5AFC3D-E0C9-4A15-AA27-A3B74ED21F91}">
      <dgm:prSet/>
      <dgm:spPr/>
      <dgm:t>
        <a:bodyPr/>
        <a:lstStyle/>
        <a:p>
          <a:endParaRPr lang="it-IT"/>
        </a:p>
      </dgm:t>
    </dgm:pt>
    <dgm:pt modelId="{FEB7E49D-0CC7-4335-9850-FAAC18CF7ACB}" type="pres">
      <dgm:prSet presAssocID="{2A260217-8E8B-447C-B183-63934248B906}" presName="linearFlow" presStyleCnt="0">
        <dgm:presLayoutVars>
          <dgm:dir/>
          <dgm:resizeHandles val="exact"/>
        </dgm:presLayoutVars>
      </dgm:prSet>
      <dgm:spPr/>
      <dgm:t>
        <a:bodyPr/>
        <a:lstStyle/>
        <a:p>
          <a:endParaRPr lang="it-IT"/>
        </a:p>
      </dgm:t>
    </dgm:pt>
    <dgm:pt modelId="{04BC349F-616E-4704-A1EB-9E0B30BE6A4B}" type="pres">
      <dgm:prSet presAssocID="{4F367E8D-6CCC-4DC6-B740-43DBA8943AEE}" presName="composite" presStyleCnt="0"/>
      <dgm:spPr/>
    </dgm:pt>
    <dgm:pt modelId="{880A4DDE-A201-4A09-AFA1-E2563B4FDE0E}" type="pres">
      <dgm:prSet presAssocID="{4F367E8D-6CCC-4DC6-B740-43DBA8943AEE}" presName="imgShp" presStyleLbl="fgImgPlace1" presStyleIdx="0" presStyleCnt="4" custScaleX="113527" custScaleY="93059" custLinFactY="23444" custLinFactNeighborX="-10125" custLinFactNeighborY="100000"/>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7BE046E-C9D5-4F3F-880A-65A92A3E1623}" type="pres">
      <dgm:prSet presAssocID="{4F367E8D-6CCC-4DC6-B740-43DBA8943AEE}" presName="txShp" presStyleLbl="node1" presStyleIdx="0" presStyleCnt="4" custScaleX="91932" custScaleY="58882" custLinFactY="25986" custLinFactNeighborX="-59" custLinFactNeighborY="100000">
        <dgm:presLayoutVars>
          <dgm:bulletEnabled val="1"/>
        </dgm:presLayoutVars>
      </dgm:prSet>
      <dgm:spPr/>
      <dgm:t>
        <a:bodyPr/>
        <a:lstStyle/>
        <a:p>
          <a:endParaRPr lang="it-IT"/>
        </a:p>
      </dgm:t>
    </dgm:pt>
    <dgm:pt modelId="{A72FB7DA-A557-4FEF-9048-B44D3F6C0ACD}" type="pres">
      <dgm:prSet presAssocID="{0DC644F7-7F55-4636-8318-0126054880C2}" presName="spacing" presStyleCnt="0"/>
      <dgm:spPr/>
    </dgm:pt>
    <dgm:pt modelId="{34D37D88-E1FF-4B1B-933E-E8D7BA873D17}" type="pres">
      <dgm:prSet presAssocID="{767B5ADF-F0CD-45DD-949C-54DD5248FC46}" presName="composite" presStyleCnt="0"/>
      <dgm:spPr/>
    </dgm:pt>
    <dgm:pt modelId="{AF86A097-1274-42F8-94D5-65F7A246870B}" type="pres">
      <dgm:prSet presAssocID="{767B5ADF-F0CD-45DD-949C-54DD5248FC46}" presName="imgShp" presStyleLbl="fgImgPlace1" presStyleIdx="1" presStyleCnt="4" custScaleX="114757" custScaleY="102562" custLinFactY="13533" custLinFactNeighborX="-10569" custLinFactNeighborY="1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06C9510-8799-4492-8732-87A15F169286}" type="pres">
      <dgm:prSet presAssocID="{767B5ADF-F0CD-45DD-949C-54DD5248FC46}" presName="txShp" presStyleLbl="node1" presStyleIdx="1" presStyleCnt="4" custScaleX="95595" custScaleY="107356" custLinFactY="18479" custLinFactNeighborX="843" custLinFactNeighborY="100000">
        <dgm:presLayoutVars>
          <dgm:bulletEnabled val="1"/>
        </dgm:presLayoutVars>
      </dgm:prSet>
      <dgm:spPr/>
      <dgm:t>
        <a:bodyPr/>
        <a:lstStyle/>
        <a:p>
          <a:endParaRPr lang="it-IT"/>
        </a:p>
      </dgm:t>
    </dgm:pt>
    <dgm:pt modelId="{299FBF98-BDC7-4820-8C85-146EBF4FC0D2}" type="pres">
      <dgm:prSet presAssocID="{62746939-9BA8-46A4-BEDD-4BA603BAB91F}" presName="spacing" presStyleCnt="0"/>
      <dgm:spPr/>
    </dgm:pt>
    <dgm:pt modelId="{2290C079-EFF1-4CCC-8036-2DEDBA9EFE97}" type="pres">
      <dgm:prSet presAssocID="{7113185E-18AA-4CC2-9FD5-CE75823A087F}" presName="composite" presStyleCnt="0"/>
      <dgm:spPr/>
    </dgm:pt>
    <dgm:pt modelId="{9DD4D1F6-1571-4D7B-9FCC-FE6372F1A687}" type="pres">
      <dgm:prSet presAssocID="{7113185E-18AA-4CC2-9FD5-CE75823A087F}" presName="imgShp" presStyleLbl="fgImgPlace1" presStyleIdx="2" presStyleCnt="4" custScaleX="117153" custScaleY="106996" custLinFactY="2518" custLinFactNeighborX="-14714" custLinFactNeighborY="10000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3C22AA28-8DF2-49A2-9B75-9DFB533C27A0}" type="pres">
      <dgm:prSet presAssocID="{7113185E-18AA-4CC2-9FD5-CE75823A087F}" presName="txShp" presStyleLbl="node1" presStyleIdx="2" presStyleCnt="4" custScaleX="97340" custScaleY="90464" custLinFactY="4711" custLinFactNeighborX="1435" custLinFactNeighborY="100000">
        <dgm:presLayoutVars>
          <dgm:bulletEnabled val="1"/>
        </dgm:presLayoutVars>
      </dgm:prSet>
      <dgm:spPr/>
      <dgm:t>
        <a:bodyPr/>
        <a:lstStyle/>
        <a:p>
          <a:endParaRPr lang="it-IT"/>
        </a:p>
      </dgm:t>
    </dgm:pt>
    <dgm:pt modelId="{0432FF59-4E72-41AC-B8A6-B4239DCF5500}" type="pres">
      <dgm:prSet presAssocID="{1F9480A2-6385-44BD-AED2-E2EDFBD7A24D}" presName="spacing" presStyleCnt="0"/>
      <dgm:spPr/>
    </dgm:pt>
    <dgm:pt modelId="{8BEAB0ED-E722-4FED-938E-213981B259EC}" type="pres">
      <dgm:prSet presAssocID="{67E64EC0-2234-447A-9B6F-8C394016C23A}" presName="composite" presStyleCnt="0"/>
      <dgm:spPr/>
    </dgm:pt>
    <dgm:pt modelId="{1BED139C-9937-4679-9639-D41CC4E60E5D}" type="pres">
      <dgm:prSet presAssocID="{67E64EC0-2234-447A-9B6F-8C394016C23A}" presName="imgShp" presStyleLbl="fgImgPlace1" presStyleIdx="3" presStyleCnt="4" custScaleX="106913" custScaleY="94767" custLinFactY="-188067" custLinFactNeighborX="-4074" custLinFactNeighborY="-20000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C3E2912F-ED2A-4730-8C81-018B9093EE22}" type="pres">
      <dgm:prSet presAssocID="{67E64EC0-2234-447A-9B6F-8C394016C23A}" presName="txShp" presStyleLbl="node1" presStyleIdx="3" presStyleCnt="4" custScaleX="93516" custScaleY="86601" custLinFactY="-188497" custLinFactNeighborX="-748" custLinFactNeighborY="-200000">
        <dgm:presLayoutVars>
          <dgm:bulletEnabled val="1"/>
        </dgm:presLayoutVars>
      </dgm:prSet>
      <dgm:spPr/>
      <dgm:t>
        <a:bodyPr/>
        <a:lstStyle/>
        <a:p>
          <a:endParaRPr lang="it-IT"/>
        </a:p>
      </dgm:t>
    </dgm:pt>
  </dgm:ptLst>
  <dgm:cxnLst>
    <dgm:cxn modelId="{FB5AFC3D-E0C9-4A15-AA27-A3B74ED21F91}" srcId="{2A260217-8E8B-447C-B183-63934248B906}" destId="{67E64EC0-2234-447A-9B6F-8C394016C23A}" srcOrd="3" destOrd="0" parTransId="{9AB0D471-E5F7-457C-B06B-B6751607394B}" sibTransId="{0B9A6DE0-A009-4A96-99EF-1535087C2DED}"/>
    <dgm:cxn modelId="{557BDEB2-E348-46C1-BA9E-986D0E6DB643}" type="presOf" srcId="{7113185E-18AA-4CC2-9FD5-CE75823A087F}" destId="{3C22AA28-8DF2-49A2-9B75-9DFB533C27A0}" srcOrd="0" destOrd="0" presId="urn:microsoft.com/office/officeart/2005/8/layout/vList3#2"/>
    <dgm:cxn modelId="{D68B21D4-49E4-4BF3-8238-2682F7A8DE66}" type="presOf" srcId="{4F367E8D-6CCC-4DC6-B740-43DBA8943AEE}" destId="{67BE046E-C9D5-4F3F-880A-65A92A3E1623}" srcOrd="0" destOrd="0" presId="urn:microsoft.com/office/officeart/2005/8/layout/vList3#2"/>
    <dgm:cxn modelId="{07026DA4-A921-49BB-9624-5838EDB5B05C}" srcId="{2A260217-8E8B-447C-B183-63934248B906}" destId="{767B5ADF-F0CD-45DD-949C-54DD5248FC46}" srcOrd="1" destOrd="0" parTransId="{19D50F86-6677-400D-BC94-4BB23EE90155}" sibTransId="{62746939-9BA8-46A4-BEDD-4BA603BAB91F}"/>
    <dgm:cxn modelId="{DDB5B89C-59AD-47CE-98B2-EA4A9F052006}" type="presOf" srcId="{2A260217-8E8B-447C-B183-63934248B906}" destId="{FEB7E49D-0CC7-4335-9850-FAAC18CF7ACB}" srcOrd="0" destOrd="0" presId="urn:microsoft.com/office/officeart/2005/8/layout/vList3#2"/>
    <dgm:cxn modelId="{DE69262F-59FC-40DF-89F0-2589EF4F18A5}" type="presOf" srcId="{767B5ADF-F0CD-45DD-949C-54DD5248FC46}" destId="{F06C9510-8799-4492-8732-87A15F169286}" srcOrd="0" destOrd="0" presId="urn:microsoft.com/office/officeart/2005/8/layout/vList3#2"/>
    <dgm:cxn modelId="{AA0AD33C-1F42-43A7-AAE6-4380C9EA9D5F}" srcId="{2A260217-8E8B-447C-B183-63934248B906}" destId="{4F367E8D-6CCC-4DC6-B740-43DBA8943AEE}" srcOrd="0" destOrd="0" parTransId="{C18B47D3-4BFA-4F84-B235-CC11CC5831FB}" sibTransId="{0DC644F7-7F55-4636-8318-0126054880C2}"/>
    <dgm:cxn modelId="{B0FBA178-93D9-448A-8C12-39F8F241F71E}" srcId="{2A260217-8E8B-447C-B183-63934248B906}" destId="{7113185E-18AA-4CC2-9FD5-CE75823A087F}" srcOrd="2" destOrd="0" parTransId="{618CAF79-4541-4737-AFAE-67D49491D3AB}" sibTransId="{1F9480A2-6385-44BD-AED2-E2EDFBD7A24D}"/>
    <dgm:cxn modelId="{FA8D7520-85F9-49B2-B58A-425FBA2D7048}" type="presOf" srcId="{67E64EC0-2234-447A-9B6F-8C394016C23A}" destId="{C3E2912F-ED2A-4730-8C81-018B9093EE22}" srcOrd="0" destOrd="0" presId="urn:microsoft.com/office/officeart/2005/8/layout/vList3#2"/>
    <dgm:cxn modelId="{F570C75E-2C55-4951-AA0C-9F6150150350}" type="presParOf" srcId="{FEB7E49D-0CC7-4335-9850-FAAC18CF7ACB}" destId="{04BC349F-616E-4704-A1EB-9E0B30BE6A4B}" srcOrd="0" destOrd="0" presId="urn:microsoft.com/office/officeart/2005/8/layout/vList3#2"/>
    <dgm:cxn modelId="{50FE0B44-4DC3-486A-8720-56FEFB6B46D4}" type="presParOf" srcId="{04BC349F-616E-4704-A1EB-9E0B30BE6A4B}" destId="{880A4DDE-A201-4A09-AFA1-E2563B4FDE0E}" srcOrd="0" destOrd="0" presId="urn:microsoft.com/office/officeart/2005/8/layout/vList3#2"/>
    <dgm:cxn modelId="{DF2D878E-DE3B-41F6-8683-91C7ACBD301A}" type="presParOf" srcId="{04BC349F-616E-4704-A1EB-9E0B30BE6A4B}" destId="{67BE046E-C9D5-4F3F-880A-65A92A3E1623}" srcOrd="1" destOrd="0" presId="urn:microsoft.com/office/officeart/2005/8/layout/vList3#2"/>
    <dgm:cxn modelId="{289E3FA0-C7C9-4465-90DD-E7CC89BFF86B}" type="presParOf" srcId="{FEB7E49D-0CC7-4335-9850-FAAC18CF7ACB}" destId="{A72FB7DA-A557-4FEF-9048-B44D3F6C0ACD}" srcOrd="1" destOrd="0" presId="urn:microsoft.com/office/officeart/2005/8/layout/vList3#2"/>
    <dgm:cxn modelId="{62F49999-9AAB-495A-B38B-7991C8954B41}" type="presParOf" srcId="{FEB7E49D-0CC7-4335-9850-FAAC18CF7ACB}" destId="{34D37D88-E1FF-4B1B-933E-E8D7BA873D17}" srcOrd="2" destOrd="0" presId="urn:microsoft.com/office/officeart/2005/8/layout/vList3#2"/>
    <dgm:cxn modelId="{2E16AE66-303D-44B8-8407-4ED8A983D3D1}" type="presParOf" srcId="{34D37D88-E1FF-4B1B-933E-E8D7BA873D17}" destId="{AF86A097-1274-42F8-94D5-65F7A246870B}" srcOrd="0" destOrd="0" presId="urn:microsoft.com/office/officeart/2005/8/layout/vList3#2"/>
    <dgm:cxn modelId="{126F5D90-9B2F-42CC-ABCB-55036E7CF91F}" type="presParOf" srcId="{34D37D88-E1FF-4B1B-933E-E8D7BA873D17}" destId="{F06C9510-8799-4492-8732-87A15F169286}" srcOrd="1" destOrd="0" presId="urn:microsoft.com/office/officeart/2005/8/layout/vList3#2"/>
    <dgm:cxn modelId="{C993B49E-7983-4477-8D19-A6C000964146}" type="presParOf" srcId="{FEB7E49D-0CC7-4335-9850-FAAC18CF7ACB}" destId="{299FBF98-BDC7-4820-8C85-146EBF4FC0D2}" srcOrd="3" destOrd="0" presId="urn:microsoft.com/office/officeart/2005/8/layout/vList3#2"/>
    <dgm:cxn modelId="{5E13E79C-691C-4A4A-8E0B-605CB57C445D}" type="presParOf" srcId="{FEB7E49D-0CC7-4335-9850-FAAC18CF7ACB}" destId="{2290C079-EFF1-4CCC-8036-2DEDBA9EFE97}" srcOrd="4" destOrd="0" presId="urn:microsoft.com/office/officeart/2005/8/layout/vList3#2"/>
    <dgm:cxn modelId="{F9A7FDAB-012A-4573-9C2F-C752A3C3968D}" type="presParOf" srcId="{2290C079-EFF1-4CCC-8036-2DEDBA9EFE97}" destId="{9DD4D1F6-1571-4D7B-9FCC-FE6372F1A687}" srcOrd="0" destOrd="0" presId="urn:microsoft.com/office/officeart/2005/8/layout/vList3#2"/>
    <dgm:cxn modelId="{63DAA84E-DE71-4A62-99BC-DF80FBA2C4E5}" type="presParOf" srcId="{2290C079-EFF1-4CCC-8036-2DEDBA9EFE97}" destId="{3C22AA28-8DF2-49A2-9B75-9DFB533C27A0}" srcOrd="1" destOrd="0" presId="urn:microsoft.com/office/officeart/2005/8/layout/vList3#2"/>
    <dgm:cxn modelId="{0CA136E4-E02A-4623-A55D-1173C5673D89}" type="presParOf" srcId="{FEB7E49D-0CC7-4335-9850-FAAC18CF7ACB}" destId="{0432FF59-4E72-41AC-B8A6-B4239DCF5500}" srcOrd="5" destOrd="0" presId="urn:microsoft.com/office/officeart/2005/8/layout/vList3#2"/>
    <dgm:cxn modelId="{722F66DB-3627-4E40-BFC7-14632F495456}" type="presParOf" srcId="{FEB7E49D-0CC7-4335-9850-FAAC18CF7ACB}" destId="{8BEAB0ED-E722-4FED-938E-213981B259EC}" srcOrd="6" destOrd="0" presId="urn:microsoft.com/office/officeart/2005/8/layout/vList3#2"/>
    <dgm:cxn modelId="{F6BCB0BE-5FAC-41A3-96C6-B8A2A0D89510}" type="presParOf" srcId="{8BEAB0ED-E722-4FED-938E-213981B259EC}" destId="{1BED139C-9937-4679-9639-D41CC4E60E5D}" srcOrd="0" destOrd="0" presId="urn:microsoft.com/office/officeart/2005/8/layout/vList3#2"/>
    <dgm:cxn modelId="{689930EF-BC55-40A7-B2A6-4F2D460084D2}" type="presParOf" srcId="{8BEAB0ED-E722-4FED-938E-213981B259EC}" destId="{C3E2912F-ED2A-4730-8C81-018B9093EE22}" srcOrd="1" destOrd="0" presId="urn:microsoft.com/office/officeart/2005/8/layout/vList3#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C9510-8799-4492-8732-87A15F169286}">
      <dsp:nvSpPr>
        <dsp:cNvPr id="0" name=""/>
        <dsp:cNvSpPr/>
      </dsp:nvSpPr>
      <dsp:spPr>
        <a:xfrm rot="10800000">
          <a:off x="1569940" y="1612655"/>
          <a:ext cx="2914271" cy="87592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765" tIns="60960" rIns="113792" bIns="60960" numCol="1" spcCol="1270" anchor="ctr" anchorCtr="0">
          <a:noAutofit/>
        </a:bodyPr>
        <a:lstStyle/>
        <a:p>
          <a:pPr lvl="0" algn="ctr" defTabSz="711200">
            <a:lnSpc>
              <a:spcPct val="90000"/>
            </a:lnSpc>
            <a:spcBef>
              <a:spcPct val="0"/>
            </a:spcBef>
            <a:spcAft>
              <a:spcPct val="35000"/>
            </a:spcAft>
          </a:pPr>
          <a:r>
            <a:rPr lang="it-IT" sz="1600" b="1" kern="1200" dirty="0"/>
            <a:t>ESERCIZI DI RISTORAZIONE IN LOCALITÀ AD ALTA INTENSITÀ TURISTICA</a:t>
          </a:r>
        </a:p>
      </dsp:txBody>
      <dsp:txXfrm rot="10800000">
        <a:off x="1788922" y="1612655"/>
        <a:ext cx="2695289" cy="875928"/>
      </dsp:txXfrm>
    </dsp:sp>
    <dsp:sp modelId="{AF86A097-1274-42F8-94D5-65F7A246870B}">
      <dsp:nvSpPr>
        <dsp:cNvPr id="0" name=""/>
        <dsp:cNvSpPr/>
      </dsp:nvSpPr>
      <dsp:spPr>
        <a:xfrm>
          <a:off x="683391" y="1403658"/>
          <a:ext cx="1273463" cy="1273463"/>
        </a:xfrm>
        <a:prstGeom prst="ellipse">
          <a:avLst/>
        </a:prstGeom>
        <a:blipFill rotWithShape="1">
          <a:blip xmlns:r="http://schemas.openxmlformats.org/officeDocument/2006/relationships" r:embed="rId1"/>
          <a:srcRect/>
          <a:stretch>
            <a:fillRect l="-60000" r="-6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89DD29-6B9A-4021-9C24-4BD493387216}">
      <dsp:nvSpPr>
        <dsp:cNvPr id="0" name=""/>
        <dsp:cNvSpPr/>
      </dsp:nvSpPr>
      <dsp:spPr>
        <a:xfrm rot="10800000">
          <a:off x="1603552" y="3062835"/>
          <a:ext cx="2919064" cy="93690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765" tIns="60960" rIns="113792" bIns="60960" numCol="1" spcCol="1270" anchor="ctr" anchorCtr="0">
          <a:noAutofit/>
        </a:bodyPr>
        <a:lstStyle/>
        <a:p>
          <a:pPr lvl="0" algn="ctr" defTabSz="711200">
            <a:lnSpc>
              <a:spcPct val="90000"/>
            </a:lnSpc>
            <a:spcBef>
              <a:spcPct val="0"/>
            </a:spcBef>
            <a:spcAft>
              <a:spcPct val="35000"/>
            </a:spcAft>
          </a:pPr>
          <a:r>
            <a:rPr lang="it-IT" sz="1600" b="1" kern="1200" dirty="0"/>
            <a:t>ESERCIZI </a:t>
          </a:r>
        </a:p>
        <a:p>
          <a:pPr lvl="0" algn="ctr" defTabSz="711200">
            <a:lnSpc>
              <a:spcPct val="90000"/>
            </a:lnSpc>
            <a:spcBef>
              <a:spcPct val="0"/>
            </a:spcBef>
            <a:spcAft>
              <a:spcPct val="35000"/>
            </a:spcAft>
          </a:pPr>
          <a:r>
            <a:rPr lang="it-IT" sz="1600" b="1" kern="1200" dirty="0"/>
            <a:t>PRODOTTI ITTICI</a:t>
          </a:r>
          <a:r>
            <a:rPr lang="it-IT" sz="1600" kern="1200" dirty="0"/>
            <a:t>	</a:t>
          </a:r>
        </a:p>
      </dsp:txBody>
      <dsp:txXfrm rot="10800000">
        <a:off x="1837778" y="3062835"/>
        <a:ext cx="2684838" cy="936905"/>
      </dsp:txXfrm>
    </dsp:sp>
    <dsp:sp modelId="{5846FD5C-60E2-4613-A08C-FC0CDC232022}">
      <dsp:nvSpPr>
        <dsp:cNvPr id="0" name=""/>
        <dsp:cNvSpPr/>
      </dsp:nvSpPr>
      <dsp:spPr>
        <a:xfrm>
          <a:off x="669758" y="2852127"/>
          <a:ext cx="1273463" cy="127346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C41187-D471-4EC2-964F-B5C1B1B3F2D0}">
      <dsp:nvSpPr>
        <dsp:cNvPr id="0" name=""/>
        <dsp:cNvSpPr/>
      </dsp:nvSpPr>
      <dsp:spPr>
        <a:xfrm rot="10800000">
          <a:off x="1582602" y="4523744"/>
          <a:ext cx="2932874" cy="100686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765" tIns="60960" rIns="113792" bIns="60960" numCol="1" spcCol="1270" anchor="ctr" anchorCtr="0">
          <a:noAutofit/>
        </a:bodyPr>
        <a:lstStyle/>
        <a:p>
          <a:pPr lvl="0" algn="ctr" defTabSz="711200">
            <a:lnSpc>
              <a:spcPct val="90000"/>
            </a:lnSpc>
            <a:spcBef>
              <a:spcPct val="0"/>
            </a:spcBef>
            <a:spcAft>
              <a:spcPct val="35000"/>
            </a:spcAft>
          </a:pPr>
          <a:r>
            <a:rPr lang="it-IT" sz="1600" b="1" kern="1200" dirty="0"/>
            <a:t>AGRITURISMI</a:t>
          </a:r>
        </a:p>
      </dsp:txBody>
      <dsp:txXfrm rot="10800000">
        <a:off x="1834318" y="4523744"/>
        <a:ext cx="2681158" cy="1006863"/>
      </dsp:txXfrm>
    </dsp:sp>
    <dsp:sp modelId="{EDBF232C-63E7-4849-B33C-81656A8D8CD3}">
      <dsp:nvSpPr>
        <dsp:cNvPr id="0" name=""/>
        <dsp:cNvSpPr/>
      </dsp:nvSpPr>
      <dsp:spPr>
        <a:xfrm>
          <a:off x="669760" y="4367871"/>
          <a:ext cx="1273463" cy="127346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7000" r="-7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7AA3C-0C77-41BB-A608-8496D7F2C41F}">
      <dsp:nvSpPr>
        <dsp:cNvPr id="0" name=""/>
        <dsp:cNvSpPr/>
      </dsp:nvSpPr>
      <dsp:spPr>
        <a:xfrm rot="10800000">
          <a:off x="1688739" y="312747"/>
          <a:ext cx="2798795" cy="819034"/>
        </a:xfrm>
        <a:prstGeom prst="homePlat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765" tIns="38100" rIns="71120" bIns="38100" numCol="1" spcCol="1270" anchor="ctr" anchorCtr="0">
          <a:noAutofit/>
        </a:bodyPr>
        <a:lstStyle/>
        <a:p>
          <a:pPr lvl="0" algn="ctr" defTabSz="444500">
            <a:lnSpc>
              <a:spcPct val="90000"/>
            </a:lnSpc>
            <a:spcBef>
              <a:spcPct val="0"/>
            </a:spcBef>
            <a:spcAft>
              <a:spcPct val="35000"/>
            </a:spcAft>
            <a:tabLst/>
          </a:pPr>
          <a:endParaRPr lang="it-IT" sz="1000" b="1" kern="1200" dirty="0"/>
        </a:p>
        <a:p>
          <a:pPr lvl="0" algn="ctr" defTabSz="444500">
            <a:lnSpc>
              <a:spcPct val="90000"/>
            </a:lnSpc>
            <a:spcBef>
              <a:spcPct val="0"/>
            </a:spcBef>
            <a:spcAft>
              <a:spcPct val="35000"/>
            </a:spcAft>
            <a:tabLst/>
          </a:pPr>
          <a:r>
            <a:rPr lang="it-IT" sz="2000" b="1" kern="1200" dirty="0"/>
            <a:t>COVID – 19            </a:t>
          </a:r>
        </a:p>
        <a:p>
          <a:pPr lvl="0" algn="ctr" defTabSz="444500">
            <a:lnSpc>
              <a:spcPct val="90000"/>
            </a:lnSpc>
            <a:spcBef>
              <a:spcPct val="0"/>
            </a:spcBef>
            <a:spcAft>
              <a:spcPct val="35000"/>
            </a:spcAft>
          </a:pPr>
          <a:endParaRPr lang="it-IT" sz="1000" kern="1200" dirty="0"/>
        </a:p>
      </dsp:txBody>
      <dsp:txXfrm rot="10800000">
        <a:off x="1893497" y="312747"/>
        <a:ext cx="2594037" cy="819034"/>
      </dsp:txXfrm>
    </dsp:sp>
    <dsp:sp modelId="{69FA1E4D-4E48-470D-8FFB-876F1D80EEB4}">
      <dsp:nvSpPr>
        <dsp:cNvPr id="0" name=""/>
        <dsp:cNvSpPr/>
      </dsp:nvSpPr>
      <dsp:spPr>
        <a:xfrm>
          <a:off x="680631" y="74686"/>
          <a:ext cx="1304757" cy="125705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E046E-C9D5-4F3F-880A-65A92A3E1623}">
      <dsp:nvSpPr>
        <dsp:cNvPr id="0" name=""/>
        <dsp:cNvSpPr/>
      </dsp:nvSpPr>
      <dsp:spPr>
        <a:xfrm rot="10800000">
          <a:off x="1354716" y="1697620"/>
          <a:ext cx="3002145" cy="6981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824" tIns="68580" rIns="128016" bIns="68580" numCol="1" spcCol="1270" anchor="ctr" anchorCtr="0">
          <a:noAutofit/>
        </a:bodyPr>
        <a:lstStyle/>
        <a:p>
          <a:pPr lvl="0" algn="l" defTabSz="896938">
            <a:lnSpc>
              <a:spcPct val="90000"/>
            </a:lnSpc>
            <a:spcBef>
              <a:spcPct val="0"/>
            </a:spcBef>
            <a:spcAft>
              <a:spcPct val="35000"/>
            </a:spcAft>
          </a:pPr>
          <a:r>
            <a:rPr lang="it-IT" sz="1800" b="1" kern="1200" dirty="0"/>
            <a:t>       BAR - GELATERIE</a:t>
          </a:r>
        </a:p>
      </dsp:txBody>
      <dsp:txXfrm rot="10800000">
        <a:off x="1529245" y="1697620"/>
        <a:ext cx="2827616" cy="698115"/>
      </dsp:txXfrm>
    </dsp:sp>
    <dsp:sp modelId="{880A4DDE-A201-4A09-AFA1-E2563B4FDE0E}">
      <dsp:nvSpPr>
        <dsp:cNvPr id="0" name=""/>
        <dsp:cNvSpPr/>
      </dsp:nvSpPr>
      <dsp:spPr>
        <a:xfrm>
          <a:off x="431866" y="1464878"/>
          <a:ext cx="1345995" cy="110332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6C9510-8799-4492-8732-87A15F169286}">
      <dsp:nvSpPr>
        <dsp:cNvPr id="0" name=""/>
        <dsp:cNvSpPr/>
      </dsp:nvSpPr>
      <dsp:spPr>
        <a:xfrm rot="10800000">
          <a:off x="1298103" y="2863251"/>
          <a:ext cx="3121764" cy="127283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824" tIns="60960" rIns="113792" bIns="60960" numCol="1" spcCol="1270" anchor="ctr" anchorCtr="0">
          <a:noAutofit/>
        </a:bodyPr>
        <a:lstStyle/>
        <a:p>
          <a:pPr marL="0" lvl="0" indent="0" algn="l" defTabSz="711200">
            <a:lnSpc>
              <a:spcPct val="90000"/>
            </a:lnSpc>
            <a:spcBef>
              <a:spcPct val="0"/>
            </a:spcBef>
            <a:spcAft>
              <a:spcPct val="35000"/>
            </a:spcAft>
          </a:pPr>
          <a:r>
            <a:rPr lang="it-IT" sz="1600" b="1" kern="1200" dirty="0"/>
            <a:t>POSTI DI RISTORO</a:t>
          </a:r>
          <a:r>
            <a:rPr lang="it-IT" sz="1400" b="1" kern="1200" dirty="0"/>
            <a:t>:</a:t>
          </a:r>
        </a:p>
        <a:p>
          <a:pPr lvl="0" algn="l" defTabSz="711200">
            <a:lnSpc>
              <a:spcPct val="100000"/>
            </a:lnSpc>
            <a:spcBef>
              <a:spcPct val="0"/>
            </a:spcBef>
            <a:spcAft>
              <a:spcPts val="0"/>
            </a:spcAft>
          </a:pPr>
          <a:r>
            <a:rPr lang="it-IT" sz="1400" b="1" kern="1200" dirty="0"/>
            <a:t>- VIE DI COMUNICAZIONE</a:t>
          </a:r>
        </a:p>
        <a:p>
          <a:pPr lvl="0" algn="l" defTabSz="711200">
            <a:lnSpc>
              <a:spcPct val="100000"/>
            </a:lnSpc>
            <a:spcBef>
              <a:spcPct val="0"/>
            </a:spcBef>
            <a:spcAft>
              <a:spcPts val="0"/>
            </a:spcAft>
          </a:pPr>
          <a:r>
            <a:rPr lang="it-IT" sz="1400" b="1" kern="1200" dirty="0"/>
            <a:t>- STAZIONI  FERROVIARIE ED </a:t>
          </a:r>
        </a:p>
        <a:p>
          <a:pPr lvl="0" algn="l" defTabSz="711200">
            <a:lnSpc>
              <a:spcPct val="100000"/>
            </a:lnSpc>
            <a:spcBef>
              <a:spcPct val="0"/>
            </a:spcBef>
            <a:spcAft>
              <a:spcPts val="0"/>
            </a:spcAft>
          </a:pPr>
          <a:r>
            <a:rPr lang="it-IT" sz="1400" b="1" kern="1200" dirty="0"/>
            <a:t>  AEROPORTUALI</a:t>
          </a:r>
        </a:p>
        <a:p>
          <a:pPr lvl="0" algn="l" defTabSz="711200">
            <a:lnSpc>
              <a:spcPct val="100000"/>
            </a:lnSpc>
            <a:spcBef>
              <a:spcPct val="0"/>
            </a:spcBef>
            <a:spcAft>
              <a:spcPts val="0"/>
            </a:spcAft>
          </a:pPr>
          <a:r>
            <a:rPr lang="it-IT" sz="1400" b="1" kern="1200" dirty="0"/>
            <a:t>- TRAGHETTI</a:t>
          </a:r>
        </a:p>
      </dsp:txBody>
      <dsp:txXfrm rot="10800000">
        <a:off x="1616311" y="2863251"/>
        <a:ext cx="2803556" cy="1272831"/>
      </dsp:txXfrm>
    </dsp:sp>
    <dsp:sp modelId="{AF86A097-1274-42F8-94D5-65F7A246870B}">
      <dsp:nvSpPr>
        <dsp:cNvPr id="0" name=""/>
        <dsp:cNvSpPr/>
      </dsp:nvSpPr>
      <dsp:spPr>
        <a:xfrm>
          <a:off x="393052" y="2833029"/>
          <a:ext cx="1360578" cy="121599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22AA28-8DF2-49A2-9B75-9DFB533C27A0}">
      <dsp:nvSpPr>
        <dsp:cNvPr id="0" name=""/>
        <dsp:cNvSpPr/>
      </dsp:nvSpPr>
      <dsp:spPr>
        <a:xfrm rot="10800000">
          <a:off x="1281799" y="4424765"/>
          <a:ext cx="3178749" cy="1072556"/>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824" tIns="57150" rIns="106680" bIns="57150" numCol="1" spcCol="1270" anchor="ctr" anchorCtr="0">
          <a:noAutofit/>
        </a:bodyPr>
        <a:lstStyle/>
        <a:p>
          <a:pPr lvl="0" algn="ctr" defTabSz="666750">
            <a:lnSpc>
              <a:spcPct val="90000"/>
            </a:lnSpc>
            <a:spcBef>
              <a:spcPct val="0"/>
            </a:spcBef>
            <a:spcAft>
              <a:spcPct val="35000"/>
            </a:spcAft>
          </a:pPr>
          <a:endParaRPr lang="it-IT" sz="1500" b="1" kern="1200" dirty="0"/>
        </a:p>
        <a:p>
          <a:pPr lvl="0" algn="ctr" defTabSz="666750">
            <a:lnSpc>
              <a:spcPct val="90000"/>
            </a:lnSpc>
            <a:spcBef>
              <a:spcPct val="0"/>
            </a:spcBef>
            <a:spcAft>
              <a:spcPct val="35000"/>
            </a:spcAft>
          </a:pPr>
          <a:r>
            <a:rPr lang="it-IT" sz="1500" b="1" kern="1200" dirty="0"/>
            <a:t>STRUTTURE RICETTIVE PER ANZIANI</a:t>
          </a:r>
        </a:p>
        <a:p>
          <a:pPr lvl="0" algn="ctr" defTabSz="666750">
            <a:lnSpc>
              <a:spcPct val="90000"/>
            </a:lnSpc>
            <a:spcBef>
              <a:spcPct val="0"/>
            </a:spcBef>
            <a:spcAft>
              <a:spcPct val="35000"/>
            </a:spcAft>
          </a:pPr>
          <a:r>
            <a:rPr lang="it-IT" sz="1500" b="1" kern="1200" dirty="0"/>
            <a:t>RICOVERO ED ASSISTENZA SANITARIA</a:t>
          </a:r>
        </a:p>
        <a:p>
          <a:pPr lvl="0" algn="ctr" defTabSz="666750">
            <a:lnSpc>
              <a:spcPct val="90000"/>
            </a:lnSpc>
            <a:spcBef>
              <a:spcPct val="0"/>
            </a:spcBef>
            <a:spcAft>
              <a:spcPct val="35000"/>
            </a:spcAft>
          </a:pPr>
          <a:endParaRPr lang="it-IT" sz="1500" kern="1200" dirty="0"/>
        </a:p>
      </dsp:txBody>
      <dsp:txXfrm rot="10800000">
        <a:off x="1549938" y="4424765"/>
        <a:ext cx="2910610" cy="1072556"/>
      </dsp:txXfrm>
    </dsp:sp>
    <dsp:sp modelId="{9DD4D1F6-1571-4D7B-9FCC-FE6372F1A687}">
      <dsp:nvSpPr>
        <dsp:cNvPr id="0" name=""/>
        <dsp:cNvSpPr/>
      </dsp:nvSpPr>
      <dsp:spPr>
        <a:xfrm>
          <a:off x="322560" y="4300761"/>
          <a:ext cx="1388986" cy="126856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E2912F-ED2A-4730-8C81-018B9093EE22}">
      <dsp:nvSpPr>
        <dsp:cNvPr id="0" name=""/>
        <dsp:cNvSpPr/>
      </dsp:nvSpPr>
      <dsp:spPr>
        <a:xfrm rot="10800000">
          <a:off x="1273816" y="150090"/>
          <a:ext cx="3053872" cy="102675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824" tIns="53340" rIns="99568" bIns="53340" numCol="1" spcCol="1270" anchor="ctr" anchorCtr="0">
          <a:noAutofit/>
        </a:bodyPr>
        <a:lstStyle/>
        <a:p>
          <a:pPr lvl="0" algn="ctr" defTabSz="622300">
            <a:lnSpc>
              <a:spcPct val="90000"/>
            </a:lnSpc>
            <a:spcBef>
              <a:spcPct val="0"/>
            </a:spcBef>
            <a:spcAft>
              <a:spcPct val="35000"/>
            </a:spcAft>
          </a:pPr>
          <a:r>
            <a:rPr lang="it-IT" sz="1400" b="1" kern="1200" dirty="0">
              <a:solidFill>
                <a:prstClr val="white"/>
              </a:solidFill>
              <a:latin typeface="Calibri"/>
              <a:ea typeface="+mn-ea"/>
              <a:cs typeface="+mn-cs"/>
            </a:rPr>
            <a:t>VILLAGGI TURISTICI, CAMPEGGI,</a:t>
          </a:r>
        </a:p>
        <a:p>
          <a:pPr lvl="0" algn="ctr" defTabSz="622300">
            <a:lnSpc>
              <a:spcPct val="90000"/>
            </a:lnSpc>
            <a:spcBef>
              <a:spcPct val="0"/>
            </a:spcBef>
            <a:spcAft>
              <a:spcPct val="35000"/>
            </a:spcAft>
          </a:pPr>
          <a:r>
            <a:rPr lang="it-IT" sz="1400" b="1" kern="1200" dirty="0">
              <a:solidFill>
                <a:prstClr val="white"/>
              </a:solidFill>
              <a:latin typeface="Calibri"/>
              <a:ea typeface="+mn-ea"/>
              <a:cs typeface="+mn-cs"/>
            </a:rPr>
            <a:t>DISCOTECHE E</a:t>
          </a:r>
        </a:p>
        <a:p>
          <a:pPr lvl="0" algn="ctr" defTabSz="622300">
            <a:lnSpc>
              <a:spcPct val="90000"/>
            </a:lnSpc>
            <a:spcBef>
              <a:spcPct val="0"/>
            </a:spcBef>
            <a:spcAft>
              <a:spcPct val="35000"/>
            </a:spcAft>
          </a:pPr>
          <a:r>
            <a:rPr lang="it-IT" sz="1400" b="1" kern="1200" dirty="0">
              <a:solidFill>
                <a:prstClr val="white"/>
              </a:solidFill>
              <a:latin typeface="Calibri"/>
              <a:ea typeface="+mn-ea"/>
              <a:cs typeface="+mn-cs"/>
            </a:rPr>
            <a:t>STABILIMENTI BALNEARI</a:t>
          </a:r>
        </a:p>
      </dsp:txBody>
      <dsp:txXfrm rot="10800000">
        <a:off x="1530505" y="150090"/>
        <a:ext cx="2797183" cy="1026756"/>
      </dsp:txXfrm>
    </dsp:sp>
    <dsp:sp modelId="{1BED139C-9937-4679-9639-D41CC4E60E5D}">
      <dsp:nvSpPr>
        <dsp:cNvPr id="0" name=""/>
        <dsp:cNvSpPr/>
      </dsp:nvSpPr>
      <dsp:spPr>
        <a:xfrm>
          <a:off x="510280" y="106779"/>
          <a:ext cx="1267579" cy="112357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5" y="7"/>
            <a:ext cx="2945660" cy="496333"/>
          </a:xfrm>
          <a:prstGeom prst="rect">
            <a:avLst/>
          </a:prstGeom>
        </p:spPr>
        <p:txBody>
          <a:bodyPr vert="horz" lIns="90898" tIns="45452" rIns="90898" bIns="45452" rtlCol="0"/>
          <a:lstStyle>
            <a:lvl1pPr algn="l">
              <a:defRPr sz="1200"/>
            </a:lvl1pPr>
          </a:lstStyle>
          <a:p>
            <a:endParaRPr lang="it-IT"/>
          </a:p>
        </p:txBody>
      </p:sp>
      <p:sp>
        <p:nvSpPr>
          <p:cNvPr id="3" name="Segnaposto data 2"/>
          <p:cNvSpPr>
            <a:spLocks noGrp="1"/>
          </p:cNvSpPr>
          <p:nvPr>
            <p:ph type="dt" sz="quarter" idx="1"/>
          </p:nvPr>
        </p:nvSpPr>
        <p:spPr>
          <a:xfrm>
            <a:off x="3850445" y="7"/>
            <a:ext cx="2945660" cy="496333"/>
          </a:xfrm>
          <a:prstGeom prst="rect">
            <a:avLst/>
          </a:prstGeom>
        </p:spPr>
        <p:txBody>
          <a:bodyPr vert="horz" lIns="90898" tIns="45452" rIns="90898" bIns="45452" rtlCol="0"/>
          <a:lstStyle>
            <a:lvl1pPr algn="r">
              <a:defRPr sz="1200"/>
            </a:lvl1pPr>
          </a:lstStyle>
          <a:p>
            <a:fld id="{C9AD9D75-0DEC-4701-AC9E-A8A555DCD968}" type="datetimeFigureOut">
              <a:rPr lang="it-IT" smtClean="0"/>
              <a:pPr/>
              <a:t>12/10/2020</a:t>
            </a:fld>
            <a:endParaRPr lang="it-IT"/>
          </a:p>
        </p:txBody>
      </p:sp>
      <p:sp>
        <p:nvSpPr>
          <p:cNvPr id="4" name="Segnaposto piè di pagina 3"/>
          <p:cNvSpPr>
            <a:spLocks noGrp="1"/>
          </p:cNvSpPr>
          <p:nvPr>
            <p:ph type="ftr" sz="quarter" idx="2"/>
          </p:nvPr>
        </p:nvSpPr>
        <p:spPr>
          <a:xfrm>
            <a:off x="5" y="9428588"/>
            <a:ext cx="2945660" cy="496333"/>
          </a:xfrm>
          <a:prstGeom prst="rect">
            <a:avLst/>
          </a:prstGeom>
        </p:spPr>
        <p:txBody>
          <a:bodyPr vert="horz" lIns="90898" tIns="45452" rIns="90898" bIns="45452"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5" y="9428588"/>
            <a:ext cx="2945660" cy="496333"/>
          </a:xfrm>
          <a:prstGeom prst="rect">
            <a:avLst/>
          </a:prstGeom>
        </p:spPr>
        <p:txBody>
          <a:bodyPr vert="horz" lIns="90898" tIns="45452" rIns="90898" bIns="45452" rtlCol="0" anchor="b"/>
          <a:lstStyle>
            <a:lvl1pPr algn="r">
              <a:defRPr sz="1200"/>
            </a:lvl1pPr>
          </a:lstStyle>
          <a:p>
            <a:fld id="{A0376DEB-C69D-4D52-9AA0-F69E32B2C5BC}" type="slidenum">
              <a:rPr lang="it-IT" smtClean="0"/>
              <a:pPr/>
              <a:t>‹N›</a:t>
            </a:fld>
            <a:endParaRPr lang="it-IT"/>
          </a:p>
        </p:txBody>
      </p:sp>
    </p:spTree>
    <p:extLst>
      <p:ext uri="{BB962C8B-B14F-4D97-AF65-F5344CB8AC3E}">
        <p14:creationId xmlns:p14="http://schemas.microsoft.com/office/powerpoint/2010/main" val="519894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5" y="7"/>
            <a:ext cx="2945660" cy="496333"/>
          </a:xfrm>
          <a:prstGeom prst="rect">
            <a:avLst/>
          </a:prstGeom>
        </p:spPr>
        <p:txBody>
          <a:bodyPr vert="horz" lIns="90898" tIns="45452" rIns="90898" bIns="45452" rtlCol="0"/>
          <a:lstStyle>
            <a:lvl1pPr algn="l">
              <a:defRPr sz="1200"/>
            </a:lvl1pPr>
          </a:lstStyle>
          <a:p>
            <a:endParaRPr lang="it-IT"/>
          </a:p>
        </p:txBody>
      </p:sp>
      <p:sp>
        <p:nvSpPr>
          <p:cNvPr id="3" name="Segnaposto data 2"/>
          <p:cNvSpPr>
            <a:spLocks noGrp="1"/>
          </p:cNvSpPr>
          <p:nvPr>
            <p:ph type="dt" idx="1"/>
          </p:nvPr>
        </p:nvSpPr>
        <p:spPr>
          <a:xfrm>
            <a:off x="3850445" y="7"/>
            <a:ext cx="2945660" cy="496333"/>
          </a:xfrm>
          <a:prstGeom prst="rect">
            <a:avLst/>
          </a:prstGeom>
        </p:spPr>
        <p:txBody>
          <a:bodyPr vert="horz" lIns="90898" tIns="45452" rIns="90898" bIns="45452" rtlCol="0"/>
          <a:lstStyle>
            <a:lvl1pPr algn="r">
              <a:defRPr sz="1200"/>
            </a:lvl1pPr>
          </a:lstStyle>
          <a:p>
            <a:fld id="{DAF5A4F9-FE6C-4E7B-ADE9-08D3974B6A66}" type="datetimeFigureOut">
              <a:rPr lang="it-IT" smtClean="0"/>
              <a:pPr/>
              <a:t>12/10/2020</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898" tIns="45452" rIns="90898" bIns="45452" rtlCol="0" anchor="ctr"/>
          <a:lstStyle/>
          <a:p>
            <a:endParaRPr lang="it-IT"/>
          </a:p>
        </p:txBody>
      </p:sp>
      <p:sp>
        <p:nvSpPr>
          <p:cNvPr id="5" name="Segnaposto note 4"/>
          <p:cNvSpPr>
            <a:spLocks noGrp="1"/>
          </p:cNvSpPr>
          <p:nvPr>
            <p:ph type="body" sz="quarter" idx="3"/>
          </p:nvPr>
        </p:nvSpPr>
        <p:spPr>
          <a:xfrm>
            <a:off x="679768" y="4715158"/>
            <a:ext cx="5438140" cy="4466988"/>
          </a:xfrm>
          <a:prstGeom prst="rect">
            <a:avLst/>
          </a:prstGeom>
        </p:spPr>
        <p:txBody>
          <a:bodyPr vert="horz" lIns="90898" tIns="45452" rIns="90898" bIns="45452"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5" y="9428588"/>
            <a:ext cx="2945660" cy="496333"/>
          </a:xfrm>
          <a:prstGeom prst="rect">
            <a:avLst/>
          </a:prstGeom>
        </p:spPr>
        <p:txBody>
          <a:bodyPr vert="horz" lIns="90898" tIns="45452" rIns="90898" bIns="45452"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428588"/>
            <a:ext cx="2945660" cy="496333"/>
          </a:xfrm>
          <a:prstGeom prst="rect">
            <a:avLst/>
          </a:prstGeom>
        </p:spPr>
        <p:txBody>
          <a:bodyPr vert="horz" lIns="90898" tIns="45452" rIns="90898" bIns="45452" rtlCol="0" anchor="b"/>
          <a:lstStyle>
            <a:lvl1pPr algn="r">
              <a:defRPr sz="1200"/>
            </a:lvl1pPr>
          </a:lstStyle>
          <a:p>
            <a:fld id="{00CFA1CF-A79B-429C-A4C4-8394725A2A66}" type="slidenum">
              <a:rPr lang="it-IT" smtClean="0"/>
              <a:pPr/>
              <a:t>‹N›</a:t>
            </a:fld>
            <a:endParaRPr lang="it-IT"/>
          </a:p>
        </p:txBody>
      </p:sp>
    </p:spTree>
    <p:extLst>
      <p:ext uri="{BB962C8B-B14F-4D97-AF65-F5344CB8AC3E}">
        <p14:creationId xmlns:p14="http://schemas.microsoft.com/office/powerpoint/2010/main" val="339819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sz="1200" kern="1200" dirty="0">
                <a:solidFill>
                  <a:schemeClr val="tx1"/>
                </a:solidFill>
                <a:effectLst/>
                <a:latin typeface="+mn-lt"/>
                <a:ea typeface="+mn-ea"/>
                <a:cs typeface="+mn-cs"/>
              </a:rPr>
              <a:t>Al termine del periodo estivo, si è conclusa la campagna di controllo “ESTATE TRANQUILLA 2020”, realizzata dal Comando Carabinieri per la Tutela della Salute, d’intesa con il Ministero della Salute, su un articolato programma di verifiche condotte dai Carabinieri NAS in ambito nazionale, finalizzato alla tutela della salute pubblica e alla sicurezza del consumatore.</a:t>
            </a:r>
          </a:p>
        </p:txBody>
      </p:sp>
      <p:sp>
        <p:nvSpPr>
          <p:cNvPr id="4" name="Segnaposto numero diapositiva 3"/>
          <p:cNvSpPr>
            <a:spLocks noGrp="1"/>
          </p:cNvSpPr>
          <p:nvPr>
            <p:ph type="sldNum" sz="quarter" idx="5"/>
          </p:nvPr>
        </p:nvSpPr>
        <p:spPr/>
        <p:txBody>
          <a:bodyPr/>
          <a:lstStyle/>
          <a:p>
            <a:fld id="{00CFA1CF-A79B-429C-A4C4-8394725A2A66}" type="slidenum">
              <a:rPr lang="it-IT" smtClean="0"/>
              <a:pPr/>
              <a:t>1</a:t>
            </a:fld>
            <a:endParaRPr lang="it-IT" dirty="0"/>
          </a:p>
        </p:txBody>
      </p:sp>
    </p:spTree>
    <p:extLst>
      <p:ext uri="{BB962C8B-B14F-4D97-AF65-F5344CB8AC3E}">
        <p14:creationId xmlns:p14="http://schemas.microsoft.com/office/powerpoint/2010/main" val="399235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10</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algn="just" eaLnBrk="1" hangingPunct="1"/>
            <a:r>
              <a:rPr lang="it-IT" sz="1200" kern="1200" dirty="0">
                <a:solidFill>
                  <a:schemeClr val="tx1"/>
                </a:solidFill>
                <a:effectLst/>
                <a:latin typeface="+mn-lt"/>
                <a:ea typeface="+mn-ea"/>
                <a:cs typeface="+mn-cs"/>
              </a:rPr>
              <a:t>Le infrazioni più frequenti riguardano criticità igieniche dei locali, mancata applicazione delle misure di autocontrollo in materia di sicurezza alimentare, della tracciabilità degli alimenti, dell’etichettatura e l’inosservanza delle misure di contenimento e di sicurezza nei luoghi di lavoro. Sono state contestate anche violazioni penali per detenzione di alimenti in cattivo stato di conservazione e frode in commercio, per aver offerto alimenti congelati dichiarati come freschi o di minore qualità.</a:t>
            </a:r>
            <a:endParaRPr lang="it-IT" altLang="it-IT" dirty="0"/>
          </a:p>
        </p:txBody>
      </p:sp>
    </p:spTree>
    <p:extLst>
      <p:ext uri="{BB962C8B-B14F-4D97-AF65-F5344CB8AC3E}">
        <p14:creationId xmlns:p14="http://schemas.microsoft.com/office/powerpoint/2010/main" val="3029099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0CFA1CF-A79B-429C-A4C4-8394725A2A66}" type="slidenum">
              <a:rPr lang="it-IT" smtClean="0"/>
              <a:pPr/>
              <a:t>11</a:t>
            </a:fld>
            <a:endParaRPr lang="it-IT"/>
          </a:p>
        </p:txBody>
      </p:sp>
    </p:spTree>
    <p:extLst>
      <p:ext uri="{BB962C8B-B14F-4D97-AF65-F5344CB8AC3E}">
        <p14:creationId xmlns:p14="http://schemas.microsoft.com/office/powerpoint/2010/main" val="54649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12</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a:p>
        </p:txBody>
      </p:sp>
    </p:spTree>
    <p:extLst>
      <p:ext uri="{BB962C8B-B14F-4D97-AF65-F5344CB8AC3E}">
        <p14:creationId xmlns:p14="http://schemas.microsoft.com/office/powerpoint/2010/main" val="196721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13</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a:p>
        </p:txBody>
      </p:sp>
    </p:spTree>
    <p:extLst>
      <p:ext uri="{BB962C8B-B14F-4D97-AF65-F5344CB8AC3E}">
        <p14:creationId xmlns:p14="http://schemas.microsoft.com/office/powerpoint/2010/main" val="302909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14</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a:p>
        </p:txBody>
      </p:sp>
    </p:spTree>
    <p:extLst>
      <p:ext uri="{BB962C8B-B14F-4D97-AF65-F5344CB8AC3E}">
        <p14:creationId xmlns:p14="http://schemas.microsoft.com/office/powerpoint/2010/main" val="3029099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15</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a:p>
        </p:txBody>
      </p:sp>
    </p:spTree>
    <p:extLst>
      <p:ext uri="{BB962C8B-B14F-4D97-AF65-F5344CB8AC3E}">
        <p14:creationId xmlns:p14="http://schemas.microsoft.com/office/powerpoint/2010/main" val="302909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16</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a:p>
        </p:txBody>
      </p:sp>
    </p:spTree>
    <p:extLst>
      <p:ext uri="{BB962C8B-B14F-4D97-AF65-F5344CB8AC3E}">
        <p14:creationId xmlns:p14="http://schemas.microsoft.com/office/powerpoint/2010/main" val="302909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17</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a:p>
        </p:txBody>
      </p:sp>
    </p:spTree>
    <p:extLst>
      <p:ext uri="{BB962C8B-B14F-4D97-AF65-F5344CB8AC3E}">
        <p14:creationId xmlns:p14="http://schemas.microsoft.com/office/powerpoint/2010/main" val="302909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18</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normAutofit fontScale="77500" lnSpcReduction="20000"/>
          </a:bodyPr>
          <a:lstStyle/>
          <a:p>
            <a:pPr algn="just"/>
            <a:r>
              <a:rPr lang="it-IT" sz="1200" kern="1200" dirty="0">
                <a:solidFill>
                  <a:schemeClr val="tx1"/>
                </a:solidFill>
                <a:effectLst/>
                <a:latin typeface="+mn-lt"/>
                <a:ea typeface="+mn-ea"/>
                <a:cs typeface="+mn-cs"/>
              </a:rPr>
              <a:t>L’altro settore cruciale nelle attività dei NAS nel periodo estivo sono le strutture sanitarie destinate all’emergenza - urgenza e all’accoglienza di anziani e disabili. Infatti, tali attività registrano, nel corso della stagione estiva, un incremento della domanda che può favorire un abbassamento dei livelli assistenziali e della qualità nell’erogazione dei servizi, tra cui un illecito aumento dei posti letto e una diminuzione del numero di operatori e della loro qualifica professionale. Agli ordinari accertamenti, si è aggiunta una vasta azione di prevenzione e verifica sulla corretta applicazione delle misure di contenimento alla diffusione epidemica da COVID-19, sia nell’ambito della gestione organizzativa e procedurale, sia sulla formazione degli operatori anche circa il possesso e uso dei Dispositivi di Protezione Individuale, elementi essenziali per tutelare la salute degli anziani e dei disabili, tra i più esposti alle conseguenze della malattia.</a:t>
            </a:r>
          </a:p>
          <a:p>
            <a:pPr algn="just"/>
            <a:r>
              <a:rPr lang="it-IT" sz="1200" kern="1200" dirty="0">
                <a:solidFill>
                  <a:schemeClr val="tx1"/>
                </a:solidFill>
                <a:effectLst/>
                <a:latin typeface="+mn-lt"/>
                <a:ea typeface="+mn-ea"/>
                <a:cs typeface="+mn-cs"/>
              </a:rPr>
              <a:t>Nel corso di “Estate Tranquilla”, sono state eseguite 1.161 ispezioni, svolte senza preavviso, specie nei giorni festivi e in orari serali/notturni, al fine di prevenire e/o individuare carenze assistenziali e possibili episodi di assenteismo e abbandono di persona.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Nei controlli sono state individuate 208 attività non conformi alle normative, pari al 18%, dei quali 18 risultate gravemente irregolari o addirittura totalmente abusive</a:t>
            </a:r>
          </a:p>
          <a:p>
            <a:pPr algn="just"/>
            <a:r>
              <a:rPr lang="it-IT" sz="1200" kern="1200" dirty="0">
                <a:solidFill>
                  <a:schemeClr val="tx1"/>
                </a:solidFill>
                <a:effectLst/>
                <a:latin typeface="+mn-lt"/>
                <a:ea typeface="+mn-ea"/>
                <a:cs typeface="+mn-cs"/>
              </a:rPr>
              <a:t>Sono stati deferiti all’autorità giudiziaria complessivamente 131 gestori e dipendenti di cliniche private e convenzionate, case di riposo, comunità alloggio e case famiglia, ritenuti responsabili, a vario titolo, di mancata assistenza e abbandono di incapace, esercizio abusivo della professione sanitaria, detenzione di farmaci scaduti, irregolarità in materia di sicurezza nei luoghi di lavoro. Ulteriori 134 persone sono state sanzionate per irregolarità di natura amministrativa connesse con carenze strutturali e disorganizzazione degli spazi comuni e delle camere, a volte utilizzate oltre il limite della capienza per aumentarne indebitamente il numero di posti letto.</a:t>
            </a:r>
          </a:p>
          <a:p>
            <a:pPr algn="just"/>
            <a:endParaRPr lang="it-IT" sz="1200" kern="1200" dirty="0">
              <a:solidFill>
                <a:schemeClr val="tx1"/>
              </a:solidFill>
              <a:effectLst/>
              <a:latin typeface="+mn-lt"/>
              <a:ea typeface="+mn-ea"/>
              <a:cs typeface="+mn-cs"/>
            </a:endParaRPr>
          </a:p>
          <a:p>
            <a:pPr algn="ctr"/>
            <a:r>
              <a:rPr lang="it-IT" sz="16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STRUTTURE SOCIO-SANITARIE</a:t>
            </a:r>
          </a:p>
          <a:p>
            <a:pPr algn="ctr"/>
            <a:r>
              <a:rPr lang="it-IT" sz="1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per anziani non autosufficienti che necessitano di specifiche prestazioni sanitarie non a carattere ospedaliero</a:t>
            </a:r>
          </a:p>
          <a:p>
            <a:pPr algn="just"/>
            <a:endParaRPr lang="it-IT" sz="1200" kern="1200" dirty="0">
              <a:solidFill>
                <a:schemeClr val="tx1"/>
              </a:solidFill>
              <a:effectLst/>
              <a:latin typeface="+mn-lt"/>
              <a:ea typeface="+mn-ea"/>
              <a:cs typeface="+mn-cs"/>
            </a:endParaRPr>
          </a:p>
          <a:p>
            <a:pPr algn="ctr"/>
            <a:r>
              <a:rPr lang="it-IT" sz="1600" b="1" dirty="0">
                <a:solidFill>
                  <a:schemeClr val="accent5">
                    <a:lumMod val="25000"/>
                  </a:schemeClr>
                </a:solidFill>
                <a:latin typeface="Times New Roman" panose="02020603050405020304" pitchFamily="18" charset="0"/>
                <a:ea typeface="Calibri" panose="020F0502020204030204" pitchFamily="34" charset="0"/>
                <a:cs typeface="Times New Roman" panose="02020603050405020304" pitchFamily="18" charset="0"/>
              </a:rPr>
              <a:t>STRUTTURE SOCIO-ASSISTENZIALI</a:t>
            </a:r>
          </a:p>
          <a:p>
            <a:pPr algn="ctr"/>
            <a:r>
              <a:rPr lang="it-IT" sz="1200" i="1" dirty="0">
                <a:solidFill>
                  <a:schemeClr val="bg1">
                    <a:lumMod val="75000"/>
                  </a:schemeClr>
                </a:solidFill>
                <a:latin typeface="Times New Roman" panose="02020603050405020304" pitchFamily="18" charset="0"/>
                <a:ea typeface="Calibri" panose="020F0502020204030204" pitchFamily="34" charset="0"/>
                <a:cs typeface="Times New Roman" panose="02020603050405020304" pitchFamily="18" charset="0"/>
              </a:rPr>
              <a:t>casa di riposo, comunità alloggio, casa albergo, casa soggiorno o casa vacanza per anziani almeno parzialmente autosufficienti</a:t>
            </a:r>
          </a:p>
          <a:p>
            <a:pPr algn="just"/>
            <a:endParaRPr lang="it-IT"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29099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19</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a:p>
        </p:txBody>
      </p:sp>
    </p:spTree>
    <p:extLst>
      <p:ext uri="{BB962C8B-B14F-4D97-AF65-F5344CB8AC3E}">
        <p14:creationId xmlns:p14="http://schemas.microsoft.com/office/powerpoint/2010/main" val="302909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Gli abituali controlli di “Estate Tranquilla” sono stati rinforzati da contestuali verifiche sull’attuazione delle misure di contenimento alla diffusione da COVID-19. </a:t>
            </a:r>
          </a:p>
          <a:p>
            <a:pPr marL="0" marR="0" lvl="0" indent="0" algn="just"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 considerazione della situazione di emergenza sanitaria di questa estate, il dispositivo di controllo dei Carabinieri NAS è stato adeguato per affrontare la rinnovata realtà turistica al fine di garantire la massima cornice di sicurezza anche nella verifica dell’attuazione delle misure di contenimento. Gli obiettivi oggetto di verifiche hanno ricompreso stabilimenti balneari, villaggi turistici, discoteche, bar e gelaterie, dedicando particolare attenzione ai servizi di ristorazione e somministrazione degli alimenti, come i ristoranti, agriturismi, gastronomie e fast-food, inclusi i punti di ristoro presso la rete autostradale, e gli snodi ferroviari e aeroportuali</a:t>
            </a:r>
            <a:endParaRPr lang="it-IT" dirty="0"/>
          </a:p>
        </p:txBody>
      </p:sp>
      <p:sp>
        <p:nvSpPr>
          <p:cNvPr id="4" name="Segnaposto numero diapositiva 3"/>
          <p:cNvSpPr>
            <a:spLocks noGrp="1"/>
          </p:cNvSpPr>
          <p:nvPr>
            <p:ph type="sldNum" sz="quarter" idx="5"/>
          </p:nvPr>
        </p:nvSpPr>
        <p:spPr/>
        <p:txBody>
          <a:bodyPr/>
          <a:lstStyle/>
          <a:p>
            <a:fld id="{00CFA1CF-A79B-429C-A4C4-8394725A2A66}" type="slidenum">
              <a:rPr lang="it-IT" smtClean="0"/>
              <a:pPr/>
              <a:t>2</a:t>
            </a:fld>
            <a:endParaRPr lang="it-IT"/>
          </a:p>
        </p:txBody>
      </p:sp>
    </p:spTree>
    <p:extLst>
      <p:ext uri="{BB962C8B-B14F-4D97-AF65-F5344CB8AC3E}">
        <p14:creationId xmlns:p14="http://schemas.microsoft.com/office/powerpoint/2010/main" val="317058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20</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a:p>
        </p:txBody>
      </p:sp>
    </p:spTree>
    <p:extLst>
      <p:ext uri="{BB962C8B-B14F-4D97-AF65-F5344CB8AC3E}">
        <p14:creationId xmlns:p14="http://schemas.microsoft.com/office/powerpoint/2010/main" val="302909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Tree>
    <p:extLst>
      <p:ext uri="{BB962C8B-B14F-4D97-AF65-F5344CB8AC3E}">
        <p14:creationId xmlns:p14="http://schemas.microsoft.com/office/powerpoint/2010/main" val="652225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4</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dirty="0"/>
          </a:p>
        </p:txBody>
      </p:sp>
    </p:spTree>
    <p:extLst>
      <p:ext uri="{BB962C8B-B14F-4D97-AF65-F5344CB8AC3E}">
        <p14:creationId xmlns:p14="http://schemas.microsoft.com/office/powerpoint/2010/main" val="20090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txBox="1">
            <a:spLocks noGrp="1" noChangeArrowheads="1"/>
          </p:cNvSpPr>
          <p:nvPr/>
        </p:nvSpPr>
        <p:spPr bwMode="auto">
          <a:xfrm>
            <a:off x="3653280" y="9110319"/>
            <a:ext cx="2796310" cy="449931"/>
          </a:xfrm>
          <a:prstGeom prst="rect">
            <a:avLst/>
          </a:prstGeom>
          <a:noFill/>
          <a:ln w="9525">
            <a:noFill/>
            <a:miter lim="800000"/>
            <a:headEnd/>
            <a:tailEnd/>
          </a:ln>
        </p:spPr>
        <p:txBody>
          <a:bodyPr lIns="18572" tIns="0" rIns="18572" bIns="0" anchor="b"/>
          <a:lstStyle/>
          <a:p>
            <a:pPr algn="r" defTabSz="743927" eaLnBrk="0" hangingPunct="0"/>
            <a:fld id="{CCBCBA35-13F4-4D6C-972B-6C6BB76A5B19}" type="slidenum">
              <a:rPr lang="it-IT" altLang="it-IT" sz="1000" i="1"/>
              <a:pPr algn="r" defTabSz="743927" eaLnBrk="0" hangingPunct="0"/>
              <a:t>5</a:t>
            </a:fld>
            <a:endParaRPr lang="it-IT" altLang="it-IT" sz="1000" i="1" dirty="0"/>
          </a:p>
        </p:txBody>
      </p:sp>
      <p:sp>
        <p:nvSpPr>
          <p:cNvPr id="27651" name="Rectangle 2"/>
          <p:cNvSpPr>
            <a:spLocks noGrp="1" noRot="1" noChangeAspect="1" noChangeArrowheads="1" noTextEdit="1"/>
          </p:cNvSpPr>
          <p:nvPr>
            <p:ph type="sldImg"/>
          </p:nvPr>
        </p:nvSpPr>
        <p:spPr>
          <a:xfrm>
            <a:off x="1008063" y="849313"/>
            <a:ext cx="4433887" cy="3327400"/>
          </a:xfrm>
          <a:ln cap="flat"/>
        </p:spPr>
      </p:sp>
      <p:sp>
        <p:nvSpPr>
          <p:cNvPr id="27652" name="Rectangle 3"/>
          <p:cNvSpPr>
            <a:spLocks noGrp="1" noChangeArrowheads="1"/>
          </p:cNvSpPr>
          <p:nvPr>
            <p:ph type="body" idx="1"/>
          </p:nvPr>
        </p:nvSpPr>
        <p:spPr>
          <a:xfrm>
            <a:off x="1001788" y="4546739"/>
            <a:ext cx="4731187" cy="4026410"/>
          </a:xfrm>
          <a:noFill/>
        </p:spPr>
        <p:txBody>
          <a:bodyPr/>
          <a:lstStyle/>
          <a:p>
            <a:pPr eaLnBrk="1" hangingPunct="1"/>
            <a:endParaRPr lang="it-IT" altLang="it-IT" dirty="0"/>
          </a:p>
        </p:txBody>
      </p:sp>
    </p:spTree>
    <p:extLst>
      <p:ext uri="{BB962C8B-B14F-4D97-AF65-F5344CB8AC3E}">
        <p14:creationId xmlns:p14="http://schemas.microsoft.com/office/powerpoint/2010/main" val="2485754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b="1" dirty="0"/>
              <a:t>Dispositivi medici: mascherine chirurgiche:</a:t>
            </a:r>
          </a:p>
          <a:p>
            <a:pPr algn="just"/>
            <a:endParaRPr lang="it-IT" b="1" dirty="0"/>
          </a:p>
          <a:p>
            <a:pPr algn="just"/>
            <a:r>
              <a:rPr lang="it-IT" b="1" dirty="0"/>
              <a:t>DPI (previsti in materia di sicurezza sui luoghi di lavoro): Mascherine FFp2 e FFp3, tute, occhiali, guanti in nitrile, etc.</a:t>
            </a:r>
          </a:p>
        </p:txBody>
      </p:sp>
      <p:sp>
        <p:nvSpPr>
          <p:cNvPr id="4" name="Segnaposto numero diapositiva 3"/>
          <p:cNvSpPr>
            <a:spLocks noGrp="1"/>
          </p:cNvSpPr>
          <p:nvPr>
            <p:ph type="sldNum" sz="quarter" idx="10"/>
          </p:nvPr>
        </p:nvSpPr>
        <p:spPr/>
        <p:txBody>
          <a:bodyPr/>
          <a:lstStyle/>
          <a:p>
            <a:fld id="{00CFA1CF-A79B-429C-A4C4-8394725A2A66}" type="slidenum">
              <a:rPr lang="it-IT" smtClean="0"/>
              <a:pPr/>
              <a:t>6</a:t>
            </a:fld>
            <a:endParaRPr lang="it-IT" dirty="0"/>
          </a:p>
        </p:txBody>
      </p:sp>
    </p:spTree>
    <p:extLst>
      <p:ext uri="{BB962C8B-B14F-4D97-AF65-F5344CB8AC3E}">
        <p14:creationId xmlns:p14="http://schemas.microsoft.com/office/powerpoint/2010/main" val="2434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Nel corso delle oltre 14.200 ispezioni svolte da giugno è stata oggetto di controllo anche l’intera filiera commerciale dei dispositivi medici che ha consentito di individuare e sequestrare oltre un milione di mascherine facciali e dispositivi di protezione privi delle caratteristiche dichiarate, importate illegalmente, con false attestazioni di conformità e in assenza di indicazioni sul corretto impiego. Sono stati bloccati anche 46.500 confezioni di igienizzanti e presidi medici privi delle qualità vantate e senza autorizzazioni. L’attività di vigilanza è stata condotta anche sul web, che ha portato all’oscuramento di 60 siti e annunci su social forum che promuovevano la vendita di prodotti vantanti inesistenti proprietà curative anti-</a:t>
            </a:r>
            <a:r>
              <a:rPr lang="it-IT" sz="1200" kern="1200" dirty="0" err="1">
                <a:solidFill>
                  <a:schemeClr val="tx1"/>
                </a:solidFill>
                <a:effectLst/>
                <a:latin typeface="+mn-lt"/>
                <a:ea typeface="+mn-ea"/>
                <a:cs typeface="+mn-cs"/>
              </a:rPr>
              <a:t>covid</a:t>
            </a:r>
            <a:r>
              <a:rPr lang="it-IT" sz="1200" kern="1200" dirty="0">
                <a:solidFill>
                  <a:schemeClr val="tx1"/>
                </a:solidFill>
                <a:effectLst/>
                <a:latin typeface="+mn-lt"/>
                <a:ea typeface="+mn-ea"/>
                <a:cs typeface="+mn-cs"/>
              </a:rPr>
              <a:t> e farmaci vietati a causa dei gravi effetti collaterali</a:t>
            </a:r>
            <a:endParaRPr lang="it-IT" dirty="0"/>
          </a:p>
        </p:txBody>
      </p:sp>
      <p:sp>
        <p:nvSpPr>
          <p:cNvPr id="4" name="Segnaposto numero diapositiva 3"/>
          <p:cNvSpPr>
            <a:spLocks noGrp="1"/>
          </p:cNvSpPr>
          <p:nvPr>
            <p:ph type="sldNum" sz="quarter" idx="10"/>
          </p:nvPr>
        </p:nvSpPr>
        <p:spPr/>
        <p:txBody>
          <a:bodyPr/>
          <a:lstStyle/>
          <a:p>
            <a:fld id="{00CFA1CF-A79B-429C-A4C4-8394725A2A66}" type="slidenum">
              <a:rPr lang="it-IT" smtClean="0"/>
              <a:pPr/>
              <a:t>7</a:t>
            </a:fld>
            <a:endParaRPr lang="it-IT"/>
          </a:p>
        </p:txBody>
      </p:sp>
    </p:spTree>
    <p:extLst>
      <p:ext uri="{BB962C8B-B14F-4D97-AF65-F5344CB8AC3E}">
        <p14:creationId xmlns:p14="http://schemas.microsoft.com/office/powerpoint/2010/main" val="24345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algn="just"/>
            <a:r>
              <a:rPr lang="it-IT" sz="1200" kern="1200" dirty="0">
                <a:solidFill>
                  <a:schemeClr val="tx1"/>
                </a:solidFill>
                <a:effectLst/>
                <a:latin typeface="+mn-lt"/>
                <a:ea typeface="+mn-ea"/>
                <a:cs typeface="+mn-cs"/>
              </a:rPr>
              <a:t>Contestualmente alle attività di controllo del rispetto delle normative di contrasto alla diffusione epidemica, è stata effettuata anche la campagna tradizionalmente rivolta al monitoraggio, da giugno a settembre, di obiettivi riconducibili alla filiera alimentare e turistica (dalla produzione primaria fino agli agriturismi e alla ristorazione) nonché alla correttezza dell’offerta dei servizi sanitari </a:t>
            </a:r>
            <a:r>
              <a:rPr lang="it-IT" sz="1200" kern="1200">
                <a:solidFill>
                  <a:schemeClr val="tx1"/>
                </a:solidFill>
                <a:effectLst/>
                <a:latin typeface="+mn-lt"/>
                <a:ea typeface="+mn-ea"/>
                <a:cs typeface="+mn-cs"/>
              </a:rPr>
              <a:t>e socio-assistenziali</a:t>
            </a:r>
            <a:r>
              <a:rPr lang="it-IT" sz="1200" kern="1200" dirty="0">
                <a:solidFill>
                  <a:schemeClr val="tx1"/>
                </a:solidFill>
                <a:effectLst/>
                <a:latin typeface="+mn-lt"/>
                <a:ea typeface="+mn-ea"/>
                <a:cs typeface="+mn-cs"/>
              </a:rPr>
              <a:t>, mediante l’esecuzione di</a:t>
            </a:r>
            <a:endParaRPr lang="it-IT" dirty="0"/>
          </a:p>
        </p:txBody>
      </p:sp>
    </p:spTree>
    <p:extLst>
      <p:ext uri="{BB962C8B-B14F-4D97-AF65-F5344CB8AC3E}">
        <p14:creationId xmlns:p14="http://schemas.microsoft.com/office/powerpoint/2010/main" val="7533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algn="just"/>
            <a:r>
              <a:rPr lang="it-IT" sz="1200" kern="1200" dirty="0">
                <a:solidFill>
                  <a:schemeClr val="tx1"/>
                </a:solidFill>
                <a:effectLst/>
                <a:latin typeface="+mn-lt"/>
                <a:ea typeface="+mn-ea"/>
                <a:cs typeface="+mn-cs"/>
              </a:rPr>
              <a:t>complessive 6.655 ispezioni nell’intero territorio nazionale.</a:t>
            </a:r>
          </a:p>
          <a:p>
            <a:pPr algn="just"/>
            <a:r>
              <a:rPr lang="it-IT" sz="1200" kern="1200" dirty="0">
                <a:solidFill>
                  <a:schemeClr val="tx1"/>
                </a:solidFill>
                <a:effectLst/>
                <a:latin typeface="+mn-lt"/>
                <a:ea typeface="+mn-ea"/>
                <a:cs typeface="+mn-cs"/>
              </a:rPr>
              <a:t>Tra le aziende e strutture controllate, 1.833 sono risultate irregolari (pari al 28%) con il deferimento alle autorità giudiziarie di 386 persone e la contestazione di violazioni amministrative per un ammontare complessivo di 2 milioni 300 mila euro nei confronti di ulteriori 1.679 titolari e gestori.</a:t>
            </a:r>
          </a:p>
          <a:p>
            <a:pPr algn="just"/>
            <a:r>
              <a:rPr lang="it-IT" sz="1200" kern="1200" dirty="0">
                <a:solidFill>
                  <a:schemeClr val="tx1"/>
                </a:solidFill>
                <a:effectLst/>
                <a:latin typeface="+mn-lt"/>
                <a:ea typeface="+mn-ea"/>
                <a:cs typeface="+mn-cs"/>
              </a:rPr>
              <a:t>Inoltre, 247 attività ed imprese di settore sono state oggetto di provvedimenti di sospensione, chiusura o di sequestro a causa di gravi carenze strutturali e igienico-sanitarie, mancanza di adeguate condizioni al funzionamento o risultate abusive. Nel medesimo contesto, i NAS hanno operato il sequestro di oltre 44 tonnellate di prodotti alimentari non idonei al consumo.</a:t>
            </a:r>
            <a:endParaRPr lang="it-IT" dirty="0"/>
          </a:p>
        </p:txBody>
      </p:sp>
      <p:sp>
        <p:nvSpPr>
          <p:cNvPr id="4" name="Segnaposto numero diapositiva 3"/>
          <p:cNvSpPr>
            <a:spLocks noGrp="1"/>
          </p:cNvSpPr>
          <p:nvPr>
            <p:ph type="sldNum" sz="quarter" idx="10"/>
          </p:nvPr>
        </p:nvSpPr>
        <p:spPr/>
        <p:txBody>
          <a:bodyPr/>
          <a:lstStyle/>
          <a:p>
            <a:fld id="{00CFA1CF-A79B-429C-A4C4-8394725A2A66}" type="slidenum">
              <a:rPr lang="it-IT" smtClean="0"/>
              <a:pPr/>
              <a:t>9</a:t>
            </a:fld>
            <a:endParaRPr lang="it-IT"/>
          </a:p>
        </p:txBody>
      </p:sp>
    </p:spTree>
    <p:extLst>
      <p:ext uri="{BB962C8B-B14F-4D97-AF65-F5344CB8AC3E}">
        <p14:creationId xmlns:p14="http://schemas.microsoft.com/office/powerpoint/2010/main" val="642842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27BFBAB-386D-4A80-B9CB-A8FA7643C9F5}" type="datetimeFigureOut">
              <a:rPr lang="it-IT" smtClean="0"/>
              <a:pPr/>
              <a:t>12/10/2020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4A6388-0140-4A61-A833-495E980F979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BFBAB-386D-4A80-B9CB-A8FA7643C9F5}" type="datetimeFigureOut">
              <a:rPr lang="it-IT" smtClean="0"/>
              <a:pPr/>
              <a:t>12/10/2020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A6388-0140-4A61-A833-495E980F979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xml"/><Relationship Id="rId7"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hyperlink" Target="https://www.google.it/url?sa=i&amp;rct=j&amp;q=&amp;esrc=s&amp;source=images&amp;cd=&amp;cad=rja&amp;uact=8&amp;ved=0ahUKEwjSl5jfx4HWAhXGVhoKHT6tDvYQjRwIBw&amp;url=https://www.tripadvisor.it/Hotel_Review-g1772423-d1758912-Reviews-Agriturismo_La_Fiorida-Mantello_Province_of_Sondrio_Lombardy.html&amp;psig=AFQjCNFHBWN3ObNn8pixHMroYMLGahB7pA&amp;ust=1504271811406213" TargetMode="External"/><Relationship Id="rId4" Type="http://schemas.openxmlformats.org/officeDocument/2006/relationships/image" Target="../media/image26.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2.xml"/><Relationship Id="rId7"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5" Type="http://schemas.openxmlformats.org/officeDocument/2006/relationships/image" Target="../media/image34.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image" Target="../media/image4.png"/><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2.xm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it/url?sa=i&amp;rct=j&amp;q=&amp;esrc=s&amp;source=images&amp;cd=&amp;cad=rja&amp;uact=8&amp;ved=0ahUKEwiO8PvdkOHVAhVFtBoKHXk9A0kQjRwIBw&amp;url=https://it.wikipedia.org/wiki/Emblema_della_Repubblica_Italiana&amp;psig=AFQjCNH3DSIlNnr4rYpsmYdsUB19x3Xi4A&amp;ust=150315758660770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t="31135" r="19895" b="13942"/>
          <a:stretch/>
        </p:blipFill>
        <p:spPr>
          <a:xfrm>
            <a:off x="1402011" y="1128168"/>
            <a:ext cx="6979581" cy="4997590"/>
          </a:xfrm>
          <a:prstGeom prst="rect">
            <a:avLst/>
          </a:prstGeom>
          <a:effectLst>
            <a:glow rad="1333500">
              <a:srgbClr val="99CCFF">
                <a:alpha val="40000"/>
              </a:srgbClr>
            </a:glow>
            <a:softEdge rad="660400"/>
          </a:effectLst>
        </p:spPr>
      </p:pic>
      <p:sp>
        <p:nvSpPr>
          <p:cNvPr id="18" name="Rettangolo 17"/>
          <p:cNvSpPr/>
          <p:nvPr/>
        </p:nvSpPr>
        <p:spPr>
          <a:xfrm>
            <a:off x="179512" y="4111636"/>
            <a:ext cx="8784975" cy="1117564"/>
          </a:xfrm>
          <a:prstGeom prst="rect">
            <a:avLst/>
          </a:prstGeom>
          <a:noFill/>
        </p:spPr>
        <p:txBody>
          <a:bodyPr wrap="square" lIns="84406" tIns="42203" rIns="84406" bIns="42203">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it-IT" sz="800" b="1" i="1" dirty="0">
              <a:ln w="50800"/>
              <a:solidFill>
                <a:srgbClr val="C00000"/>
              </a:solidFill>
              <a:latin typeface="Times New Roman" panose="02020603050405020304" pitchFamily="18" charset="0"/>
              <a:cs typeface="Times New Roman" panose="02020603050405020304" pitchFamily="18" charset="0"/>
            </a:endParaRPr>
          </a:p>
          <a:p>
            <a:pPr algn="ctr"/>
            <a:r>
              <a:rPr lang="it-IT" sz="2954" b="1" i="1" dirty="0">
                <a:ln w="50800"/>
                <a:solidFill>
                  <a:srgbClr val="C00000"/>
                </a:solidFill>
                <a:latin typeface="Times New Roman" panose="02020603050405020304" pitchFamily="18" charset="0"/>
                <a:cs typeface="Times New Roman" panose="02020603050405020304" pitchFamily="18" charset="0"/>
              </a:rPr>
              <a:t>AL SERVIZIO DELLA SALUTE</a:t>
            </a:r>
            <a:endParaRPr lang="it-IT" sz="800" b="1" i="1" dirty="0">
              <a:ln w="50800"/>
              <a:solidFill>
                <a:srgbClr val="C00000"/>
              </a:solidFill>
              <a:latin typeface="Times New Roman" panose="02020603050405020304" pitchFamily="18" charset="0"/>
              <a:cs typeface="Times New Roman" panose="02020603050405020304" pitchFamily="18" charset="0"/>
            </a:endParaRPr>
          </a:p>
          <a:p>
            <a:pPr algn="ctr"/>
            <a:r>
              <a:rPr lang="it-IT" sz="2954" b="1" i="1" dirty="0">
                <a:ln w="50800"/>
                <a:solidFill>
                  <a:srgbClr val="C00000"/>
                </a:solidFill>
                <a:latin typeface="Times New Roman" panose="02020603050405020304" pitchFamily="18" charset="0"/>
                <a:cs typeface="Times New Roman" panose="02020603050405020304" pitchFamily="18" charset="0"/>
              </a:rPr>
              <a:t>DEI CITTADINI</a:t>
            </a:r>
          </a:p>
        </p:txBody>
      </p:sp>
      <p:sp>
        <p:nvSpPr>
          <p:cNvPr id="4" name="AutoShape 4" descr="Risultati immagini per logo repubblica italiana"/>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dirty="0"/>
          </a:p>
        </p:txBody>
      </p:sp>
      <p:sp>
        <p:nvSpPr>
          <p:cNvPr id="12" name="Rettangolo 11"/>
          <p:cNvSpPr/>
          <p:nvPr/>
        </p:nvSpPr>
        <p:spPr>
          <a:xfrm>
            <a:off x="304800" y="1700808"/>
            <a:ext cx="8515672" cy="58477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b="1" dirty="0">
                <a:latin typeface="Times New Roman" panose="02020603050405020304" pitchFamily="18" charset="0"/>
                <a:cs typeface="Times New Roman" panose="02020603050405020304" pitchFamily="18" charset="0"/>
              </a:rPr>
              <a:t>Comando Carabinieri per la Tutela della Salute</a:t>
            </a:r>
          </a:p>
        </p:txBody>
      </p:sp>
      <p:pic>
        <p:nvPicPr>
          <p:cNvPr id="2" name="Immagine 1">
            <a:extLst>
              <a:ext uri="{FF2B5EF4-FFF2-40B4-BE49-F238E27FC236}">
                <a16:creationId xmlns:a16="http://schemas.microsoft.com/office/drawing/2014/main" id="{450F736E-0485-4015-855B-F36D82AC6B26}"/>
              </a:ext>
            </a:extLst>
          </p:cNvPr>
          <p:cNvPicPr>
            <a:picLocks noChangeAspect="1"/>
          </p:cNvPicPr>
          <p:nvPr/>
        </p:nvPicPr>
        <p:blipFill rotWithShape="1">
          <a:blip r:embed="rId5" cstate="print">
            <a:duotone>
              <a:schemeClr val="accent5">
                <a:shade val="45000"/>
                <a:satMod val="135000"/>
              </a:schemeClr>
              <a:prstClr val="white"/>
            </a:duotone>
          </a:blip>
          <a:srcRect l="60237"/>
          <a:stretch/>
        </p:blipFill>
        <p:spPr>
          <a:xfrm>
            <a:off x="-256251" y="2065880"/>
            <a:ext cx="3006612" cy="4253287"/>
          </a:xfrm>
          <a:prstGeom prst="rect">
            <a:avLst/>
          </a:prstGeom>
          <a:effectLst>
            <a:softEdge rad="622300"/>
          </a:effectLst>
        </p:spPr>
      </p:pic>
      <p:pic>
        <p:nvPicPr>
          <p:cNvPr id="13" name="Picture 5">
            <a:extLst>
              <a:ext uri="{FF2B5EF4-FFF2-40B4-BE49-F238E27FC236}">
                <a16:creationId xmlns:a16="http://schemas.microsoft.com/office/drawing/2014/main" id="{99E96123-E14B-4F21-B927-7BBF6C30A1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288" y="28618"/>
            <a:ext cx="1224810" cy="1214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uppo 13">
            <a:extLst>
              <a:ext uri="{FF2B5EF4-FFF2-40B4-BE49-F238E27FC236}">
                <a16:creationId xmlns:a16="http://schemas.microsoft.com/office/drawing/2014/main" id="{5F587410-1B9D-4E55-B85C-5632DB76A9D7}"/>
              </a:ext>
            </a:extLst>
          </p:cNvPr>
          <p:cNvGrpSpPr/>
          <p:nvPr/>
        </p:nvGrpSpPr>
        <p:grpSpPr>
          <a:xfrm>
            <a:off x="158304" y="139639"/>
            <a:ext cx="2969589" cy="1092276"/>
            <a:chOff x="170881" y="160338"/>
            <a:chExt cx="2969589" cy="1092276"/>
          </a:xfrm>
        </p:grpSpPr>
        <p:pic>
          <p:nvPicPr>
            <p:cNvPr id="15" name="Picture 6" descr="Risultati immagini per logo repubblica italiana">
              <a:hlinkClick r:id="rId7"/>
              <a:extLst>
                <a:ext uri="{FF2B5EF4-FFF2-40B4-BE49-F238E27FC236}">
                  <a16:creationId xmlns:a16="http://schemas.microsoft.com/office/drawing/2014/main" id="{ECAEDC81-C5AD-4AC0-8B7E-151BFA279E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B91EC60B-73D3-41C3-AD8B-3187A1AE35BA}"/>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sp>
        <p:nvSpPr>
          <p:cNvPr id="17" name="CasellaDiTesto 16">
            <a:extLst>
              <a:ext uri="{FF2B5EF4-FFF2-40B4-BE49-F238E27FC236}">
                <a16:creationId xmlns:a16="http://schemas.microsoft.com/office/drawing/2014/main" id="{B937BD09-5AAE-4EB1-8020-7791B4CABD3A}"/>
              </a:ext>
            </a:extLst>
          </p:cNvPr>
          <p:cNvSpPr txBox="1"/>
          <p:nvPr/>
        </p:nvSpPr>
        <p:spPr>
          <a:xfrm>
            <a:off x="7092280" y="1207785"/>
            <a:ext cx="1584176" cy="276999"/>
          </a:xfrm>
          <a:prstGeom prst="rect">
            <a:avLst/>
          </a:prstGeom>
          <a:noFill/>
        </p:spPr>
        <p:txBody>
          <a:bodyPr wrap="square" rtlCol="0">
            <a:spAutoFit/>
          </a:bodyPr>
          <a:lstStyle/>
          <a:p>
            <a:pPr algn="ctr"/>
            <a:r>
              <a:rPr lang="it-IT" sz="1200" b="1" dirty="0">
                <a:latin typeface="+mj-lt"/>
              </a:rPr>
              <a:t>Carabinieri NAS</a:t>
            </a:r>
          </a:p>
        </p:txBody>
      </p:sp>
      <p:pic>
        <p:nvPicPr>
          <p:cNvPr id="20" name="Immagine 19">
            <a:extLst>
              <a:ext uri="{FF2B5EF4-FFF2-40B4-BE49-F238E27FC236}">
                <a16:creationId xmlns:a16="http://schemas.microsoft.com/office/drawing/2014/main" id="{98843D41-B972-4019-B59F-A13D456B26C1}"/>
              </a:ext>
            </a:extLst>
          </p:cNvPr>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58518"/>
          <a:stretch/>
        </p:blipFill>
        <p:spPr>
          <a:xfrm>
            <a:off x="6407358" y="2086662"/>
            <a:ext cx="2805311" cy="3810000"/>
          </a:xfrm>
          <a:prstGeom prst="rect">
            <a:avLst/>
          </a:prstGeom>
          <a:effectLst>
            <a:softEdge rad="622300"/>
          </a:effectLst>
        </p:spPr>
      </p:pic>
      <p:sp>
        <p:nvSpPr>
          <p:cNvPr id="19" name="Rettangolo 18">
            <a:extLst>
              <a:ext uri="{FF2B5EF4-FFF2-40B4-BE49-F238E27FC236}">
                <a16:creationId xmlns:a16="http://schemas.microsoft.com/office/drawing/2014/main" id="{4E69BF4B-FAA7-4E49-8E81-669AF4C21223}"/>
              </a:ext>
            </a:extLst>
          </p:cNvPr>
          <p:cNvSpPr/>
          <p:nvPr/>
        </p:nvSpPr>
        <p:spPr>
          <a:xfrm>
            <a:off x="3707904" y="5961474"/>
            <a:ext cx="5196556" cy="646331"/>
          </a:xfrm>
          <a:prstGeom prst="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r"/>
            <a:r>
              <a:rPr lang="it-IT" b="1" i="1" dirty="0">
                <a:solidFill>
                  <a:schemeClr val="tx2">
                    <a:lumMod val="75000"/>
                  </a:schemeClr>
                </a:solidFill>
                <a:latin typeface="Times New Roman" panose="02020603050405020304" pitchFamily="18" charset="0"/>
                <a:cs typeface="Times New Roman" panose="02020603050405020304" pitchFamily="18" charset="0"/>
              </a:rPr>
              <a:t>Roma, 12 ottobre 2020 – ore 11.00</a:t>
            </a:r>
          </a:p>
          <a:p>
            <a:pPr algn="r"/>
            <a:r>
              <a:rPr lang="it-IT" b="1" i="1" dirty="0">
                <a:solidFill>
                  <a:schemeClr val="tx2">
                    <a:lumMod val="75000"/>
                  </a:schemeClr>
                </a:solidFill>
                <a:latin typeface="Times New Roman" panose="02020603050405020304" pitchFamily="18" charset="0"/>
                <a:cs typeface="Times New Roman" panose="02020603050405020304" pitchFamily="18" charset="0"/>
              </a:rPr>
              <a:t>Auditorium “Cosimo Piccinno”, Lungotevere Ripa 1</a:t>
            </a:r>
          </a:p>
        </p:txBody>
      </p:sp>
      <p:sp>
        <p:nvSpPr>
          <p:cNvPr id="11" name="Rettangolo 10"/>
          <p:cNvSpPr/>
          <p:nvPr/>
        </p:nvSpPr>
        <p:spPr>
          <a:xfrm>
            <a:off x="963131" y="2996952"/>
            <a:ext cx="6880341" cy="707886"/>
          </a:xfrm>
          <a:prstGeom prst="rect">
            <a:avLst/>
          </a:prstGeom>
          <a:solidFill>
            <a:schemeClr val="accent5">
              <a:lumMod val="20000"/>
              <a:lumOff val="80000"/>
              <a:alpha val="6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000" b="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spTree>
    <p:extLst>
      <p:ext uri="{BB962C8B-B14F-4D97-AF65-F5344CB8AC3E}">
        <p14:creationId xmlns:p14="http://schemas.microsoft.com/office/powerpoint/2010/main" val="278391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988498446"/>
              </p:ext>
            </p:extLst>
          </p:nvPr>
        </p:nvGraphicFramePr>
        <p:xfrm>
          <a:off x="836683" y="2329204"/>
          <a:ext cx="7632848" cy="4052124"/>
        </p:xfrm>
        <a:graphic>
          <a:graphicData uri="http://schemas.openxmlformats.org/drawingml/2006/table">
            <a:tbl>
              <a:tblPr>
                <a:tableStyleId>{3C2FFA5D-87B4-456A-9821-1D502468CF0F}</a:tableStyleId>
              </a:tblPr>
              <a:tblGrid>
                <a:gridCol w="288032">
                  <a:extLst>
                    <a:ext uri="{9D8B030D-6E8A-4147-A177-3AD203B41FA5}">
                      <a16:colId xmlns:a16="http://schemas.microsoft.com/office/drawing/2014/main" val="20000"/>
                    </a:ext>
                  </a:extLst>
                </a:gridCol>
                <a:gridCol w="7344816">
                  <a:extLst>
                    <a:ext uri="{9D8B030D-6E8A-4147-A177-3AD203B41FA5}">
                      <a16:colId xmlns:a16="http://schemas.microsoft.com/office/drawing/2014/main" val="20001"/>
                    </a:ext>
                  </a:extLst>
                </a:gridCol>
              </a:tblGrid>
              <a:tr h="600766">
                <a:tc rowSpan="3">
                  <a:txBody>
                    <a:bodyPr/>
                    <a:lstStyle/>
                    <a:p>
                      <a:pPr marL="182563" indent="0" algn="ctr" fontAlgn="ctr">
                        <a:tabLst/>
                      </a:pPr>
                      <a:r>
                        <a:rPr lang="it-IT" sz="1400" b="1" i="0" u="none" strike="noStrike" kern="1200" baseline="0" dirty="0">
                          <a:solidFill>
                            <a:schemeClr val="dk1"/>
                          </a:solidFill>
                          <a:effectLst/>
                          <a:latin typeface="+mn-lt"/>
                          <a:ea typeface="+mn-ea"/>
                          <a:cs typeface="+mn-cs"/>
                        </a:rPr>
                        <a:t>AMMINISTRATIVE</a:t>
                      </a:r>
                    </a:p>
                  </a:txBody>
                  <a:tcPr marL="9525" marR="9525" marT="9525" marB="0" vert="vert270" anchor="ctr"/>
                </a:tc>
                <a:tc>
                  <a:txBody>
                    <a:bodyPr/>
                    <a:lstStyle/>
                    <a:p>
                      <a:pPr marL="182563" indent="0" algn="l" fontAlgn="ctr">
                        <a:tabLst/>
                      </a:pPr>
                      <a:r>
                        <a:rPr lang="it-IT" sz="1400" b="1" u="none" strike="noStrike" kern="1200" baseline="0" dirty="0">
                          <a:effectLst/>
                        </a:rPr>
                        <a:t>CARENZE IGIENICO-STRUTTURALI ED AUTORIZZATIVE  </a:t>
                      </a:r>
                    </a:p>
                    <a:p>
                      <a:pPr marL="182563" indent="0" algn="l" fontAlgn="ctr">
                        <a:tabLst/>
                      </a:pPr>
                      <a:r>
                        <a:rPr lang="it-IT" sz="1400" u="none" strike="noStrike" kern="1200" baseline="0" dirty="0">
                          <a:effectLst/>
                        </a:rPr>
                        <a:t>(</a:t>
                      </a:r>
                      <a:r>
                        <a:rPr lang="it-IT" sz="1400" u="none" strike="noStrike" kern="1200" baseline="0" dirty="0" err="1">
                          <a:effectLst/>
                        </a:rPr>
                        <a:t>D.lgs</a:t>
                      </a:r>
                      <a:r>
                        <a:rPr lang="it-IT" sz="1400" u="none" strike="noStrike" kern="1200" baseline="0" dirty="0">
                          <a:effectLst/>
                        </a:rPr>
                        <a:t> 193/2007 e Reg. CE  625/2017)</a:t>
                      </a:r>
                      <a:endParaRPr lang="it-IT" sz="1400" b="1" i="0" u="none" strike="noStrike" kern="1200" baseline="0" dirty="0">
                        <a:solidFill>
                          <a:schemeClr val="dk1"/>
                        </a:solidFill>
                        <a:effectLst/>
                        <a:latin typeface="Times New Roman"/>
                        <a:ea typeface="+mn-ea"/>
                        <a:cs typeface="+mn-cs"/>
                      </a:endParaRPr>
                    </a:p>
                  </a:txBody>
                  <a:tcPr marL="9525" marR="9525" marT="9525" marB="0" anchor="ctr"/>
                </a:tc>
                <a:extLst>
                  <a:ext uri="{0D108BD9-81ED-4DB2-BD59-A6C34878D82A}">
                    <a16:rowId xmlns:a16="http://schemas.microsoft.com/office/drawing/2014/main" val="10000"/>
                  </a:ext>
                </a:extLst>
              </a:tr>
              <a:tr h="818490">
                <a:tc vMerge="1">
                  <a:txBody>
                    <a:bodyPr/>
                    <a:lstStyle/>
                    <a:p>
                      <a:pPr marL="182563" indent="0" algn="l" fontAlgn="b"/>
                      <a:endParaRPr lang="it-IT" sz="1400" b="1" i="0" u="none" strike="noStrike" kern="1200" baseline="0" dirty="0">
                        <a:solidFill>
                          <a:schemeClr val="dk1"/>
                        </a:solidFill>
                        <a:effectLst/>
                        <a:latin typeface="Times New Roman"/>
                        <a:ea typeface="+mn-ea"/>
                        <a:cs typeface="+mn-cs"/>
                      </a:endParaRPr>
                    </a:p>
                  </a:txBody>
                  <a:tcPr marL="9525" marR="9525" marT="9525" marB="0" anchor="ctr"/>
                </a:tc>
                <a:tc>
                  <a:txBody>
                    <a:bodyPr/>
                    <a:lstStyle/>
                    <a:p>
                      <a:pPr marL="182563" indent="0" algn="l" fontAlgn="b"/>
                      <a:r>
                        <a:rPr lang="it-IT" sz="1400" b="1" u="none" strike="noStrike" kern="1200" baseline="0" dirty="0">
                          <a:effectLst/>
                        </a:rPr>
                        <a:t>IRREGOLARITÀ ETICHETTATURA E TRACCIABILITÀ ALIMENTI </a:t>
                      </a:r>
                    </a:p>
                    <a:p>
                      <a:pPr marL="182563" indent="0" algn="l" fontAlgn="b"/>
                      <a:r>
                        <a:rPr lang="it-IT" sz="1400" b="0" u="none" strike="noStrike" kern="1200" baseline="0" dirty="0">
                          <a:effectLst/>
                        </a:rPr>
                        <a:t>(</a:t>
                      </a:r>
                      <a:r>
                        <a:rPr lang="it-IT" sz="1400" u="none" strike="noStrike" kern="1200" baseline="0" dirty="0" err="1">
                          <a:effectLst/>
                        </a:rPr>
                        <a:t>D.lgs</a:t>
                      </a:r>
                      <a:r>
                        <a:rPr lang="it-IT" sz="1400" u="none" strike="noStrike" kern="1200" baseline="0" dirty="0">
                          <a:effectLst/>
                        </a:rPr>
                        <a:t> 231/2017 e 190/2006)</a:t>
                      </a:r>
                      <a:endParaRPr lang="it-IT" sz="1400" b="1" i="0" u="none" strike="noStrike" kern="1200" baseline="0" dirty="0">
                        <a:solidFill>
                          <a:schemeClr val="dk1"/>
                        </a:solidFill>
                        <a:effectLst/>
                        <a:latin typeface="Times New Roman"/>
                        <a:ea typeface="+mn-ea"/>
                        <a:cs typeface="+mn-cs"/>
                      </a:endParaRPr>
                    </a:p>
                  </a:txBody>
                  <a:tcPr marL="9525" marR="9525" marT="9525" marB="0" anchor="ctr"/>
                </a:tc>
                <a:extLst>
                  <a:ext uri="{0D108BD9-81ED-4DB2-BD59-A6C34878D82A}">
                    <a16:rowId xmlns:a16="http://schemas.microsoft.com/office/drawing/2014/main" val="10001"/>
                  </a:ext>
                </a:extLst>
              </a:tr>
              <a:tr h="668976">
                <a:tc vMerge="1">
                  <a:txBody>
                    <a:bodyPr/>
                    <a:lstStyle/>
                    <a:p>
                      <a:pPr marL="182563" indent="0" algn="l" fontAlgn="b"/>
                      <a:endParaRPr lang="it-IT" sz="1400" b="1" i="0" u="none" strike="noStrike" kern="1200" baseline="0" dirty="0">
                        <a:solidFill>
                          <a:schemeClr val="dk1"/>
                        </a:solidFill>
                        <a:effectLst/>
                        <a:latin typeface="Times New Roman"/>
                        <a:ea typeface="+mn-ea"/>
                        <a:cs typeface="+mn-cs"/>
                      </a:endParaRPr>
                    </a:p>
                  </a:txBody>
                  <a:tcPr marL="9525" marR="9525" marT="9525" marB="0" anchor="ctr"/>
                </a:tc>
                <a:tc>
                  <a:txBody>
                    <a:bodyPr/>
                    <a:lstStyle/>
                    <a:p>
                      <a:pPr marL="182563" indent="0" algn="l" fontAlgn="b"/>
                      <a:r>
                        <a:rPr lang="it-IT" sz="1400" b="1" u="none" strike="noStrike" dirty="0">
                          <a:effectLst/>
                        </a:rPr>
                        <a:t>INOSSERVANZA</a:t>
                      </a:r>
                      <a:r>
                        <a:rPr lang="it-IT" sz="1400" b="1" u="none" strike="noStrike" baseline="0" dirty="0">
                          <a:effectLst/>
                        </a:rPr>
                        <a:t> DELLE L</a:t>
                      </a:r>
                      <a:r>
                        <a:rPr lang="it-IT" sz="1400" b="1" u="none" strike="noStrike" dirty="0">
                          <a:effectLst/>
                        </a:rPr>
                        <a:t>EGGI REGIONALI SULLA</a:t>
                      </a:r>
                      <a:r>
                        <a:rPr lang="it-IT" sz="1400" b="1" u="none" strike="noStrike" baseline="0" dirty="0">
                          <a:effectLst/>
                        </a:rPr>
                        <a:t> DISCIPLINA DI VENDITA/ SOMMINISTRAZIONE ALIMENTI E INERENTE ALLA RICETTIVITÀ TURISTICA</a:t>
                      </a:r>
                      <a:endParaRPr lang="it-IT" sz="1400" b="1" i="0" u="none" strike="noStrike" kern="1200" baseline="0" dirty="0">
                        <a:solidFill>
                          <a:schemeClr val="dk1"/>
                        </a:solidFill>
                        <a:effectLst/>
                        <a:latin typeface="Times New Roman"/>
                        <a:ea typeface="+mn-ea"/>
                        <a:cs typeface="+mn-cs"/>
                      </a:endParaRPr>
                    </a:p>
                  </a:txBody>
                  <a:tcPr marL="9525" marR="9525" marT="9525" marB="0" anchor="ctr"/>
                </a:tc>
                <a:extLst>
                  <a:ext uri="{0D108BD9-81ED-4DB2-BD59-A6C34878D82A}">
                    <a16:rowId xmlns:a16="http://schemas.microsoft.com/office/drawing/2014/main" val="10002"/>
                  </a:ext>
                </a:extLst>
              </a:tr>
              <a:tr h="625942">
                <a:tc rowSpan="3">
                  <a:txBody>
                    <a:bodyPr/>
                    <a:lstStyle/>
                    <a:p>
                      <a:pPr marL="182563" marR="0" indent="0" algn="ctr" defTabSz="914400" rtl="0" eaLnBrk="1" fontAlgn="ctr" latinLnBrk="0" hangingPunct="1">
                        <a:lnSpc>
                          <a:spcPct val="100000"/>
                        </a:lnSpc>
                        <a:spcBef>
                          <a:spcPts val="0"/>
                        </a:spcBef>
                        <a:spcAft>
                          <a:spcPts val="0"/>
                        </a:spcAft>
                        <a:buClrTx/>
                        <a:buSzTx/>
                        <a:buFontTx/>
                        <a:buNone/>
                        <a:tabLst/>
                        <a:defRPr/>
                      </a:pPr>
                      <a:r>
                        <a:rPr lang="it-IT" sz="1400" b="1" u="none" strike="noStrike" kern="1200" dirty="0">
                          <a:solidFill>
                            <a:schemeClr val="dk1"/>
                          </a:solidFill>
                          <a:effectLst/>
                          <a:latin typeface="+mn-lt"/>
                          <a:ea typeface="+mn-ea"/>
                          <a:cs typeface="+mn-cs"/>
                        </a:rPr>
                        <a:t>PENALI</a:t>
                      </a:r>
                    </a:p>
                  </a:txBody>
                  <a:tcPr marL="9525" marR="9525" marT="9525" marB="0" vert="vert270" anchor="ctr">
                    <a:solidFill>
                      <a:srgbClr val="FFFF99"/>
                    </a:solidFill>
                  </a:tcPr>
                </a:tc>
                <a:tc>
                  <a:txBody>
                    <a:bodyPr/>
                    <a:lstStyle/>
                    <a:p>
                      <a:pPr marL="182563" marR="0" indent="0" algn="l" defTabSz="914400" rtl="0" eaLnBrk="1" fontAlgn="ctr" latinLnBrk="0" hangingPunct="1">
                        <a:lnSpc>
                          <a:spcPct val="100000"/>
                        </a:lnSpc>
                        <a:spcBef>
                          <a:spcPts val="0"/>
                        </a:spcBef>
                        <a:spcAft>
                          <a:spcPts val="0"/>
                        </a:spcAft>
                        <a:buClrTx/>
                        <a:buSzTx/>
                        <a:buFontTx/>
                        <a:buNone/>
                        <a:tabLst/>
                        <a:defRPr/>
                      </a:pPr>
                      <a:r>
                        <a:rPr lang="it-IT" sz="1400" b="1" u="none" strike="noStrike" dirty="0">
                          <a:effectLst/>
                        </a:rPr>
                        <a:t>FRODE IN COMMERCIO</a:t>
                      </a:r>
                    </a:p>
                    <a:p>
                      <a:pPr marL="182563" marR="0" indent="0" algn="l" defTabSz="914400" rtl="0" eaLnBrk="1" fontAlgn="ctr" latinLnBrk="0" hangingPunct="1">
                        <a:lnSpc>
                          <a:spcPct val="100000"/>
                        </a:lnSpc>
                        <a:spcBef>
                          <a:spcPts val="0"/>
                        </a:spcBef>
                        <a:spcAft>
                          <a:spcPts val="0"/>
                        </a:spcAft>
                        <a:buClrTx/>
                        <a:buSzTx/>
                        <a:buFontTx/>
                        <a:buNone/>
                        <a:tabLst/>
                        <a:defRPr/>
                      </a:pPr>
                      <a:r>
                        <a:rPr lang="it-IT" sz="1400" u="none" strike="noStrike" kern="1200" dirty="0">
                          <a:solidFill>
                            <a:schemeClr val="dk1"/>
                          </a:solidFill>
                          <a:effectLst/>
                          <a:latin typeface="+mn-lt"/>
                          <a:ea typeface="+mn-ea"/>
                          <a:cs typeface="+mn-cs"/>
                        </a:rPr>
                        <a:t>(Art. 515 c.p.)</a:t>
                      </a:r>
                    </a:p>
                  </a:txBody>
                  <a:tcPr marL="9525" marR="9525" marT="9525" marB="0" anchor="ctr">
                    <a:solidFill>
                      <a:srgbClr val="FFFF99"/>
                    </a:solidFill>
                  </a:tcPr>
                </a:tc>
                <a:extLst>
                  <a:ext uri="{0D108BD9-81ED-4DB2-BD59-A6C34878D82A}">
                    <a16:rowId xmlns:a16="http://schemas.microsoft.com/office/drawing/2014/main" val="10005"/>
                  </a:ext>
                </a:extLst>
              </a:tr>
              <a:tr h="668975">
                <a:tc vMerge="1">
                  <a:txBody>
                    <a:bodyPr/>
                    <a:lstStyle/>
                    <a:p>
                      <a:pPr marL="182563" indent="0" algn="l" fontAlgn="ctr"/>
                      <a:endParaRPr lang="it-IT" sz="1400" b="1" i="0" u="none" strike="noStrike" dirty="0">
                        <a:effectLst/>
                        <a:latin typeface="Times New Roman"/>
                      </a:endParaRPr>
                    </a:p>
                  </a:txBody>
                  <a:tcPr marL="9525" marR="9525" marT="9525" marB="0" anchor="ctr"/>
                </a:tc>
                <a:tc>
                  <a:txBody>
                    <a:bodyPr/>
                    <a:lstStyle/>
                    <a:p>
                      <a:pPr marL="182563" indent="0" algn="l" fontAlgn="ctr"/>
                      <a:r>
                        <a:rPr lang="it-IT" sz="1400" b="1" u="none" strike="noStrike" dirty="0">
                          <a:effectLst/>
                        </a:rPr>
                        <a:t>IGIENE DEGLI ALIMENTI </a:t>
                      </a:r>
                    </a:p>
                    <a:p>
                      <a:pPr marL="182563" indent="0" algn="l" fontAlgn="ctr"/>
                      <a:r>
                        <a:rPr lang="it-IT" sz="1400" u="none" strike="noStrike" dirty="0">
                          <a:effectLst/>
                        </a:rPr>
                        <a:t>(art. 5 L. 283/1962- cattivo stato di conservazione e/o alterati ed insudiciati)</a:t>
                      </a:r>
                      <a:endParaRPr lang="it-IT" sz="1400" b="1" i="0" u="none" strike="noStrike" dirty="0">
                        <a:effectLst/>
                        <a:latin typeface="Times New Roman"/>
                      </a:endParaRPr>
                    </a:p>
                  </a:txBody>
                  <a:tcPr marL="9525" marR="9525" marT="9525" marB="0" anchor="ctr">
                    <a:solidFill>
                      <a:srgbClr val="FFFF99"/>
                    </a:solidFill>
                  </a:tcPr>
                </a:tc>
                <a:extLst>
                  <a:ext uri="{0D108BD9-81ED-4DB2-BD59-A6C34878D82A}">
                    <a16:rowId xmlns:a16="http://schemas.microsoft.com/office/drawing/2014/main" val="10006"/>
                  </a:ext>
                </a:extLst>
              </a:tr>
              <a:tr h="668975">
                <a:tc vMerge="1">
                  <a:txBody>
                    <a:bodyPr/>
                    <a:lstStyle/>
                    <a:p>
                      <a:pPr marL="182563" marR="0" indent="0" algn="ctr" defTabSz="914400" rtl="0" eaLnBrk="1" fontAlgn="ctr" latinLnBrk="0" hangingPunct="1">
                        <a:lnSpc>
                          <a:spcPct val="100000"/>
                        </a:lnSpc>
                        <a:spcBef>
                          <a:spcPts val="0"/>
                        </a:spcBef>
                        <a:spcAft>
                          <a:spcPts val="0"/>
                        </a:spcAft>
                        <a:buClrTx/>
                        <a:buSzTx/>
                        <a:buFontTx/>
                        <a:buNone/>
                        <a:tabLst/>
                        <a:defRPr/>
                      </a:pPr>
                      <a:endParaRPr lang="it-IT" sz="1400" b="1" u="none" strike="noStrike" kern="1200" dirty="0">
                        <a:solidFill>
                          <a:schemeClr val="dk1"/>
                        </a:solidFill>
                        <a:effectLst/>
                        <a:latin typeface="+mn-lt"/>
                        <a:ea typeface="+mn-ea"/>
                        <a:cs typeface="+mn-cs"/>
                      </a:endParaRPr>
                    </a:p>
                  </a:txBody>
                  <a:tcPr marL="9525" marR="9525" marT="9525" marB="0" vert="vert270" anchor="ctr">
                    <a:solidFill>
                      <a:srgbClr val="FFFF99"/>
                    </a:solidFill>
                  </a:tcPr>
                </a:tc>
                <a:tc>
                  <a:txBody>
                    <a:bodyPr/>
                    <a:lstStyle/>
                    <a:p>
                      <a:pPr marL="182563" marR="0" lvl="0" indent="0" algn="l" defTabSz="914400" rtl="0" eaLnBrk="1" fontAlgn="b" latinLnBrk="0" hangingPunct="1">
                        <a:lnSpc>
                          <a:spcPct val="100000"/>
                        </a:lnSpc>
                        <a:spcBef>
                          <a:spcPts val="0"/>
                        </a:spcBef>
                        <a:spcAft>
                          <a:spcPts val="0"/>
                        </a:spcAft>
                        <a:buClrTx/>
                        <a:buSzTx/>
                        <a:buFontTx/>
                        <a:buNone/>
                        <a:tabLst/>
                        <a:defRPr/>
                      </a:pPr>
                      <a:r>
                        <a:rPr lang="it-IT" sz="1400" b="1" u="none" strike="noStrike" kern="1200" baseline="0" dirty="0">
                          <a:solidFill>
                            <a:schemeClr val="dk1"/>
                          </a:solidFill>
                          <a:effectLst/>
                          <a:latin typeface="+mn-lt"/>
                          <a:ea typeface="+mn-ea"/>
                          <a:cs typeface="+mn-cs"/>
                        </a:rPr>
                        <a:t>INOSSERVANZA DELLE NORME SULLA SICUREZZA NEI LUOGHI DI LAVORO</a:t>
                      </a:r>
                    </a:p>
                    <a:p>
                      <a:pPr marL="182563" marR="0" lvl="0" indent="0" algn="l" defTabSz="914400" rtl="0" eaLnBrk="1" fontAlgn="b" latinLnBrk="0" hangingPunct="1">
                        <a:lnSpc>
                          <a:spcPct val="100000"/>
                        </a:lnSpc>
                        <a:spcBef>
                          <a:spcPts val="0"/>
                        </a:spcBef>
                        <a:spcAft>
                          <a:spcPts val="0"/>
                        </a:spcAft>
                        <a:buClrTx/>
                        <a:buSzTx/>
                        <a:buFontTx/>
                        <a:buNone/>
                        <a:tabLst/>
                        <a:defRPr/>
                      </a:pPr>
                      <a:r>
                        <a:rPr lang="it-IT" sz="1400" b="0" i="0" u="none" strike="noStrike" kern="1200" baseline="0" dirty="0">
                          <a:solidFill>
                            <a:schemeClr val="dk1"/>
                          </a:solidFill>
                          <a:effectLst/>
                          <a:latin typeface="+mn-lt"/>
                          <a:ea typeface="+mn-ea"/>
                          <a:cs typeface="+mn-cs"/>
                        </a:rPr>
                        <a:t>(</a:t>
                      </a:r>
                      <a:r>
                        <a:rPr lang="it-IT" sz="1400" b="0" i="0" u="none" strike="noStrike" kern="1200" baseline="0" dirty="0" err="1">
                          <a:solidFill>
                            <a:schemeClr val="dk1"/>
                          </a:solidFill>
                          <a:effectLst/>
                          <a:latin typeface="+mn-lt"/>
                          <a:ea typeface="+mn-ea"/>
                          <a:cs typeface="+mn-cs"/>
                        </a:rPr>
                        <a:t>D.lgs</a:t>
                      </a:r>
                      <a:r>
                        <a:rPr lang="it-IT" sz="1400" b="0" i="0" u="none" strike="noStrike" kern="1200" baseline="0" dirty="0">
                          <a:solidFill>
                            <a:schemeClr val="dk1"/>
                          </a:solidFill>
                          <a:effectLst/>
                          <a:latin typeface="+mn-lt"/>
                          <a:ea typeface="+mn-ea"/>
                          <a:cs typeface="+mn-cs"/>
                        </a:rPr>
                        <a:t> 81/2008)</a:t>
                      </a:r>
                    </a:p>
                    <a:p>
                      <a:pPr marL="182563" indent="0" algn="l" fontAlgn="ctr"/>
                      <a:endParaRPr lang="it-IT" sz="1400" b="1" i="0" u="none" strike="noStrike" dirty="0">
                        <a:effectLst/>
                        <a:latin typeface="Times New Roman"/>
                      </a:endParaRPr>
                    </a:p>
                  </a:txBody>
                  <a:tcPr marL="9525" marR="9525" marT="9525" marB="0" anchor="ctr">
                    <a:solidFill>
                      <a:srgbClr val="FFFF99"/>
                    </a:solidFill>
                  </a:tcPr>
                </a:tc>
                <a:extLst>
                  <a:ext uri="{0D108BD9-81ED-4DB2-BD59-A6C34878D82A}">
                    <a16:rowId xmlns:a16="http://schemas.microsoft.com/office/drawing/2014/main" val="4125788433"/>
                  </a:ext>
                </a:extLst>
              </a:tr>
            </a:tbl>
          </a:graphicData>
        </a:graphic>
      </p:graphicFrame>
      <p:sp>
        <p:nvSpPr>
          <p:cNvPr id="2" name="Rettangolo 1">
            <a:extLst>
              <a:ext uri="{FF2B5EF4-FFF2-40B4-BE49-F238E27FC236}">
                <a16:creationId xmlns:a16="http://schemas.microsoft.com/office/drawing/2014/main" id="{95054F9E-8180-491F-ACC3-77CD2FC3ADBD}"/>
              </a:ext>
            </a:extLst>
          </p:cNvPr>
          <p:cNvSpPr/>
          <p:nvPr/>
        </p:nvSpPr>
        <p:spPr>
          <a:xfrm>
            <a:off x="836683" y="1476073"/>
            <a:ext cx="7632848" cy="584775"/>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1600" b="1" i="1" dirty="0">
                <a:solidFill>
                  <a:schemeClr val="bg1"/>
                </a:solidFill>
                <a:latin typeface="Times New Roman" panose="02020603050405020304" pitchFamily="18" charset="0"/>
                <a:cs typeface="Times New Roman" panose="02020603050405020304" pitchFamily="18" charset="0"/>
              </a:rPr>
              <a:t>SICUREZZA ALIMENTARE</a:t>
            </a:r>
          </a:p>
          <a:p>
            <a:pPr algn="ctr"/>
            <a:r>
              <a:rPr lang="it-IT" sz="1600" b="1" i="1" dirty="0">
                <a:solidFill>
                  <a:schemeClr val="bg1"/>
                </a:solidFill>
                <a:latin typeface="Times New Roman" panose="02020603050405020304" pitchFamily="18" charset="0"/>
                <a:cs typeface="Times New Roman" panose="02020603050405020304" pitchFamily="18" charset="0"/>
              </a:rPr>
              <a:t>TIPOLOGIA DELLE PRINCIPALI VIOLAZIONI</a:t>
            </a:r>
          </a:p>
        </p:txBody>
      </p:sp>
      <p:sp>
        <p:nvSpPr>
          <p:cNvPr id="6" name="Rettangolo 5">
            <a:extLst>
              <a:ext uri="{FF2B5EF4-FFF2-40B4-BE49-F238E27FC236}">
                <a16:creationId xmlns:a16="http://schemas.microsoft.com/office/drawing/2014/main" id="{8BE0CFFF-D789-45C7-992D-2A6463C80185}"/>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0" name="Gruppo 9">
            <a:extLst>
              <a:ext uri="{FF2B5EF4-FFF2-40B4-BE49-F238E27FC236}">
                <a16:creationId xmlns:a16="http://schemas.microsoft.com/office/drawing/2014/main" id="{744BC53C-CC1F-4C35-A12E-7AAE075A13F1}"/>
              </a:ext>
            </a:extLst>
          </p:cNvPr>
          <p:cNvGrpSpPr/>
          <p:nvPr/>
        </p:nvGrpSpPr>
        <p:grpSpPr>
          <a:xfrm>
            <a:off x="-288052" y="44624"/>
            <a:ext cx="2483788" cy="1057113"/>
            <a:chOff x="170881" y="160338"/>
            <a:chExt cx="2969589" cy="1092276"/>
          </a:xfrm>
        </p:grpSpPr>
        <p:pic>
          <p:nvPicPr>
            <p:cNvPr id="11" name="Picture 6" descr="Risultati immagini per logo repubblica italiana">
              <a:hlinkClick r:id="rId3"/>
              <a:extLst>
                <a:ext uri="{FF2B5EF4-FFF2-40B4-BE49-F238E27FC236}">
                  <a16:creationId xmlns:a16="http://schemas.microsoft.com/office/drawing/2014/main" id="{1D52E898-DF5D-4E1A-8385-B9485262FF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99F613AF-DF8D-44C3-B8A0-A7A5570893DB}"/>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9" name="Picture 5">
            <a:extLst>
              <a:ext uri="{FF2B5EF4-FFF2-40B4-BE49-F238E27FC236}">
                <a16:creationId xmlns:a16="http://schemas.microsoft.com/office/drawing/2014/main" id="{5D904883-4DA2-4A7E-8990-F2A81B866F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sellaDiTesto 12">
            <a:extLst>
              <a:ext uri="{FF2B5EF4-FFF2-40B4-BE49-F238E27FC236}">
                <a16:creationId xmlns:a16="http://schemas.microsoft.com/office/drawing/2014/main" id="{FF41A877-317D-40D7-9096-B4D10F8885F2}"/>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320169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p:cNvSpPr txBox="1"/>
          <p:nvPr/>
        </p:nvSpPr>
        <p:spPr>
          <a:xfrm>
            <a:off x="1403648" y="1340768"/>
            <a:ext cx="6593956"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it-IT"/>
            </a:defPPr>
            <a:lvl1pPr algn="ctr">
              <a:defRPr sz="2000" b="1" i="1">
                <a:solidFill>
                  <a:schemeClr val="bg1"/>
                </a:solidFill>
                <a:latin typeface="Times New Roman" panose="02020603050405020304" pitchFamily="18" charset="0"/>
                <a:cs typeface="Times New Roman" panose="02020603050405020304" pitchFamily="18" charset="0"/>
              </a:defRPr>
            </a:lvl1pPr>
          </a:lstStyle>
          <a:p>
            <a:r>
              <a:rPr lang="it-IT" dirty="0"/>
              <a:t>CONTROLLI EFFETTUATI</a:t>
            </a:r>
          </a:p>
        </p:txBody>
      </p:sp>
      <p:graphicFrame>
        <p:nvGraphicFramePr>
          <p:cNvPr id="2" name="Grafico 1"/>
          <p:cNvGraphicFramePr/>
          <p:nvPr>
            <p:extLst>
              <p:ext uri="{D42A27DB-BD31-4B8C-83A1-F6EECF244321}">
                <p14:modId xmlns:p14="http://schemas.microsoft.com/office/powerpoint/2010/main" val="223958907"/>
              </p:ext>
            </p:extLst>
          </p:nvPr>
        </p:nvGraphicFramePr>
        <p:xfrm>
          <a:off x="251520" y="1324992"/>
          <a:ext cx="8496944" cy="5200352"/>
        </p:xfrm>
        <a:graphic>
          <a:graphicData uri="http://schemas.openxmlformats.org/drawingml/2006/chart">
            <c:chart xmlns:c="http://schemas.openxmlformats.org/drawingml/2006/chart" xmlns:r="http://schemas.openxmlformats.org/officeDocument/2006/relationships" r:id="rId3"/>
          </a:graphicData>
        </a:graphic>
      </p:graphicFrame>
      <p:sp>
        <p:nvSpPr>
          <p:cNvPr id="6" name="Rettangolo 5">
            <a:extLst>
              <a:ext uri="{FF2B5EF4-FFF2-40B4-BE49-F238E27FC236}">
                <a16:creationId xmlns:a16="http://schemas.microsoft.com/office/drawing/2014/main" id="{8C2EE79D-A986-472A-8FC4-241140FFE9F8}"/>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1" name="Gruppo 10">
            <a:extLst>
              <a:ext uri="{FF2B5EF4-FFF2-40B4-BE49-F238E27FC236}">
                <a16:creationId xmlns:a16="http://schemas.microsoft.com/office/drawing/2014/main" id="{7CCE675E-A896-4C01-B776-1FE8F6D513C0}"/>
              </a:ext>
            </a:extLst>
          </p:cNvPr>
          <p:cNvGrpSpPr/>
          <p:nvPr/>
        </p:nvGrpSpPr>
        <p:grpSpPr>
          <a:xfrm>
            <a:off x="-288052" y="44624"/>
            <a:ext cx="2483788" cy="1057113"/>
            <a:chOff x="170881" y="160338"/>
            <a:chExt cx="2969589" cy="1092276"/>
          </a:xfrm>
        </p:grpSpPr>
        <p:pic>
          <p:nvPicPr>
            <p:cNvPr id="12" name="Picture 6" descr="Risultati immagini per logo repubblica italiana">
              <a:hlinkClick r:id="rId4"/>
              <a:extLst>
                <a:ext uri="{FF2B5EF4-FFF2-40B4-BE49-F238E27FC236}">
                  <a16:creationId xmlns:a16="http://schemas.microsoft.com/office/drawing/2014/main" id="{5C56D05A-6439-453D-8F82-CC1BA9B5A0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D93EB949-86B5-4773-BD59-4A1462F6DD68}"/>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4" name="Picture 5">
            <a:extLst>
              <a:ext uri="{FF2B5EF4-FFF2-40B4-BE49-F238E27FC236}">
                <a16:creationId xmlns:a16="http://schemas.microsoft.com/office/drawing/2014/main" id="{9BDEDD18-FC8C-4590-8D19-B8B20E0AB9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asellaDiTesto 14">
            <a:extLst>
              <a:ext uri="{FF2B5EF4-FFF2-40B4-BE49-F238E27FC236}">
                <a16:creationId xmlns:a16="http://schemas.microsoft.com/office/drawing/2014/main" id="{763823D7-3C7C-4656-80C9-878F897EEF00}"/>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17195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hlinkClick r:id="rId3" action="ppaction://hlinksldjump"/>
            <a:extLst>
              <a:ext uri="{FF2B5EF4-FFF2-40B4-BE49-F238E27FC236}">
                <a16:creationId xmlns:a16="http://schemas.microsoft.com/office/drawing/2014/main" id="{8154BC11-F7A8-4D0C-BF15-D1885CA343C3}"/>
              </a:ext>
            </a:extLst>
          </p:cNvPr>
          <p:cNvPicPr preferRelativeResize="0">
            <a:picLocks/>
          </p:cNvPicPr>
          <p:nvPr/>
        </p:nvPicPr>
        <p:blipFill>
          <a:blip r:embed="rId4" cstate="print"/>
          <a:stretch>
            <a:fillRect/>
          </a:stretch>
        </p:blipFill>
        <p:spPr>
          <a:xfrm>
            <a:off x="5724128" y="4474589"/>
            <a:ext cx="3240000" cy="2340000"/>
          </a:xfrm>
          <a:prstGeom prst="flowChartProcess">
            <a:avLst/>
          </a:prstGeom>
          <a:effectLst>
            <a:softEdge rad="342900"/>
          </a:effectLst>
        </p:spPr>
      </p:pic>
      <p:grpSp>
        <p:nvGrpSpPr>
          <p:cNvPr id="3" name="Gruppo 2">
            <a:extLst>
              <a:ext uri="{FF2B5EF4-FFF2-40B4-BE49-F238E27FC236}">
                <a16:creationId xmlns:a16="http://schemas.microsoft.com/office/drawing/2014/main" id="{3DF41669-F121-4475-B836-B0A676DA18CD}"/>
              </a:ext>
            </a:extLst>
          </p:cNvPr>
          <p:cNvGrpSpPr/>
          <p:nvPr/>
        </p:nvGrpSpPr>
        <p:grpSpPr>
          <a:xfrm>
            <a:off x="1187624" y="1260104"/>
            <a:ext cx="7036471" cy="1232792"/>
            <a:chOff x="1187624" y="1045346"/>
            <a:chExt cx="7036471" cy="1232792"/>
          </a:xfrm>
        </p:grpSpPr>
        <p:pic>
          <p:nvPicPr>
            <p:cNvPr id="4" name="Immagine 3">
              <a:extLst>
                <a:ext uri="{FF2B5EF4-FFF2-40B4-BE49-F238E27FC236}">
                  <a16:creationId xmlns:a16="http://schemas.microsoft.com/office/drawing/2014/main" id="{12B6055F-6585-408A-99C8-9F1AB0CCCD38}"/>
                </a:ext>
              </a:extLst>
            </p:cNvPr>
            <p:cNvPicPr>
              <a:picLocks noChangeAspect="1"/>
            </p:cNvPicPr>
            <p:nvPr/>
          </p:nvPicPr>
          <p:blipFill>
            <a:blip r:embed="rId5" cstate="print"/>
            <a:stretch>
              <a:fillRect/>
            </a:stretch>
          </p:blipFill>
          <p:spPr>
            <a:xfrm>
              <a:off x="1187624" y="1052736"/>
              <a:ext cx="7036471" cy="1225402"/>
            </a:xfrm>
            <a:prstGeom prst="rect">
              <a:avLst/>
            </a:prstGeom>
            <a:ln>
              <a:solidFill>
                <a:schemeClr val="accent2">
                  <a:lumMod val="75000"/>
                </a:schemeClr>
              </a:solidFill>
            </a:ln>
          </p:spPr>
        </p:pic>
        <p:sp>
          <p:nvSpPr>
            <p:cNvPr id="11" name="Callout 6 10"/>
            <p:cNvSpPr/>
            <p:nvPr/>
          </p:nvSpPr>
          <p:spPr>
            <a:xfrm>
              <a:off x="1187624" y="1045346"/>
              <a:ext cx="7036471" cy="1224136"/>
            </a:xfrm>
            <a:prstGeom prst="accentCallout2">
              <a:avLst>
                <a:gd name="adj1" fmla="val 17972"/>
                <a:gd name="adj2" fmla="val -3838"/>
                <a:gd name="adj3" fmla="val 18750"/>
                <a:gd name="adj4" fmla="val -12142"/>
                <a:gd name="adj5" fmla="val 431774"/>
                <a:gd name="adj6" fmla="val -12194"/>
              </a:avLst>
            </a:prstGeom>
            <a:solidFill>
              <a:schemeClr val="accent2">
                <a:lumMod val="20000"/>
                <a:lumOff val="80000"/>
                <a:alpha val="66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2">
                      <a:lumMod val="75000"/>
                    </a:schemeClr>
                  </a:solidFill>
                  <a:latin typeface="Times New Roman" panose="02020603050405020304" pitchFamily="18" charset="0"/>
                  <a:cs typeface="Times New Roman" panose="02020603050405020304" pitchFamily="18" charset="0"/>
                </a:rPr>
                <a:t>ESERCIZI DI RISTORAZIONE IN LOCALITÀ AD ALTA INTENSITÀ TURISTICA</a:t>
              </a:r>
            </a:p>
          </p:txBody>
        </p:sp>
      </p:grpSp>
      <p:graphicFrame>
        <p:nvGraphicFramePr>
          <p:cNvPr id="10" name="Group 102"/>
          <p:cNvGraphicFramePr>
            <a:graphicFrameLocks noGrp="1"/>
          </p:cNvGraphicFramePr>
          <p:nvPr>
            <p:extLst>
              <p:ext uri="{D42A27DB-BD31-4B8C-83A1-F6EECF244321}">
                <p14:modId xmlns:p14="http://schemas.microsoft.com/office/powerpoint/2010/main" val="2311081588"/>
              </p:ext>
            </p:extLst>
          </p:nvPr>
        </p:nvGraphicFramePr>
        <p:xfrm>
          <a:off x="1199853" y="2708920"/>
          <a:ext cx="6048672" cy="2753540"/>
        </p:xfrm>
        <a:graphic>
          <a:graphicData uri="http://schemas.openxmlformats.org/drawingml/2006/table">
            <a:tbl>
              <a:tblPr/>
              <a:tblGrid>
                <a:gridCol w="4625395">
                  <a:extLst>
                    <a:ext uri="{9D8B030D-6E8A-4147-A177-3AD203B41FA5}">
                      <a16:colId xmlns:a16="http://schemas.microsoft.com/office/drawing/2014/main" val="20000"/>
                    </a:ext>
                  </a:extLst>
                </a:gridCol>
                <a:gridCol w="1423277">
                  <a:extLst>
                    <a:ext uri="{9D8B030D-6E8A-4147-A177-3AD203B41FA5}">
                      <a16:colId xmlns:a16="http://schemas.microsoft.com/office/drawing/2014/main" val="20001"/>
                    </a:ext>
                  </a:extLst>
                </a:gridCol>
              </a:tblGrid>
              <a:tr h="42227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ISPEZIONATI: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rPr>
                        <a:t>2.404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4638">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IRREGOLARI: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856 </a:t>
                      </a:r>
                      <a:r>
                        <a:rPr kumimoji="0" lang="it-IT" altLang="it-IT" sz="1600" b="1" i="0" u="none" strike="noStrike" cap="none" normalizeH="0" baseline="0" dirty="0">
                          <a:ln>
                            <a:noFill/>
                          </a:ln>
                          <a:solidFill>
                            <a:srgbClr val="FF0000"/>
                          </a:solidFill>
                          <a:effectLst/>
                          <a:latin typeface="Times New Roman" pitchFamily="18" charset="0"/>
                        </a:rPr>
                        <a:t>(35%)</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1"/>
                  </a:ext>
                </a:extLst>
              </a:tr>
              <a:tr h="642859">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STRUTTURE CHIUSE/SEQUESTRATE*</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154</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2"/>
                  </a:ext>
                </a:extLst>
              </a:tr>
              <a:tr h="44200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SEGNALATI A.G./A.A.: </a:t>
                      </a:r>
                      <a:r>
                        <a:rPr kumimoji="0" lang="it-IT" altLang="it-IT" sz="1800" b="1" i="0" u="none" strike="noStrike" cap="none" normalizeH="0" baseline="0" dirty="0">
                          <a:ln>
                            <a:noFill/>
                          </a:ln>
                          <a:solidFill>
                            <a:srgbClr val="FF0000"/>
                          </a:solidFill>
                          <a:effectLst/>
                          <a:latin typeface="Times New Roman" pitchFamily="18" charset="0"/>
                        </a:rPr>
                        <a:t>                                                     </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909</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3"/>
                  </a:ext>
                </a:extLst>
              </a:tr>
              <a:tr h="4536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SEQUESTRI  ALIMENTI: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t. 17,1</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4"/>
                  </a:ext>
                </a:extLst>
              </a:tr>
              <a:tr h="4270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VALORE SEQUESTRI: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2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€ 26.097.000</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5"/>
                  </a:ext>
                </a:extLst>
              </a:tr>
            </a:tbl>
          </a:graphicData>
        </a:graphic>
      </p:graphicFrame>
      <p:sp>
        <p:nvSpPr>
          <p:cNvPr id="2" name="CasellaDiTesto 1"/>
          <p:cNvSpPr txBox="1"/>
          <p:nvPr/>
        </p:nvSpPr>
        <p:spPr>
          <a:xfrm>
            <a:off x="1043608" y="5826718"/>
            <a:ext cx="4999031" cy="307777"/>
          </a:xfrm>
          <a:prstGeom prst="rect">
            <a:avLst/>
          </a:prstGeom>
          <a:noFill/>
        </p:spPr>
        <p:txBody>
          <a:bodyPr wrap="square" rtlCol="0">
            <a:spAutoFit/>
          </a:bodyPr>
          <a:lstStyle/>
          <a:p>
            <a:r>
              <a:rPr lang="it-IT" sz="1400" b="1" dirty="0">
                <a:solidFill>
                  <a:srgbClr val="FF0000"/>
                </a:solidFill>
              </a:rPr>
              <a:t>* Locali destinati attività di ristorazione e deposito alimenti</a:t>
            </a:r>
          </a:p>
        </p:txBody>
      </p:sp>
      <p:sp>
        <p:nvSpPr>
          <p:cNvPr id="12" name="Rettangolo 11">
            <a:extLst>
              <a:ext uri="{FF2B5EF4-FFF2-40B4-BE49-F238E27FC236}">
                <a16:creationId xmlns:a16="http://schemas.microsoft.com/office/drawing/2014/main" id="{A4B540DD-67A9-4071-8EC4-3C2BFAE4BAE4}"/>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4" name="Gruppo 13">
            <a:extLst>
              <a:ext uri="{FF2B5EF4-FFF2-40B4-BE49-F238E27FC236}">
                <a16:creationId xmlns:a16="http://schemas.microsoft.com/office/drawing/2014/main" id="{B3275F4E-783C-4917-B7AC-1F43DA146801}"/>
              </a:ext>
            </a:extLst>
          </p:cNvPr>
          <p:cNvGrpSpPr/>
          <p:nvPr/>
        </p:nvGrpSpPr>
        <p:grpSpPr>
          <a:xfrm>
            <a:off x="-288052" y="44624"/>
            <a:ext cx="2483788" cy="1057113"/>
            <a:chOff x="170881" y="160338"/>
            <a:chExt cx="2969589" cy="1092276"/>
          </a:xfrm>
        </p:grpSpPr>
        <p:pic>
          <p:nvPicPr>
            <p:cNvPr id="15" name="Picture 6" descr="Risultati immagini per logo repubblica italiana">
              <a:hlinkClick r:id="rId6"/>
              <a:extLst>
                <a:ext uri="{FF2B5EF4-FFF2-40B4-BE49-F238E27FC236}">
                  <a16:creationId xmlns:a16="http://schemas.microsoft.com/office/drawing/2014/main" id="{EE324D91-FC21-4F60-9EA5-08A861E7CD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CBE710C5-A179-45A1-9186-6295B5553D85}"/>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7" name="Picture 5">
            <a:extLst>
              <a:ext uri="{FF2B5EF4-FFF2-40B4-BE49-F238E27FC236}">
                <a16:creationId xmlns:a16="http://schemas.microsoft.com/office/drawing/2014/main" id="{F774BEF7-C179-4974-9416-787CC644A82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asellaDiTesto 17">
            <a:extLst>
              <a:ext uri="{FF2B5EF4-FFF2-40B4-BE49-F238E27FC236}">
                <a16:creationId xmlns:a16="http://schemas.microsoft.com/office/drawing/2014/main" id="{9C2B0435-4BD0-43A8-BA08-53730D9B0961}"/>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25651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PRODOTTI ITTICI">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1788" y="4365105"/>
            <a:ext cx="3600000" cy="2353689"/>
          </a:xfrm>
          <a:prstGeom prst="flowChartProcess">
            <a:avLst/>
          </a:prstGeom>
          <a:effectLst>
            <a:softEdge rad="342900"/>
          </a:effectLst>
          <a:extLst>
            <a:ext uri="{909E8E84-426E-40DD-AFC4-6F175D3DCCD1}">
              <a14:hiddenFill xmlns:a14="http://schemas.microsoft.com/office/drawing/2010/main">
                <a:solidFill>
                  <a:srgbClr val="FFFFFF"/>
                </a:solidFill>
              </a14:hiddenFill>
            </a:ext>
          </a:extLst>
        </p:spPr>
      </p:pic>
      <p:pic>
        <p:nvPicPr>
          <p:cNvPr id="2052" name="Picture 4" descr="Risultati immagini per PESC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5263"/>
          <a:stretch/>
        </p:blipFill>
        <p:spPr bwMode="auto">
          <a:xfrm>
            <a:off x="1277558" y="1268760"/>
            <a:ext cx="6920295" cy="122413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1" name="Callout 6 10"/>
          <p:cNvSpPr/>
          <p:nvPr/>
        </p:nvSpPr>
        <p:spPr>
          <a:xfrm>
            <a:off x="1136280" y="1268760"/>
            <a:ext cx="7061573" cy="1224136"/>
          </a:xfrm>
          <a:prstGeom prst="accentCallout2">
            <a:avLst>
              <a:gd name="adj1" fmla="val 18750"/>
              <a:gd name="adj2" fmla="val -3161"/>
              <a:gd name="adj3" fmla="val 18750"/>
              <a:gd name="adj4" fmla="val -12142"/>
              <a:gd name="adj5" fmla="val 432699"/>
              <a:gd name="adj6" fmla="val -12130"/>
            </a:avLst>
          </a:prstGeom>
          <a:solidFill>
            <a:schemeClr val="bg1">
              <a:alpha val="66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2">
                    <a:lumMod val="75000"/>
                  </a:schemeClr>
                </a:solidFill>
                <a:latin typeface="Times New Roman" panose="02020603050405020304" pitchFamily="18" charset="0"/>
                <a:cs typeface="Times New Roman" panose="02020603050405020304" pitchFamily="18" charset="0"/>
              </a:rPr>
              <a:t>ESERCIZI PRODOTTI ITTICI</a:t>
            </a:r>
          </a:p>
        </p:txBody>
      </p:sp>
      <p:graphicFrame>
        <p:nvGraphicFramePr>
          <p:cNvPr id="10" name="Group 102"/>
          <p:cNvGraphicFramePr>
            <a:graphicFrameLocks noGrp="1"/>
          </p:cNvGraphicFramePr>
          <p:nvPr>
            <p:extLst>
              <p:ext uri="{D42A27DB-BD31-4B8C-83A1-F6EECF244321}">
                <p14:modId xmlns:p14="http://schemas.microsoft.com/office/powerpoint/2010/main" val="4043677140"/>
              </p:ext>
            </p:extLst>
          </p:nvPr>
        </p:nvGraphicFramePr>
        <p:xfrm>
          <a:off x="1301222" y="2708920"/>
          <a:ext cx="5791058" cy="2699313"/>
        </p:xfrm>
        <a:graphic>
          <a:graphicData uri="http://schemas.openxmlformats.org/drawingml/2006/table">
            <a:tbl>
              <a:tblPr/>
              <a:tblGrid>
                <a:gridCol w="449491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tblGrid>
              <a:tr h="368048">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ISPEZIONATI: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rPr>
                        <a:t>626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4638">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IRREGOLARI: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156 </a:t>
                      </a:r>
                      <a:r>
                        <a:rPr kumimoji="0" lang="it-IT" altLang="it-IT" sz="1600" b="1" i="0" u="none" strike="noStrike" cap="none" normalizeH="0" baseline="0" dirty="0">
                          <a:ln>
                            <a:noFill/>
                          </a:ln>
                          <a:solidFill>
                            <a:srgbClr val="FF0000"/>
                          </a:solidFill>
                          <a:effectLst/>
                          <a:latin typeface="Times New Roman" pitchFamily="18" charset="0"/>
                        </a:rPr>
                        <a:t>(25%)</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2859">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STRUTTURE CHIUSE/SEQUESTRATE*</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18</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200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SEGNALATI A.G./A.A.: </a:t>
                      </a:r>
                      <a:r>
                        <a:rPr kumimoji="0" lang="it-IT" altLang="it-IT" sz="1800" b="1" i="0" u="none" strike="noStrike" cap="none" normalizeH="0" baseline="0" dirty="0">
                          <a:ln>
                            <a:noFill/>
                          </a:ln>
                          <a:solidFill>
                            <a:srgbClr val="FF0000"/>
                          </a:solidFill>
                          <a:effectLst/>
                          <a:latin typeface="Times New Roman" pitchFamily="18" charset="0"/>
                        </a:rPr>
                        <a:t>                                                     </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163</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36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SEQUESTRI  ALIMENTI: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t. 15</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70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VALORE SEQUESTRI: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€ 3.635.000</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2" name="CasellaDiTesto 1"/>
          <p:cNvSpPr txBox="1"/>
          <p:nvPr/>
        </p:nvSpPr>
        <p:spPr>
          <a:xfrm>
            <a:off x="1281457" y="5821029"/>
            <a:ext cx="3846902" cy="307777"/>
          </a:xfrm>
          <a:prstGeom prst="rect">
            <a:avLst/>
          </a:prstGeom>
          <a:noFill/>
        </p:spPr>
        <p:txBody>
          <a:bodyPr wrap="square" rtlCol="0">
            <a:spAutoFit/>
          </a:bodyPr>
          <a:lstStyle/>
          <a:p>
            <a:r>
              <a:rPr lang="it-IT" sz="1400" b="1" dirty="0">
                <a:solidFill>
                  <a:srgbClr val="FF0000"/>
                </a:solidFill>
              </a:rPr>
              <a:t>* Ingrossi/depositi, pescherie</a:t>
            </a:r>
          </a:p>
        </p:txBody>
      </p:sp>
      <p:sp>
        <p:nvSpPr>
          <p:cNvPr id="12" name="Rettangolo 11">
            <a:extLst>
              <a:ext uri="{FF2B5EF4-FFF2-40B4-BE49-F238E27FC236}">
                <a16:creationId xmlns:a16="http://schemas.microsoft.com/office/drawing/2014/main" id="{51F2B764-445F-4DB9-85C6-D69F793BECA5}"/>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5" name="Gruppo 14">
            <a:extLst>
              <a:ext uri="{FF2B5EF4-FFF2-40B4-BE49-F238E27FC236}">
                <a16:creationId xmlns:a16="http://schemas.microsoft.com/office/drawing/2014/main" id="{1648AE73-9035-4995-85A7-636AACC6C1B0}"/>
              </a:ext>
            </a:extLst>
          </p:cNvPr>
          <p:cNvGrpSpPr/>
          <p:nvPr/>
        </p:nvGrpSpPr>
        <p:grpSpPr>
          <a:xfrm>
            <a:off x="-288052" y="44624"/>
            <a:ext cx="2483788" cy="1057113"/>
            <a:chOff x="170881" y="160338"/>
            <a:chExt cx="2969589" cy="1092276"/>
          </a:xfrm>
        </p:grpSpPr>
        <p:pic>
          <p:nvPicPr>
            <p:cNvPr id="16" name="Picture 6" descr="Risultati immagini per logo repubblica italiana">
              <a:hlinkClick r:id="rId6"/>
              <a:extLst>
                <a:ext uri="{FF2B5EF4-FFF2-40B4-BE49-F238E27FC236}">
                  <a16:creationId xmlns:a16="http://schemas.microsoft.com/office/drawing/2014/main" id="{F5CD7C50-5EF1-442E-BDE1-770EA1207A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C36C36EC-B6FF-4D77-B39E-DA4EE51A2AC2}"/>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3" name="Picture 5">
            <a:extLst>
              <a:ext uri="{FF2B5EF4-FFF2-40B4-BE49-F238E27FC236}">
                <a16:creationId xmlns:a16="http://schemas.microsoft.com/office/drawing/2014/main" id="{56A04910-77DC-4339-9A69-F89F307F43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asellaDiTesto 17">
            <a:extLst>
              <a:ext uri="{FF2B5EF4-FFF2-40B4-BE49-F238E27FC236}">
                <a16:creationId xmlns:a16="http://schemas.microsoft.com/office/drawing/2014/main" id="{0234BF1A-6C58-462F-9848-7441BB6389D7}"/>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79567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a:hlinkClick r:id="rId3" action="ppaction://hlinksldjump"/>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4518000"/>
            <a:ext cx="3240000" cy="2340000"/>
          </a:xfrm>
          <a:prstGeom prst="flowChartProcess">
            <a:avLst/>
          </a:prstGeom>
          <a:effectLst>
            <a:softEdge rad="342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uppo 2">
            <a:extLst>
              <a:ext uri="{FF2B5EF4-FFF2-40B4-BE49-F238E27FC236}">
                <a16:creationId xmlns:a16="http://schemas.microsoft.com/office/drawing/2014/main" id="{377F6A4C-B20F-4988-AC13-68D910909C77}"/>
              </a:ext>
            </a:extLst>
          </p:cNvPr>
          <p:cNvGrpSpPr/>
          <p:nvPr/>
        </p:nvGrpSpPr>
        <p:grpSpPr>
          <a:xfrm>
            <a:off x="1187624" y="1236302"/>
            <a:ext cx="7036471" cy="1256594"/>
            <a:chOff x="1403648" y="976136"/>
            <a:chExt cx="7036471" cy="1224136"/>
          </a:xfrm>
        </p:grpSpPr>
        <p:pic>
          <p:nvPicPr>
            <p:cNvPr id="4101" name="Picture 5" descr="Immagine correlata">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34821" b="1125"/>
            <a:stretch/>
          </p:blipFill>
          <p:spPr bwMode="auto">
            <a:xfrm>
              <a:off x="1403648" y="980728"/>
              <a:ext cx="7036471" cy="1219544"/>
            </a:xfrm>
            <a:prstGeom prst="rect">
              <a:avLst/>
            </a:prstGeom>
            <a:noFill/>
            <a:ln>
              <a:solidFill>
                <a:schemeClr val="accent3">
                  <a:lumMod val="75000"/>
                </a:schemeClr>
              </a:solidFill>
            </a:ln>
            <a:extLst>
              <a:ext uri="{909E8E84-426E-40DD-AFC4-6F175D3DCCD1}">
                <a14:hiddenFill xmlns:a14="http://schemas.microsoft.com/office/drawing/2010/main">
                  <a:solidFill>
                    <a:srgbClr val="FFFFFF"/>
                  </a:solidFill>
                </a14:hiddenFill>
              </a:ext>
            </a:extLst>
          </p:spPr>
        </p:pic>
        <p:sp>
          <p:nvSpPr>
            <p:cNvPr id="11" name="Callout 6 10"/>
            <p:cNvSpPr/>
            <p:nvPr/>
          </p:nvSpPr>
          <p:spPr>
            <a:xfrm>
              <a:off x="1403648" y="976136"/>
              <a:ext cx="7036471" cy="1224136"/>
            </a:xfrm>
            <a:prstGeom prst="accentCallout2">
              <a:avLst>
                <a:gd name="adj1" fmla="val 19457"/>
                <a:gd name="adj2" fmla="val -3973"/>
                <a:gd name="adj3" fmla="val 18750"/>
                <a:gd name="adj4" fmla="val -12142"/>
                <a:gd name="adj5" fmla="val 421127"/>
                <a:gd name="adj6" fmla="val -12600"/>
              </a:avLst>
            </a:prstGeom>
            <a:solidFill>
              <a:schemeClr val="accent2">
                <a:lumMod val="20000"/>
                <a:lumOff val="80000"/>
                <a:alpha val="66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2">
                      <a:lumMod val="75000"/>
                    </a:schemeClr>
                  </a:solidFill>
                  <a:latin typeface="Times New Roman" panose="02020603050405020304" pitchFamily="18" charset="0"/>
                  <a:cs typeface="Times New Roman" panose="02020603050405020304" pitchFamily="18" charset="0"/>
                </a:rPr>
                <a:t>AGRITURISMI</a:t>
              </a:r>
            </a:p>
          </p:txBody>
        </p:sp>
      </p:grpSp>
      <p:graphicFrame>
        <p:nvGraphicFramePr>
          <p:cNvPr id="10" name="Group 102"/>
          <p:cNvGraphicFramePr>
            <a:graphicFrameLocks noGrp="1"/>
          </p:cNvGraphicFramePr>
          <p:nvPr>
            <p:extLst>
              <p:ext uri="{D42A27DB-BD31-4B8C-83A1-F6EECF244321}">
                <p14:modId xmlns:p14="http://schemas.microsoft.com/office/powerpoint/2010/main" val="40326203"/>
              </p:ext>
            </p:extLst>
          </p:nvPr>
        </p:nvGraphicFramePr>
        <p:xfrm>
          <a:off x="1190700" y="2709276"/>
          <a:ext cx="6048672" cy="2753540"/>
        </p:xfrm>
        <a:graphic>
          <a:graphicData uri="http://schemas.openxmlformats.org/drawingml/2006/table">
            <a:tbl>
              <a:tblPr/>
              <a:tblGrid>
                <a:gridCol w="4625395">
                  <a:extLst>
                    <a:ext uri="{9D8B030D-6E8A-4147-A177-3AD203B41FA5}">
                      <a16:colId xmlns:a16="http://schemas.microsoft.com/office/drawing/2014/main" val="20000"/>
                    </a:ext>
                  </a:extLst>
                </a:gridCol>
                <a:gridCol w="1423277">
                  <a:extLst>
                    <a:ext uri="{9D8B030D-6E8A-4147-A177-3AD203B41FA5}">
                      <a16:colId xmlns:a16="http://schemas.microsoft.com/office/drawing/2014/main" val="20001"/>
                    </a:ext>
                  </a:extLst>
                </a:gridCol>
              </a:tblGrid>
              <a:tr h="42227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ISPEZIONATI: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rPr>
                        <a:t>568</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4638">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IRREGOLARI: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151 </a:t>
                      </a:r>
                      <a:r>
                        <a:rPr kumimoji="0" lang="it-IT" altLang="it-IT" sz="1600" b="1" i="0" u="none" strike="noStrike" cap="none" normalizeH="0" baseline="0" dirty="0">
                          <a:ln>
                            <a:noFill/>
                          </a:ln>
                          <a:solidFill>
                            <a:srgbClr val="FF0000"/>
                          </a:solidFill>
                          <a:effectLst/>
                          <a:latin typeface="Times New Roman" pitchFamily="18" charset="0"/>
                        </a:rPr>
                        <a:t>(27%)</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2859">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STRUTTURE CHIUSE/SEQUESTRATE*</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32</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200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SEGNALATI A.G./A.A.: </a:t>
                      </a:r>
                      <a:r>
                        <a:rPr kumimoji="0" lang="it-IT" altLang="it-IT" sz="1800" b="1" i="0" u="none" strike="noStrike" cap="none" normalizeH="0" baseline="0" dirty="0">
                          <a:ln>
                            <a:noFill/>
                          </a:ln>
                          <a:solidFill>
                            <a:srgbClr val="FF0000"/>
                          </a:solidFill>
                          <a:effectLst/>
                          <a:latin typeface="Times New Roman" pitchFamily="18" charset="0"/>
                        </a:rPr>
                        <a:t>                                                     </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161</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36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SEQUESTRI  ALIMENTI: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t. 7</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70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VALORE SEQUESTRI: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€ 13.836.000</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2" name="CasellaDiTesto 1"/>
          <p:cNvSpPr txBox="1"/>
          <p:nvPr/>
        </p:nvSpPr>
        <p:spPr>
          <a:xfrm>
            <a:off x="1061137" y="5812773"/>
            <a:ext cx="4734999" cy="523220"/>
          </a:xfrm>
          <a:prstGeom prst="rect">
            <a:avLst/>
          </a:prstGeom>
          <a:noFill/>
        </p:spPr>
        <p:txBody>
          <a:bodyPr wrap="square" rtlCol="0">
            <a:spAutoFit/>
          </a:bodyPr>
          <a:lstStyle/>
          <a:p>
            <a:r>
              <a:rPr lang="it-IT" sz="1400" b="1" dirty="0">
                <a:solidFill>
                  <a:srgbClr val="FF0000"/>
                </a:solidFill>
              </a:rPr>
              <a:t>* Locali destinati attività di ricezione, ristorazione e deposito alimenti</a:t>
            </a:r>
          </a:p>
        </p:txBody>
      </p:sp>
      <p:sp>
        <p:nvSpPr>
          <p:cNvPr id="13" name="Rettangolo 12">
            <a:extLst>
              <a:ext uri="{FF2B5EF4-FFF2-40B4-BE49-F238E27FC236}">
                <a16:creationId xmlns:a16="http://schemas.microsoft.com/office/drawing/2014/main" id="{223B82CE-E790-4946-8286-AAB3A5B83A55}"/>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5" name="Gruppo 14">
            <a:extLst>
              <a:ext uri="{FF2B5EF4-FFF2-40B4-BE49-F238E27FC236}">
                <a16:creationId xmlns:a16="http://schemas.microsoft.com/office/drawing/2014/main" id="{114A709E-BA2D-4D66-A0CB-39B448F5884F}"/>
              </a:ext>
            </a:extLst>
          </p:cNvPr>
          <p:cNvGrpSpPr/>
          <p:nvPr/>
        </p:nvGrpSpPr>
        <p:grpSpPr>
          <a:xfrm>
            <a:off x="-288052" y="44624"/>
            <a:ext cx="2483788" cy="1057113"/>
            <a:chOff x="170881" y="160338"/>
            <a:chExt cx="2969589" cy="1092276"/>
          </a:xfrm>
        </p:grpSpPr>
        <p:pic>
          <p:nvPicPr>
            <p:cNvPr id="16" name="Picture 6" descr="Risultati immagini per logo repubblica italiana">
              <a:hlinkClick r:id="rId7"/>
              <a:extLst>
                <a:ext uri="{FF2B5EF4-FFF2-40B4-BE49-F238E27FC236}">
                  <a16:creationId xmlns:a16="http://schemas.microsoft.com/office/drawing/2014/main" id="{A3ACED53-B37B-40E7-99FE-AFC669855E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7" name="CasellaDiTesto 16">
              <a:extLst>
                <a:ext uri="{FF2B5EF4-FFF2-40B4-BE49-F238E27FC236}">
                  <a16:creationId xmlns:a16="http://schemas.microsoft.com/office/drawing/2014/main" id="{9564DDF0-13C3-43AF-926D-823964D4D46B}"/>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8" name="Picture 5">
            <a:extLst>
              <a:ext uri="{FF2B5EF4-FFF2-40B4-BE49-F238E27FC236}">
                <a16:creationId xmlns:a16="http://schemas.microsoft.com/office/drawing/2014/main" id="{74DD160C-C591-4510-BE78-36776B58C4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asellaDiTesto 18">
            <a:extLst>
              <a:ext uri="{FF2B5EF4-FFF2-40B4-BE49-F238E27FC236}">
                <a16:creationId xmlns:a16="http://schemas.microsoft.com/office/drawing/2014/main" id="{BC23FC89-B29C-45D1-803F-D37A0D286E1D}"/>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203209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hlinkClick r:id="rId3" action="ppaction://hlinksldjump"/>
            <a:extLst>
              <a:ext uri="{FF2B5EF4-FFF2-40B4-BE49-F238E27FC236}">
                <a16:creationId xmlns:a16="http://schemas.microsoft.com/office/drawing/2014/main" id="{0338200B-8E28-4AC1-82BB-8136635DD89F}"/>
              </a:ext>
            </a:extLst>
          </p:cNvPr>
          <p:cNvPicPr preferRelativeResize="0">
            <a:picLocks/>
          </p:cNvPicPr>
          <p:nvPr/>
        </p:nvPicPr>
        <p:blipFill>
          <a:blip r:embed="rId4" cstate="print"/>
          <a:stretch>
            <a:fillRect/>
          </a:stretch>
        </p:blipFill>
        <p:spPr>
          <a:xfrm>
            <a:off x="5436096" y="4532666"/>
            <a:ext cx="3600000" cy="2340000"/>
          </a:xfrm>
          <a:prstGeom prst="flowChartProcess">
            <a:avLst/>
          </a:prstGeom>
          <a:effectLst>
            <a:softEdge rad="342900"/>
          </a:effectLst>
        </p:spPr>
      </p:pic>
      <p:pic>
        <p:nvPicPr>
          <p:cNvPr id="717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471" b="10529"/>
          <a:stretch/>
        </p:blipFill>
        <p:spPr bwMode="auto">
          <a:xfrm>
            <a:off x="1152228" y="1248508"/>
            <a:ext cx="7092180" cy="1368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llout 6 10"/>
          <p:cNvSpPr/>
          <p:nvPr/>
        </p:nvSpPr>
        <p:spPr>
          <a:xfrm>
            <a:off x="1179362" y="1238708"/>
            <a:ext cx="7031092" cy="1368152"/>
          </a:xfrm>
          <a:prstGeom prst="accentCallout2">
            <a:avLst>
              <a:gd name="adj1" fmla="val 19446"/>
              <a:gd name="adj2" fmla="val -3702"/>
              <a:gd name="adj3" fmla="val 18750"/>
              <a:gd name="adj4" fmla="val -12142"/>
              <a:gd name="adj5" fmla="val 388421"/>
              <a:gd name="adj6" fmla="val -12414"/>
            </a:avLst>
          </a:prstGeom>
          <a:solidFill>
            <a:schemeClr val="bg1">
              <a:alpha val="79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2">
                    <a:lumMod val="75000"/>
                  </a:schemeClr>
                </a:solidFill>
                <a:latin typeface="Times New Roman" panose="02020603050405020304" pitchFamily="18" charset="0"/>
                <a:cs typeface="Times New Roman" panose="02020603050405020304" pitchFamily="18" charset="0"/>
              </a:rPr>
              <a:t>VILLAGGI TURISTICI, CAMPEGGI, DISCOTECHE E STABILIMENTI BALNEARI</a:t>
            </a:r>
          </a:p>
        </p:txBody>
      </p:sp>
      <p:graphicFrame>
        <p:nvGraphicFramePr>
          <p:cNvPr id="10" name="Group 102"/>
          <p:cNvGraphicFramePr>
            <a:graphicFrameLocks noGrp="1"/>
          </p:cNvGraphicFramePr>
          <p:nvPr>
            <p:extLst>
              <p:ext uri="{D42A27DB-BD31-4B8C-83A1-F6EECF244321}">
                <p14:modId xmlns:p14="http://schemas.microsoft.com/office/powerpoint/2010/main" val="3285973612"/>
              </p:ext>
            </p:extLst>
          </p:nvPr>
        </p:nvGraphicFramePr>
        <p:xfrm>
          <a:off x="1184277" y="2764948"/>
          <a:ext cx="5835995" cy="2753540"/>
        </p:xfrm>
        <a:graphic>
          <a:graphicData uri="http://schemas.openxmlformats.org/drawingml/2006/table">
            <a:tbl>
              <a:tblPr/>
              <a:tblGrid>
                <a:gridCol w="4467843">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42227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ISPEZIONATI: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rPr>
                        <a:t>696</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4638">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IRREGOLARI: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160 </a:t>
                      </a:r>
                      <a:r>
                        <a:rPr kumimoji="0" lang="it-IT" altLang="it-IT" sz="1600" b="1" i="0" u="none" strike="noStrike" cap="none" normalizeH="0" baseline="0" dirty="0">
                          <a:ln>
                            <a:noFill/>
                          </a:ln>
                          <a:solidFill>
                            <a:srgbClr val="FF0000"/>
                          </a:solidFill>
                          <a:effectLst/>
                          <a:latin typeface="Times New Roman" pitchFamily="18" charset="0"/>
                        </a:rPr>
                        <a:t>(23%)</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2859">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STRUTTURE CHIUSE/SEQUESTRATE*</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7</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200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SEGNALATI A.G./A.A.: </a:t>
                      </a:r>
                      <a:r>
                        <a:rPr kumimoji="0" lang="it-IT" altLang="it-IT" sz="1800" b="1" i="0" u="none" strike="noStrike" cap="none" normalizeH="0" baseline="0" dirty="0">
                          <a:ln>
                            <a:noFill/>
                          </a:ln>
                          <a:solidFill>
                            <a:srgbClr val="FF0000"/>
                          </a:solidFill>
                          <a:effectLst/>
                          <a:latin typeface="Times New Roman" pitchFamily="18" charset="0"/>
                        </a:rPr>
                        <a:t>                                                     </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169</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36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SEQUESTRI  ALIMENTI: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t. 1,2</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70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VALORE SEQUESTRI: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 € 2.288.000</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5" name="Rettangolo 4"/>
          <p:cNvSpPr/>
          <p:nvPr/>
        </p:nvSpPr>
        <p:spPr>
          <a:xfrm>
            <a:off x="1173983" y="1250241"/>
            <a:ext cx="7036471" cy="1366419"/>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15A294D9-FCEC-4D48-BC83-5E376185734C}"/>
              </a:ext>
            </a:extLst>
          </p:cNvPr>
          <p:cNvSpPr txBox="1"/>
          <p:nvPr/>
        </p:nvSpPr>
        <p:spPr>
          <a:xfrm>
            <a:off x="1045553" y="5886844"/>
            <a:ext cx="4246527" cy="523220"/>
          </a:xfrm>
          <a:prstGeom prst="rect">
            <a:avLst/>
          </a:prstGeom>
          <a:noFill/>
        </p:spPr>
        <p:txBody>
          <a:bodyPr wrap="square" rtlCol="0">
            <a:spAutoFit/>
          </a:bodyPr>
          <a:lstStyle/>
          <a:p>
            <a:r>
              <a:rPr lang="it-IT" sz="1400" b="1" dirty="0">
                <a:solidFill>
                  <a:srgbClr val="FF0000"/>
                </a:solidFill>
              </a:rPr>
              <a:t>* Locali destinati attività di ricezione, ristorazione e deposito alimenti</a:t>
            </a:r>
          </a:p>
        </p:txBody>
      </p:sp>
      <p:sp>
        <p:nvSpPr>
          <p:cNvPr id="13" name="Rettangolo 12">
            <a:extLst>
              <a:ext uri="{FF2B5EF4-FFF2-40B4-BE49-F238E27FC236}">
                <a16:creationId xmlns:a16="http://schemas.microsoft.com/office/drawing/2014/main" id="{8D255E09-CE79-4223-9B34-1F7F4A8F1AB2}"/>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7" name="Gruppo 16">
            <a:extLst>
              <a:ext uri="{FF2B5EF4-FFF2-40B4-BE49-F238E27FC236}">
                <a16:creationId xmlns:a16="http://schemas.microsoft.com/office/drawing/2014/main" id="{D52DBD93-427B-40E0-986A-07912AA0E0B5}"/>
              </a:ext>
            </a:extLst>
          </p:cNvPr>
          <p:cNvGrpSpPr/>
          <p:nvPr/>
        </p:nvGrpSpPr>
        <p:grpSpPr>
          <a:xfrm>
            <a:off x="-288052" y="44624"/>
            <a:ext cx="2483788" cy="1057113"/>
            <a:chOff x="170881" y="160338"/>
            <a:chExt cx="2969589" cy="1092276"/>
          </a:xfrm>
        </p:grpSpPr>
        <p:pic>
          <p:nvPicPr>
            <p:cNvPr id="18" name="Picture 6" descr="Risultati immagini per logo repubblica italiana">
              <a:hlinkClick r:id="rId6"/>
              <a:extLst>
                <a:ext uri="{FF2B5EF4-FFF2-40B4-BE49-F238E27FC236}">
                  <a16:creationId xmlns:a16="http://schemas.microsoft.com/office/drawing/2014/main" id="{CF6ACD2B-EA07-4CC6-8769-1AB0409954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80E0FFF3-486B-443E-8E3A-E7AF58772564}"/>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5" name="Picture 5">
            <a:extLst>
              <a:ext uri="{FF2B5EF4-FFF2-40B4-BE49-F238E27FC236}">
                <a16:creationId xmlns:a16="http://schemas.microsoft.com/office/drawing/2014/main" id="{6BFE9B3F-94CE-4011-B8C1-D4EEC4E244A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asellaDiTesto 15">
            <a:extLst>
              <a:ext uri="{FF2B5EF4-FFF2-40B4-BE49-F238E27FC236}">
                <a16:creationId xmlns:a16="http://schemas.microsoft.com/office/drawing/2014/main" id="{B4F87B44-F3BA-4CEC-8AC9-9F1F2ADC8F5C}"/>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364241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4725144"/>
            <a:ext cx="2835792" cy="1887091"/>
          </a:xfrm>
          <a:prstGeom prst="flowChartProcess">
            <a:avLst/>
          </a:prstGeom>
          <a:effectLst>
            <a:softEdge rad="342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Group 102"/>
          <p:cNvGraphicFramePr>
            <a:graphicFrameLocks noGrp="1"/>
          </p:cNvGraphicFramePr>
          <p:nvPr>
            <p:extLst>
              <p:ext uri="{D42A27DB-BD31-4B8C-83A1-F6EECF244321}">
                <p14:modId xmlns:p14="http://schemas.microsoft.com/office/powerpoint/2010/main" val="2502226957"/>
              </p:ext>
            </p:extLst>
          </p:nvPr>
        </p:nvGraphicFramePr>
        <p:xfrm>
          <a:off x="1164552" y="2699838"/>
          <a:ext cx="5927728" cy="2753540"/>
        </p:xfrm>
        <a:graphic>
          <a:graphicData uri="http://schemas.openxmlformats.org/drawingml/2006/table">
            <a:tbl>
              <a:tblPr/>
              <a:tblGrid>
                <a:gridCol w="4559576">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42227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ISPEZIONATI: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rPr>
                        <a:t>810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4638">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IRREGOLARI: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196 </a:t>
                      </a:r>
                      <a:r>
                        <a:rPr kumimoji="0" lang="it-IT" altLang="it-IT" sz="1600" b="1" i="0" u="none" strike="noStrike" cap="none" normalizeH="0" baseline="0" dirty="0">
                          <a:ln>
                            <a:noFill/>
                          </a:ln>
                          <a:solidFill>
                            <a:srgbClr val="FF0000"/>
                          </a:solidFill>
                          <a:effectLst/>
                          <a:latin typeface="Times New Roman" pitchFamily="18" charset="0"/>
                        </a:rPr>
                        <a:t>(24%)</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2859">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STRUTTURE CHIUSE/SEQUESTRATE*</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8</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200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SEGNALATI  A.G./A.A.: </a:t>
                      </a:r>
                      <a:r>
                        <a:rPr kumimoji="0" lang="it-IT" altLang="it-IT" sz="1800" b="1" i="0" u="none" strike="noStrike" cap="none" normalizeH="0" baseline="0" dirty="0">
                          <a:ln>
                            <a:noFill/>
                          </a:ln>
                          <a:solidFill>
                            <a:srgbClr val="FF0000"/>
                          </a:solidFill>
                          <a:effectLst/>
                          <a:latin typeface="Times New Roman" pitchFamily="18" charset="0"/>
                        </a:rPr>
                        <a:t>                                                     </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197</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36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SEQUESTRI  ALIMENTI: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t. 1,6</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70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VALORE SEQUESTRI: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€ 1.150.000</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2" name="CasellaDiTesto 1"/>
          <p:cNvSpPr txBox="1"/>
          <p:nvPr/>
        </p:nvSpPr>
        <p:spPr>
          <a:xfrm>
            <a:off x="984385" y="5865914"/>
            <a:ext cx="5027776" cy="307777"/>
          </a:xfrm>
          <a:prstGeom prst="rect">
            <a:avLst/>
          </a:prstGeom>
          <a:noFill/>
        </p:spPr>
        <p:txBody>
          <a:bodyPr wrap="square" rtlCol="0">
            <a:spAutoFit/>
          </a:bodyPr>
          <a:lstStyle/>
          <a:p>
            <a:r>
              <a:rPr lang="it-IT" sz="1400" b="1" dirty="0">
                <a:solidFill>
                  <a:srgbClr val="FF0000"/>
                </a:solidFill>
              </a:rPr>
              <a:t>* Locali destinati attività di somministrazione e deposito alimenti</a:t>
            </a:r>
          </a:p>
        </p:txBody>
      </p:sp>
      <p:pic>
        <p:nvPicPr>
          <p:cNvPr id="1030" name="Picture 6"/>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234946" y="1268761"/>
            <a:ext cx="7013654" cy="122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allout 6 10"/>
          <p:cNvSpPr/>
          <p:nvPr/>
        </p:nvSpPr>
        <p:spPr>
          <a:xfrm>
            <a:off x="1230508" y="1268760"/>
            <a:ext cx="7008567" cy="1224136"/>
          </a:xfrm>
          <a:prstGeom prst="accentCallout2">
            <a:avLst>
              <a:gd name="adj1" fmla="val 17972"/>
              <a:gd name="adj2" fmla="val -4155"/>
              <a:gd name="adj3" fmla="val 18750"/>
              <a:gd name="adj4" fmla="val -12142"/>
              <a:gd name="adj5" fmla="val 429440"/>
              <a:gd name="adj6" fmla="val -11788"/>
            </a:avLst>
          </a:prstGeom>
          <a:solidFill>
            <a:schemeClr val="bg1">
              <a:alpha val="17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2">
                    <a:lumMod val="75000"/>
                  </a:schemeClr>
                </a:solidFill>
                <a:latin typeface="Times New Roman" panose="02020603050405020304" pitchFamily="18" charset="0"/>
                <a:cs typeface="Times New Roman" panose="02020603050405020304" pitchFamily="18" charset="0"/>
              </a:rPr>
              <a:t>BAR - GELATERIE</a:t>
            </a:r>
          </a:p>
        </p:txBody>
      </p:sp>
      <p:sp>
        <p:nvSpPr>
          <p:cNvPr id="3" name="Rettangolo 2"/>
          <p:cNvSpPr/>
          <p:nvPr/>
        </p:nvSpPr>
        <p:spPr>
          <a:xfrm>
            <a:off x="1231227" y="1268760"/>
            <a:ext cx="7007848" cy="122413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3F3DD669-CB92-4377-8D20-49420BD93463}"/>
              </a:ext>
            </a:extLst>
          </p:cNvPr>
          <p:cNvPicPr>
            <a:picLocks noChangeAspect="1"/>
          </p:cNvPicPr>
          <p:nvPr/>
        </p:nvPicPr>
        <p:blipFill rotWithShape="1">
          <a:blip r:embed="rId6" cstate="print"/>
          <a:srcRect l="31798" r="19258"/>
          <a:stretch/>
        </p:blipFill>
        <p:spPr>
          <a:xfrm>
            <a:off x="7668344" y="2924944"/>
            <a:ext cx="1323624" cy="2029662"/>
          </a:xfrm>
          <a:prstGeom prst="rect">
            <a:avLst/>
          </a:prstGeom>
        </p:spPr>
      </p:pic>
      <p:sp>
        <p:nvSpPr>
          <p:cNvPr id="13" name="Rettangolo 12">
            <a:extLst>
              <a:ext uri="{FF2B5EF4-FFF2-40B4-BE49-F238E27FC236}">
                <a16:creationId xmlns:a16="http://schemas.microsoft.com/office/drawing/2014/main" id="{0CB8732B-68D5-4EF0-ADE7-C8BA5C29B649}"/>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6" name="Gruppo 15">
            <a:extLst>
              <a:ext uri="{FF2B5EF4-FFF2-40B4-BE49-F238E27FC236}">
                <a16:creationId xmlns:a16="http://schemas.microsoft.com/office/drawing/2014/main" id="{6E843E2F-B353-4885-9E7C-692DED9D16B1}"/>
              </a:ext>
            </a:extLst>
          </p:cNvPr>
          <p:cNvGrpSpPr/>
          <p:nvPr/>
        </p:nvGrpSpPr>
        <p:grpSpPr>
          <a:xfrm>
            <a:off x="-288052" y="44624"/>
            <a:ext cx="2483788" cy="1057113"/>
            <a:chOff x="170881" y="160338"/>
            <a:chExt cx="2969589" cy="1092276"/>
          </a:xfrm>
        </p:grpSpPr>
        <p:pic>
          <p:nvPicPr>
            <p:cNvPr id="17" name="Picture 6" descr="Risultati immagini per logo repubblica italiana">
              <a:hlinkClick r:id="rId7"/>
              <a:extLst>
                <a:ext uri="{FF2B5EF4-FFF2-40B4-BE49-F238E27FC236}">
                  <a16:creationId xmlns:a16="http://schemas.microsoft.com/office/drawing/2014/main" id="{C6C8EF0A-C69E-47C3-9749-B3039A548A5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81E894E4-5423-4CE2-8FF9-0D9BE97C3D67}"/>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4" name="Picture 5">
            <a:extLst>
              <a:ext uri="{FF2B5EF4-FFF2-40B4-BE49-F238E27FC236}">
                <a16:creationId xmlns:a16="http://schemas.microsoft.com/office/drawing/2014/main" id="{72A10A68-8EB4-43C3-86B6-C7E457508A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asellaDiTesto 18">
            <a:extLst>
              <a:ext uri="{FF2B5EF4-FFF2-40B4-BE49-F238E27FC236}">
                <a16:creationId xmlns:a16="http://schemas.microsoft.com/office/drawing/2014/main" id="{F0D6B17E-4446-4374-846E-613FA2FBBF0F}"/>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263612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684" y="1257134"/>
            <a:ext cx="7021703" cy="1377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Z:\STRATEGIA  2017 ESTATE TRANQUILLA\IMMAGINI\PORTI ESROPORTI.png">
            <a:hlinkClick r:id="rId4" action="ppaction://hlinksldjump"/>
          </p:cNvPr>
          <p:cNvPicPr preferRelativeResize="0">
            <a:picLocks noChangeArrowheads="1"/>
          </p:cNvPicPr>
          <p:nvPr/>
        </p:nvPicPr>
        <p:blipFill rotWithShape="1">
          <a:blip r:embed="rId5" cstate="print">
            <a:extLst>
              <a:ext uri="{28A0092B-C50C-407E-A947-70E740481C1C}">
                <a14:useLocalDpi xmlns:a14="http://schemas.microsoft.com/office/drawing/2010/main" val="0"/>
              </a:ext>
            </a:extLst>
          </a:blip>
          <a:srcRect r="8692"/>
          <a:stretch/>
        </p:blipFill>
        <p:spPr bwMode="auto">
          <a:xfrm>
            <a:off x="5292000" y="4488382"/>
            <a:ext cx="3600000" cy="2340000"/>
          </a:xfrm>
          <a:prstGeom prst="flowChartProcess">
            <a:avLst/>
          </a:prstGeom>
          <a:effectLst>
            <a:softEdge rad="342900"/>
          </a:effectLst>
          <a:extLst>
            <a:ext uri="{909E8E84-426E-40DD-AFC4-6F175D3DCCD1}">
              <a14:hiddenFill xmlns:a14="http://schemas.microsoft.com/office/drawing/2010/main">
                <a:solidFill>
                  <a:srgbClr val="FFFFFF"/>
                </a:solidFill>
              </a14:hiddenFill>
            </a:ext>
          </a:extLst>
        </p:spPr>
      </p:pic>
      <p:sp>
        <p:nvSpPr>
          <p:cNvPr id="11" name="Callout 6 10"/>
          <p:cNvSpPr/>
          <p:nvPr/>
        </p:nvSpPr>
        <p:spPr>
          <a:xfrm>
            <a:off x="1154370" y="1196174"/>
            <a:ext cx="7075021" cy="1429112"/>
          </a:xfrm>
          <a:prstGeom prst="accentCallout2">
            <a:avLst>
              <a:gd name="adj1" fmla="val 18750"/>
              <a:gd name="adj2" fmla="val -3161"/>
              <a:gd name="adj3" fmla="val 18750"/>
              <a:gd name="adj4" fmla="val -12142"/>
              <a:gd name="adj5" fmla="val 371610"/>
              <a:gd name="adj6" fmla="val -12241"/>
            </a:avLst>
          </a:prstGeom>
          <a:solidFill>
            <a:schemeClr val="bg1">
              <a:alpha val="79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2">
                    <a:lumMod val="75000"/>
                  </a:schemeClr>
                </a:solidFill>
                <a:latin typeface="Times New Roman" panose="02020603050405020304" pitchFamily="18" charset="0"/>
                <a:cs typeface="Times New Roman" panose="02020603050405020304" pitchFamily="18" charset="0"/>
              </a:rPr>
              <a:t>PUNTI DI RISTORO PRESSO</a:t>
            </a:r>
          </a:p>
          <a:p>
            <a:pPr algn="ctr"/>
            <a:r>
              <a:rPr lang="it-IT" sz="2000" b="1" dirty="0">
                <a:solidFill>
                  <a:schemeClr val="tx2">
                    <a:lumMod val="75000"/>
                  </a:schemeClr>
                </a:solidFill>
                <a:latin typeface="Times New Roman" panose="02020603050405020304" pitchFamily="18" charset="0"/>
                <a:cs typeface="Times New Roman" panose="02020603050405020304" pitchFamily="18" charset="0"/>
              </a:rPr>
              <a:t>STAZIONI FERROVIARIE, AEROPORTUALI </a:t>
            </a:r>
          </a:p>
          <a:p>
            <a:pPr algn="ctr"/>
            <a:r>
              <a:rPr lang="it-IT" sz="2000" b="1" dirty="0">
                <a:solidFill>
                  <a:schemeClr val="tx2">
                    <a:lumMod val="75000"/>
                  </a:schemeClr>
                </a:solidFill>
                <a:latin typeface="Times New Roman" panose="02020603050405020304" pitchFamily="18" charset="0"/>
                <a:cs typeface="Times New Roman" panose="02020603050405020304" pitchFamily="18" charset="0"/>
              </a:rPr>
              <a:t>VIE DI COMUNICAZIONE E TRAGHETTI</a:t>
            </a:r>
          </a:p>
        </p:txBody>
      </p:sp>
      <p:graphicFrame>
        <p:nvGraphicFramePr>
          <p:cNvPr id="12" name="Group 102"/>
          <p:cNvGraphicFramePr>
            <a:graphicFrameLocks noGrp="1"/>
          </p:cNvGraphicFramePr>
          <p:nvPr>
            <p:extLst>
              <p:ext uri="{D42A27DB-BD31-4B8C-83A1-F6EECF244321}">
                <p14:modId xmlns:p14="http://schemas.microsoft.com/office/powerpoint/2010/main" val="783277360"/>
              </p:ext>
            </p:extLst>
          </p:nvPr>
        </p:nvGraphicFramePr>
        <p:xfrm>
          <a:off x="1195684" y="2752437"/>
          <a:ext cx="5896596" cy="2753540"/>
        </p:xfrm>
        <a:graphic>
          <a:graphicData uri="http://schemas.openxmlformats.org/drawingml/2006/table">
            <a:tbl>
              <a:tblPr/>
              <a:tblGrid>
                <a:gridCol w="4503224">
                  <a:extLst>
                    <a:ext uri="{9D8B030D-6E8A-4147-A177-3AD203B41FA5}">
                      <a16:colId xmlns:a16="http://schemas.microsoft.com/office/drawing/2014/main" val="20000"/>
                    </a:ext>
                  </a:extLst>
                </a:gridCol>
                <a:gridCol w="1393372">
                  <a:extLst>
                    <a:ext uri="{9D8B030D-6E8A-4147-A177-3AD203B41FA5}">
                      <a16:colId xmlns:a16="http://schemas.microsoft.com/office/drawing/2014/main" val="20001"/>
                    </a:ext>
                  </a:extLst>
                </a:gridCol>
              </a:tblGrid>
              <a:tr h="42227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ISPEZIONATI: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rPr>
                        <a:t>390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74638">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IRREGOLARI: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106 </a:t>
                      </a:r>
                      <a:r>
                        <a:rPr kumimoji="0" lang="it-IT" altLang="it-IT" sz="1600" b="1" i="0" u="none" strike="noStrike" cap="none" normalizeH="0" baseline="0" dirty="0">
                          <a:ln>
                            <a:noFill/>
                          </a:ln>
                          <a:solidFill>
                            <a:srgbClr val="FF0000"/>
                          </a:solidFill>
                          <a:effectLst/>
                          <a:latin typeface="Times New Roman" pitchFamily="18" charset="0"/>
                        </a:rPr>
                        <a:t>(27%)</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642859">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STRUTTURE CHIUSE/SEQUESTRATE*</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4200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SEGNALATI A.G./A.A.: </a:t>
                      </a:r>
                      <a:r>
                        <a:rPr kumimoji="0" lang="it-IT" altLang="it-IT" sz="1800" b="1" i="0" u="none" strike="noStrike" cap="none" normalizeH="0" baseline="0" dirty="0">
                          <a:ln>
                            <a:noFill/>
                          </a:ln>
                          <a:solidFill>
                            <a:srgbClr val="FF0000"/>
                          </a:solidFill>
                          <a:effectLst/>
                          <a:latin typeface="Times New Roman" pitchFamily="18" charset="0"/>
                        </a:rPr>
                        <a:t>                                                     </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100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363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SEQUESTRI  ALIMENTI: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kg. 985</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2700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VALORE SEQUESTRI: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 € 2.670.000</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16" name="CasellaDiTesto 15"/>
          <p:cNvSpPr txBox="1"/>
          <p:nvPr/>
        </p:nvSpPr>
        <p:spPr>
          <a:xfrm>
            <a:off x="1043608" y="5905643"/>
            <a:ext cx="4176464" cy="523220"/>
          </a:xfrm>
          <a:prstGeom prst="rect">
            <a:avLst/>
          </a:prstGeom>
          <a:noFill/>
        </p:spPr>
        <p:txBody>
          <a:bodyPr wrap="square" rtlCol="0">
            <a:spAutoFit/>
          </a:bodyPr>
          <a:lstStyle/>
          <a:p>
            <a:r>
              <a:rPr lang="it-IT" sz="1400" b="1" dirty="0">
                <a:solidFill>
                  <a:srgbClr val="FF0000"/>
                </a:solidFill>
              </a:rPr>
              <a:t>* Depositi alimenti e locali destinati attività di ristorazione </a:t>
            </a:r>
          </a:p>
        </p:txBody>
      </p:sp>
      <p:sp>
        <p:nvSpPr>
          <p:cNvPr id="10" name="Rettangolo 9">
            <a:extLst>
              <a:ext uri="{FF2B5EF4-FFF2-40B4-BE49-F238E27FC236}">
                <a16:creationId xmlns:a16="http://schemas.microsoft.com/office/drawing/2014/main" id="{5ABD7DEE-5C7A-446E-A9EE-80712C609777}"/>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8" name="Gruppo 17">
            <a:extLst>
              <a:ext uri="{FF2B5EF4-FFF2-40B4-BE49-F238E27FC236}">
                <a16:creationId xmlns:a16="http://schemas.microsoft.com/office/drawing/2014/main" id="{0E34A618-455E-481A-8928-CD79089F399A}"/>
              </a:ext>
            </a:extLst>
          </p:cNvPr>
          <p:cNvGrpSpPr/>
          <p:nvPr/>
        </p:nvGrpSpPr>
        <p:grpSpPr>
          <a:xfrm>
            <a:off x="-288052" y="44624"/>
            <a:ext cx="2483788" cy="1057113"/>
            <a:chOff x="170881" y="160338"/>
            <a:chExt cx="2969589" cy="1092276"/>
          </a:xfrm>
        </p:grpSpPr>
        <p:pic>
          <p:nvPicPr>
            <p:cNvPr id="19" name="Picture 6" descr="Risultati immagini per logo repubblica italiana">
              <a:hlinkClick r:id="rId6"/>
              <a:extLst>
                <a:ext uri="{FF2B5EF4-FFF2-40B4-BE49-F238E27FC236}">
                  <a16:creationId xmlns:a16="http://schemas.microsoft.com/office/drawing/2014/main" id="{E1D8A10D-DA0E-4F12-8EA4-1B291BB7AF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20" name="CasellaDiTesto 19">
              <a:extLst>
                <a:ext uri="{FF2B5EF4-FFF2-40B4-BE49-F238E27FC236}">
                  <a16:creationId xmlns:a16="http://schemas.microsoft.com/office/drawing/2014/main" id="{CC08475F-5B27-4CA2-A3D4-36E18ED36322}"/>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3" name="Picture 5">
            <a:extLst>
              <a:ext uri="{FF2B5EF4-FFF2-40B4-BE49-F238E27FC236}">
                <a16:creationId xmlns:a16="http://schemas.microsoft.com/office/drawing/2014/main" id="{56A8E487-BC5B-4B55-8DA2-19EFFCB7F7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sellaDiTesto 13">
            <a:extLst>
              <a:ext uri="{FF2B5EF4-FFF2-40B4-BE49-F238E27FC236}">
                <a16:creationId xmlns:a16="http://schemas.microsoft.com/office/drawing/2014/main" id="{5CA0492A-6A01-4CD8-A685-1015D47B7EDE}"/>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3316679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hlinkClick r:id="rId3" action="ppaction://hlinksldjump"/>
            <a:extLst>
              <a:ext uri="{FF2B5EF4-FFF2-40B4-BE49-F238E27FC236}">
                <a16:creationId xmlns:a16="http://schemas.microsoft.com/office/drawing/2014/main" id="{0E0BA67F-518A-417B-95D6-5D1F8B26656D}"/>
              </a:ext>
            </a:extLst>
          </p:cNvPr>
          <p:cNvPicPr>
            <a:picLocks noChangeAspect="1"/>
          </p:cNvPicPr>
          <p:nvPr/>
        </p:nvPicPr>
        <p:blipFill rotWithShape="1">
          <a:blip r:embed="rId4" cstate="print"/>
          <a:srcRect l="-419" r="32019"/>
          <a:stretch/>
        </p:blipFill>
        <p:spPr>
          <a:xfrm>
            <a:off x="5292080" y="3710824"/>
            <a:ext cx="3774533" cy="3102552"/>
          </a:xfrm>
          <a:prstGeom prst="flowChartProcess">
            <a:avLst/>
          </a:prstGeom>
          <a:effectLst>
            <a:softEdge rad="342900"/>
          </a:effectLst>
        </p:spPr>
      </p:pic>
      <p:sp>
        <p:nvSpPr>
          <p:cNvPr id="10" name="Callout 6 9"/>
          <p:cNvSpPr/>
          <p:nvPr/>
        </p:nvSpPr>
        <p:spPr>
          <a:xfrm>
            <a:off x="1259632" y="1340768"/>
            <a:ext cx="7200800" cy="1015663"/>
          </a:xfrm>
          <a:prstGeom prst="accentCallout2">
            <a:avLst>
              <a:gd name="adj1" fmla="val 18750"/>
              <a:gd name="adj2" fmla="val -3915"/>
              <a:gd name="adj3" fmla="val 18751"/>
              <a:gd name="adj4" fmla="val -11904"/>
              <a:gd name="adj5" fmla="val 450178"/>
              <a:gd name="adj6" fmla="val -11794"/>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000" b="1" i="1" dirty="0">
                <a:solidFill>
                  <a:schemeClr val="bg1"/>
                </a:solidFill>
                <a:latin typeface="Times New Roman" panose="02020603050405020304" pitchFamily="18" charset="0"/>
                <a:cs typeface="Times New Roman" panose="02020603050405020304" pitchFamily="18" charset="0"/>
              </a:rPr>
              <a:t>STRUTTURE SANITARIE PUBBLICHE E PRIVATE, </a:t>
            </a:r>
          </a:p>
          <a:p>
            <a:pPr algn="ctr"/>
            <a:r>
              <a:rPr lang="it-IT" sz="2000" b="1" i="1" dirty="0">
                <a:solidFill>
                  <a:schemeClr val="bg1"/>
                </a:solidFill>
                <a:latin typeface="Times New Roman" panose="02020603050405020304" pitchFamily="18" charset="0"/>
                <a:cs typeface="Times New Roman" panose="02020603050405020304" pitchFamily="18" charset="0"/>
              </a:rPr>
              <a:t>CASE DI RIPOSO </a:t>
            </a:r>
          </a:p>
          <a:p>
            <a:pPr algn="ctr"/>
            <a:r>
              <a:rPr lang="it-IT" sz="2000" b="1" i="1" dirty="0">
                <a:solidFill>
                  <a:schemeClr val="bg1"/>
                </a:solidFill>
                <a:latin typeface="Times New Roman" panose="02020603050405020304" pitchFamily="18" charset="0"/>
                <a:cs typeface="Times New Roman" panose="02020603050405020304" pitchFamily="18" charset="0"/>
              </a:rPr>
              <a:t>E RSA (Residenze Sanitarie Assistite)</a:t>
            </a:r>
          </a:p>
        </p:txBody>
      </p:sp>
      <p:graphicFrame>
        <p:nvGraphicFramePr>
          <p:cNvPr id="13" name="Group 102"/>
          <p:cNvGraphicFramePr>
            <a:graphicFrameLocks noGrp="1"/>
          </p:cNvGraphicFramePr>
          <p:nvPr>
            <p:extLst>
              <p:ext uri="{D42A27DB-BD31-4B8C-83A1-F6EECF244321}">
                <p14:modId xmlns:p14="http://schemas.microsoft.com/office/powerpoint/2010/main" val="1696711248"/>
              </p:ext>
            </p:extLst>
          </p:nvPr>
        </p:nvGraphicFramePr>
        <p:xfrm>
          <a:off x="1229527" y="2741477"/>
          <a:ext cx="6006769" cy="3090329"/>
        </p:xfrm>
        <a:graphic>
          <a:graphicData uri="http://schemas.openxmlformats.org/drawingml/2006/table">
            <a:tbl>
              <a:tblPr/>
              <a:tblGrid>
                <a:gridCol w="4494601">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486975">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ISPEZIONATE:</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422525" algn="l"/>
                        </a:tabLst>
                        <a:defRPr/>
                      </a:pPr>
                      <a:r>
                        <a:rPr kumimoji="0" lang="it-IT" altLang="it-IT" sz="1800" b="1" i="0" u="none" strike="noStrike" cap="none" normalizeH="0" baseline="0" dirty="0">
                          <a:ln>
                            <a:noFill/>
                          </a:ln>
                          <a:solidFill>
                            <a:srgbClr val="FF0000"/>
                          </a:solidFill>
                          <a:effectLst/>
                          <a:latin typeface="Times New Roman" pitchFamily="18" charset="0"/>
                        </a:rPr>
                        <a:t>1.161</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extLst>
                  <a:ext uri="{0D108BD9-81ED-4DB2-BD59-A6C34878D82A}">
                    <a16:rowId xmlns:a16="http://schemas.microsoft.com/office/drawing/2014/main" val="10000"/>
                  </a:ext>
                </a:extLst>
              </a:tr>
              <a:tr h="421800">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IRREGOLARI:</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208 </a:t>
                      </a:r>
                      <a:r>
                        <a:rPr kumimoji="0" lang="it-IT" altLang="it-IT" sz="1600" b="1" i="0" u="none" strike="noStrike" cap="none" normalizeH="0" baseline="0" dirty="0">
                          <a:ln>
                            <a:noFill/>
                          </a:ln>
                          <a:solidFill>
                            <a:srgbClr val="FF0000"/>
                          </a:solidFill>
                          <a:effectLst/>
                          <a:latin typeface="Times New Roman" pitchFamily="18" charset="0"/>
                        </a:rPr>
                        <a:t>(18%)</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extLst>
                  <a:ext uri="{0D108BD9-81ED-4DB2-BD59-A6C34878D82A}">
                    <a16:rowId xmlns:a16="http://schemas.microsoft.com/office/drawing/2014/main" val="10001"/>
                  </a:ext>
                </a:extLst>
              </a:tr>
              <a:tr h="738151">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cs typeface="Times New Roman" pitchFamily="18" charset="0"/>
                        </a:rPr>
                        <a:t>STRUTTURE CHIUSE/SEQUESTRATE</a:t>
                      </a:r>
                      <a:endParaRPr kumimoji="0" lang="it-IT" altLang="it-IT" sz="1800" b="1" i="0" u="none" strike="noStrike" cap="none" normalizeH="0" baseline="0" dirty="0">
                        <a:ln>
                          <a:noFill/>
                        </a:ln>
                        <a:solidFill>
                          <a:srgbClr val="FF0000"/>
                        </a:solidFill>
                        <a:effectLst/>
                        <a:latin typeface="Times New Roman" pitchFamily="18" charset="0"/>
                      </a:endParaRP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18</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extLst>
                  <a:ext uri="{0D108BD9-81ED-4DB2-BD59-A6C34878D82A}">
                    <a16:rowId xmlns:a16="http://schemas.microsoft.com/office/drawing/2014/main" val="10002"/>
                  </a:ext>
                </a:extLst>
              </a:tr>
              <a:tr h="509728">
                <a:tc>
                  <a:txBody>
                    <a:bodyPr/>
                    <a:lstStyle>
                      <a:lvl1pPr eaLnBrk="0" hangingPunct="0">
                        <a:lnSpc>
                          <a:spcPct val="90000"/>
                        </a:lnSpc>
                        <a:spcBef>
                          <a:spcPct val="30000"/>
                        </a:spcBef>
                        <a:buSzPct val="100000"/>
                        <a:defRPr sz="2000" b="1">
                          <a:solidFill>
                            <a:schemeClr val="tx1"/>
                          </a:solidFill>
                          <a:latin typeface="Arial" charset="0"/>
                        </a:defRPr>
                      </a:lvl1pPr>
                      <a:lvl2pPr eaLnBrk="0" hangingPunct="0">
                        <a:spcBef>
                          <a:spcPct val="20000"/>
                        </a:spcBef>
                        <a:defRPr sz="2400">
                          <a:solidFill>
                            <a:schemeClr val="tx1"/>
                          </a:solidFill>
                          <a:latin typeface="Times New Roman" pitchFamily="18" charset="0"/>
                        </a:defRPr>
                      </a:lvl2pPr>
                      <a:lvl3pPr eaLnBrk="0" hangingPunct="0">
                        <a:spcBef>
                          <a:spcPct val="20000"/>
                        </a:spcBef>
                        <a:defRPr sz="2000">
                          <a:solidFill>
                            <a:schemeClr val="tx1"/>
                          </a:solidFill>
                          <a:latin typeface="Times New Roman" pitchFamily="18" charset="0"/>
                        </a:defRPr>
                      </a:lvl3pPr>
                      <a:lvl4pPr eaLnBrk="0" hangingPunct="0">
                        <a:spcBef>
                          <a:spcPct val="20000"/>
                        </a:spcBef>
                        <a:defRPr>
                          <a:solidFill>
                            <a:schemeClr val="tx1"/>
                          </a:solidFill>
                          <a:latin typeface="Times New Roman" pitchFamily="18" charset="0"/>
                        </a:defRPr>
                      </a:lvl4pPr>
                      <a:lvl5pPr eaLnBrk="0" hangingPunct="0">
                        <a:spcBef>
                          <a:spcPct val="20000"/>
                        </a:spcBef>
                        <a:defRPr>
                          <a:solidFill>
                            <a:schemeClr val="tx1"/>
                          </a:solidFill>
                          <a:latin typeface="Times New Roman" pitchFamily="18" charset="0"/>
                        </a:defRPr>
                      </a:lvl5pPr>
                      <a:lvl6pPr eaLnBrk="0" fontAlgn="base" hangingPunct="0">
                        <a:spcBef>
                          <a:spcPct val="20000"/>
                        </a:spcBef>
                        <a:spcAft>
                          <a:spcPct val="0"/>
                        </a:spcAft>
                        <a:defRPr>
                          <a:solidFill>
                            <a:schemeClr val="tx1"/>
                          </a:solidFill>
                          <a:latin typeface="Times New Roman" pitchFamily="18" charset="0"/>
                        </a:defRPr>
                      </a:lvl6pPr>
                      <a:lvl7pPr eaLnBrk="0" fontAlgn="base" hangingPunct="0">
                        <a:spcBef>
                          <a:spcPct val="20000"/>
                        </a:spcBef>
                        <a:spcAft>
                          <a:spcPct val="0"/>
                        </a:spcAft>
                        <a:defRPr>
                          <a:solidFill>
                            <a:schemeClr val="tx1"/>
                          </a:solidFill>
                          <a:latin typeface="Times New Roman" pitchFamily="18" charset="0"/>
                        </a:defRPr>
                      </a:lvl7pPr>
                      <a:lvl8pPr eaLnBrk="0" fontAlgn="base" hangingPunct="0">
                        <a:spcBef>
                          <a:spcPct val="20000"/>
                        </a:spcBef>
                        <a:spcAft>
                          <a:spcPct val="0"/>
                        </a:spcAft>
                        <a:defRPr>
                          <a:solidFill>
                            <a:schemeClr val="tx1"/>
                          </a:solidFill>
                          <a:latin typeface="Times New Roman" pitchFamily="18" charset="0"/>
                        </a:defRPr>
                      </a:lvl8pPr>
                      <a:lvl9pPr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SEGNALATI A.G./A.A.: </a:t>
                      </a:r>
                      <a:r>
                        <a:rPr kumimoji="0" lang="it-IT" altLang="it-IT" sz="1800" b="1" i="0" u="none" strike="noStrike" cap="none" normalizeH="0" baseline="0" dirty="0">
                          <a:ln>
                            <a:noFill/>
                          </a:ln>
                          <a:solidFill>
                            <a:srgbClr val="FF0000"/>
                          </a:solidFill>
                          <a:effectLst/>
                          <a:latin typeface="Times New Roman" pitchFamily="18" charset="0"/>
                        </a:rPr>
                        <a:t>                                                     </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265</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extLst>
                  <a:ext uri="{0D108BD9-81ED-4DB2-BD59-A6C34878D82A}">
                    <a16:rowId xmlns:a16="http://schemas.microsoft.com/office/drawing/2014/main" val="10003"/>
                  </a:ext>
                </a:extLst>
              </a:tr>
              <a:tr h="43056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SEQUESTRI  ALIMENTI: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kg. 439</a:t>
                      </a:r>
                    </a:p>
                  </a:txBody>
                  <a:tcPr marL="84406" marR="8440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extLst>
                  <a:ext uri="{0D108BD9-81ED-4DB2-BD59-A6C34878D82A}">
                    <a16:rowId xmlns:a16="http://schemas.microsoft.com/office/drawing/2014/main" val="10004"/>
                  </a:ext>
                </a:extLst>
              </a:tr>
              <a:tr h="50311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VALORE SEQUESTRI:</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cap="none" normalizeH="0" baseline="0" dirty="0">
                          <a:ln>
                            <a:noFill/>
                          </a:ln>
                          <a:solidFill>
                            <a:srgbClr val="FF0000"/>
                          </a:solidFill>
                          <a:effectLst/>
                          <a:latin typeface="Times New Roman" pitchFamily="18" charset="0"/>
                        </a:rPr>
                        <a:t>€ 10.854.000</a:t>
                      </a:r>
                    </a:p>
                  </a:txBody>
                  <a:tcPr marL="84406" marR="844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70000"/>
                      </a:schemeClr>
                    </a:solidFill>
                  </a:tcPr>
                </a:tc>
                <a:extLst>
                  <a:ext uri="{0D108BD9-81ED-4DB2-BD59-A6C34878D82A}">
                    <a16:rowId xmlns:a16="http://schemas.microsoft.com/office/drawing/2014/main" val="10006"/>
                  </a:ext>
                </a:extLst>
              </a:tr>
            </a:tbl>
          </a:graphicData>
        </a:graphic>
      </p:graphicFrame>
      <p:sp>
        <p:nvSpPr>
          <p:cNvPr id="8" name="Rettangolo 7">
            <a:extLst>
              <a:ext uri="{FF2B5EF4-FFF2-40B4-BE49-F238E27FC236}">
                <a16:creationId xmlns:a16="http://schemas.microsoft.com/office/drawing/2014/main" id="{0781F1C7-8E9C-477F-B119-57A65F7ADAA3}"/>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1" name="Gruppo 10">
            <a:extLst>
              <a:ext uri="{FF2B5EF4-FFF2-40B4-BE49-F238E27FC236}">
                <a16:creationId xmlns:a16="http://schemas.microsoft.com/office/drawing/2014/main" id="{7064FBF6-23E2-46C9-8641-32349461D6B9}"/>
              </a:ext>
            </a:extLst>
          </p:cNvPr>
          <p:cNvGrpSpPr/>
          <p:nvPr/>
        </p:nvGrpSpPr>
        <p:grpSpPr>
          <a:xfrm>
            <a:off x="-288052" y="44624"/>
            <a:ext cx="2483788" cy="1057113"/>
            <a:chOff x="170881" y="160338"/>
            <a:chExt cx="2969589" cy="1092276"/>
          </a:xfrm>
        </p:grpSpPr>
        <p:pic>
          <p:nvPicPr>
            <p:cNvPr id="12" name="Picture 6" descr="Risultati immagini per logo repubblica italiana">
              <a:hlinkClick r:id="rId5"/>
              <a:extLst>
                <a:ext uri="{FF2B5EF4-FFF2-40B4-BE49-F238E27FC236}">
                  <a16:creationId xmlns:a16="http://schemas.microsoft.com/office/drawing/2014/main" id="{326BA55B-D4E7-4B4F-842B-E40BD0DBCB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B182CA86-234F-4075-9DFE-ADEEE61A86CD}"/>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4" name="Picture 5">
            <a:extLst>
              <a:ext uri="{FF2B5EF4-FFF2-40B4-BE49-F238E27FC236}">
                <a16:creationId xmlns:a16="http://schemas.microsoft.com/office/drawing/2014/main" id="{9BEDFB90-90C0-4482-A703-E21A80CDF3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CasellaDiTesto 14">
            <a:extLst>
              <a:ext uri="{FF2B5EF4-FFF2-40B4-BE49-F238E27FC236}">
                <a16:creationId xmlns:a16="http://schemas.microsoft.com/office/drawing/2014/main" id="{F85D8628-5377-4496-A3C5-FA1C37754EEB}"/>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366254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a 14"/>
          <p:cNvGraphicFramePr>
            <a:graphicFrameLocks noGrp="1"/>
          </p:cNvGraphicFramePr>
          <p:nvPr>
            <p:extLst>
              <p:ext uri="{D42A27DB-BD31-4B8C-83A1-F6EECF244321}">
                <p14:modId xmlns:p14="http://schemas.microsoft.com/office/powerpoint/2010/main" val="577227749"/>
              </p:ext>
            </p:extLst>
          </p:nvPr>
        </p:nvGraphicFramePr>
        <p:xfrm>
          <a:off x="1043608" y="2327694"/>
          <a:ext cx="7272808" cy="4294208"/>
        </p:xfrm>
        <a:graphic>
          <a:graphicData uri="http://schemas.openxmlformats.org/drawingml/2006/table">
            <a:tbl>
              <a:tblPr>
                <a:tableStyleId>{073A0DAA-6AF3-43AB-8588-CEC1D06C72B9}</a:tableStyleId>
              </a:tblPr>
              <a:tblGrid>
                <a:gridCol w="389864">
                  <a:extLst>
                    <a:ext uri="{9D8B030D-6E8A-4147-A177-3AD203B41FA5}">
                      <a16:colId xmlns:a16="http://schemas.microsoft.com/office/drawing/2014/main" val="20000"/>
                    </a:ext>
                  </a:extLst>
                </a:gridCol>
                <a:gridCol w="3924991">
                  <a:extLst>
                    <a:ext uri="{9D8B030D-6E8A-4147-A177-3AD203B41FA5}">
                      <a16:colId xmlns:a16="http://schemas.microsoft.com/office/drawing/2014/main" val="20001"/>
                    </a:ext>
                  </a:extLst>
                </a:gridCol>
                <a:gridCol w="1696128">
                  <a:extLst>
                    <a:ext uri="{9D8B030D-6E8A-4147-A177-3AD203B41FA5}">
                      <a16:colId xmlns:a16="http://schemas.microsoft.com/office/drawing/2014/main" val="20002"/>
                    </a:ext>
                  </a:extLst>
                </a:gridCol>
                <a:gridCol w="1261825">
                  <a:extLst>
                    <a:ext uri="{9D8B030D-6E8A-4147-A177-3AD203B41FA5}">
                      <a16:colId xmlns:a16="http://schemas.microsoft.com/office/drawing/2014/main" val="3016343458"/>
                    </a:ext>
                  </a:extLst>
                </a:gridCol>
              </a:tblGrid>
              <a:tr h="429231">
                <a:tc rowSpan="6">
                  <a:txBody>
                    <a:bodyPr/>
                    <a:lstStyle/>
                    <a:p>
                      <a:pPr marL="182563" indent="0" algn="ctr" defTabSz="914400" rtl="0" eaLnBrk="1" fontAlgn="ctr" latinLnBrk="0" hangingPunct="1"/>
                      <a:r>
                        <a:rPr lang="it-IT" sz="1400" b="1" u="none" strike="noStrike" kern="1200" dirty="0">
                          <a:solidFill>
                            <a:schemeClr val="dk1"/>
                          </a:solidFill>
                          <a:effectLst/>
                          <a:latin typeface="+mn-lt"/>
                          <a:ea typeface="+mn-ea"/>
                          <a:cs typeface="+mn-cs"/>
                        </a:rPr>
                        <a:t>PENALI</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182563" indent="0" algn="l" defTabSz="914400" rtl="0" eaLnBrk="1" fontAlgn="ctr" latinLnBrk="0" hangingPunct="1"/>
                      <a:r>
                        <a:rPr lang="it-IT" sz="1400" b="1" u="none" strike="noStrike" kern="1200" dirty="0">
                          <a:effectLst/>
                        </a:rPr>
                        <a:t>ABBANDONO D’INCAPACI</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182563" indent="0" algn="l" defTabSz="914400" rtl="0" eaLnBrk="1" fontAlgn="ctr" latinLnBrk="0" hangingPunct="1"/>
                      <a:r>
                        <a:rPr lang="it-IT" sz="1400" u="none" strike="noStrike" kern="1200" dirty="0">
                          <a:effectLst/>
                        </a:rPr>
                        <a:t>Art. 591 c.p.</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90488" indent="0" algn="ctr" defTabSz="914400" rtl="0" eaLnBrk="1" fontAlgn="ctr" latinLnBrk="0" hangingPunct="1"/>
                      <a:r>
                        <a:rPr lang="it-IT" sz="1400" b="0" u="none" strike="noStrike" kern="1200" dirty="0">
                          <a:solidFill>
                            <a:schemeClr val="dk1"/>
                          </a:solidFill>
                          <a:effectLst/>
                          <a:latin typeface="+mn-lt"/>
                          <a:ea typeface="+mn-ea"/>
                          <a:cs typeface="+mn-cs"/>
                        </a:rPr>
                        <a:t>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731074">
                <a:tc vMerge="1">
                  <a:txBody>
                    <a:bodyPr/>
                    <a:lstStyle/>
                    <a:p>
                      <a:pPr marL="182563" indent="0" algn="l"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82563" indent="0" algn="l" defTabSz="914400" rtl="0" eaLnBrk="1" fontAlgn="ctr" latinLnBrk="0" hangingPunct="1"/>
                      <a:r>
                        <a:rPr lang="it-IT" sz="1400" b="1" u="none" strike="noStrike" kern="1200" dirty="0">
                          <a:effectLst/>
                        </a:rPr>
                        <a:t>ESERCIZIO ABUSIVO PROF. SANITARIA </a:t>
                      </a:r>
                    </a:p>
                    <a:p>
                      <a:pPr marL="182563" indent="0" algn="l" defTabSz="914400" rtl="0" eaLnBrk="1" fontAlgn="ctr" latinLnBrk="0" hangingPunct="1"/>
                      <a:r>
                        <a:rPr lang="it-IT" sz="1400" b="1" u="none" strike="noStrike" kern="1200" dirty="0">
                          <a:effectLst/>
                        </a:rPr>
                        <a:t>(PERSONALE MEDICO ED INFERMIERISTICO)</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182563" indent="0" algn="l" defTabSz="914400" rtl="0" eaLnBrk="1" fontAlgn="ctr" latinLnBrk="0" hangingPunct="1"/>
                      <a:r>
                        <a:rPr lang="it-IT" sz="1400" u="none" strike="noStrike" kern="1200" dirty="0">
                          <a:effectLst/>
                        </a:rPr>
                        <a:t>Art. 348 c.p.</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90488" indent="0" algn="ctr" defTabSz="914400" rtl="0" eaLnBrk="1" fontAlgn="ctr" latinLnBrk="0" hangingPunct="1"/>
                      <a:r>
                        <a:rPr lang="it-IT" sz="1400" b="0" u="none" strike="noStrike" kern="1200" dirty="0">
                          <a:solidFill>
                            <a:schemeClr val="dk1"/>
                          </a:solidFill>
                          <a:effectLst/>
                          <a:latin typeface="+mn-lt"/>
                          <a:ea typeface="+mn-ea"/>
                          <a:cs typeface="+mn-cs"/>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34378">
                <a:tc vMerge="1">
                  <a:txBody>
                    <a:bodyPr/>
                    <a:lstStyle/>
                    <a:p>
                      <a:pPr marL="182563" indent="0" algn="l"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82563" indent="0" algn="l" defTabSz="914400" rtl="0" eaLnBrk="1" fontAlgn="ctr" latinLnBrk="0" hangingPunct="1"/>
                      <a:r>
                        <a:rPr lang="it-IT" sz="1400" b="1" u="none" strike="noStrike" kern="1200" dirty="0">
                          <a:effectLst/>
                        </a:rPr>
                        <a:t>MALTRATTAMENTI</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182563" indent="0" algn="l" defTabSz="914400" rtl="0" eaLnBrk="1" fontAlgn="ctr" latinLnBrk="0" hangingPunct="1"/>
                      <a:r>
                        <a:rPr lang="it-IT" sz="1400" u="none" strike="noStrike" kern="1200" dirty="0">
                          <a:effectLst/>
                        </a:rPr>
                        <a:t>Art. 572 c.p.</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90488" indent="0" algn="ctr" defTabSz="914400" rtl="0" eaLnBrk="1" fontAlgn="ctr" latinLnBrk="0" hangingPunct="1"/>
                      <a:r>
                        <a:rPr lang="it-IT" sz="1400" b="0" u="none" strike="noStrike" kern="1200" dirty="0">
                          <a:solidFill>
                            <a:schemeClr val="dk1"/>
                          </a:solidFill>
                          <a:effectLst/>
                          <a:latin typeface="+mn-lt"/>
                          <a:ea typeface="+mn-ea"/>
                          <a:cs typeface="+mn-cs"/>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523086">
                <a:tc vMerge="1">
                  <a:txBody>
                    <a:bodyPr/>
                    <a:lstStyle/>
                    <a:p>
                      <a:pPr marL="182563" indent="0" algn="l"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82563" indent="0" algn="l" defTabSz="914400" rtl="0" eaLnBrk="1" fontAlgn="ctr" latinLnBrk="0" hangingPunct="1"/>
                      <a:r>
                        <a:rPr lang="it-IT" sz="1400" b="1" u="none" strike="noStrike" kern="1200" dirty="0">
                          <a:effectLst/>
                        </a:rPr>
                        <a:t>OMESSA  NOTIFICA  AUTORITÀ  DI  P.S. PERSONE  ALLOGGIATE</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182563" indent="0" algn="l" defTabSz="914400" rtl="0" eaLnBrk="1" fontAlgn="ctr" latinLnBrk="0" hangingPunct="1"/>
                      <a:r>
                        <a:rPr lang="it-IT" sz="1400" u="none" strike="noStrike" kern="1200" dirty="0">
                          <a:effectLst/>
                        </a:rPr>
                        <a:t>Art. 109  T.U.L.P.S.</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90488" indent="0" algn="ctr" defTabSz="914400" rtl="0" eaLnBrk="1" fontAlgn="ctr" latinLnBrk="0" hangingPunct="1"/>
                      <a:r>
                        <a:rPr lang="it-IT" sz="1400" b="0" u="none" strike="noStrike" kern="1200" dirty="0">
                          <a:solidFill>
                            <a:schemeClr val="dk1"/>
                          </a:solidFill>
                          <a:effectLst/>
                          <a:latin typeface="+mn-lt"/>
                          <a:ea typeface="+mn-ea"/>
                          <a:cs typeface="+mn-cs"/>
                        </a:rPr>
                        <a:t>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437881">
                <a:tc vMerge="1">
                  <a:txBody>
                    <a:bodyPr/>
                    <a:lstStyle/>
                    <a:p>
                      <a:pPr marL="182563" indent="0" algn="l"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CECFF"/>
                    </a:solidFill>
                  </a:tcPr>
                </a:tc>
                <a:tc>
                  <a:txBody>
                    <a:bodyPr/>
                    <a:lstStyle/>
                    <a:p>
                      <a:pPr marL="182563" indent="0" algn="l" defTabSz="914400" rtl="0" eaLnBrk="1" fontAlgn="ctr" latinLnBrk="0" hangingPunct="1"/>
                      <a:r>
                        <a:rPr lang="it-IT" sz="1400" b="1" u="none" strike="noStrike" kern="1200" dirty="0">
                          <a:effectLst/>
                        </a:rPr>
                        <a:t>DETENZIONE FARMACI SCADUTI</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182563" indent="0" algn="l" defTabSz="914400" rtl="0" eaLnBrk="1" fontAlgn="ctr" latinLnBrk="0" hangingPunct="1"/>
                      <a:r>
                        <a:rPr lang="it-IT" sz="1400" u="none" strike="noStrike" kern="1200" dirty="0">
                          <a:effectLst/>
                        </a:rPr>
                        <a:t>Art. 443 c.p.</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90488" indent="0" algn="ctr" defTabSz="914400" rtl="0" eaLnBrk="1" fontAlgn="ctr" latinLnBrk="0" hangingPunct="1"/>
                      <a:r>
                        <a:rPr lang="it-IT" sz="1400" b="0" u="none" strike="noStrike" kern="1200" dirty="0">
                          <a:solidFill>
                            <a:schemeClr val="dk1"/>
                          </a:solidFill>
                          <a:effectLst/>
                          <a:latin typeface="+mn-lt"/>
                          <a:ea typeface="+mn-ea"/>
                          <a:cs typeface="+mn-cs"/>
                        </a:rPr>
                        <a:t>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4"/>
                  </a:ext>
                </a:extLst>
              </a:tr>
              <a:tr h="437881">
                <a:tc vMerge="1">
                  <a:txBody>
                    <a:bodyPr/>
                    <a:lstStyle/>
                    <a:p>
                      <a:pPr marL="182563" indent="0" algn="ctr"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gridSpan="2">
                  <a:txBody>
                    <a:bodyPr/>
                    <a:lstStyle/>
                    <a:p>
                      <a:pPr marL="182563" indent="0" algn="l" defTabSz="914400" rtl="0" eaLnBrk="1" fontAlgn="ctr" latinLnBrk="0" hangingPunct="1"/>
                      <a:r>
                        <a:rPr lang="it-IT" sz="1400" b="1" u="none" strike="noStrike" kern="1200" dirty="0">
                          <a:solidFill>
                            <a:schemeClr val="dk1"/>
                          </a:solidFill>
                          <a:effectLst/>
                          <a:latin typeface="+mn-lt"/>
                          <a:ea typeface="+mn-ea"/>
                          <a:cs typeface="+mn-cs"/>
                        </a:rPr>
                        <a:t>ALTRO</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hMerge="1">
                  <a:txBody>
                    <a:bodyPr/>
                    <a:lstStyle/>
                    <a:p>
                      <a:pPr marL="182563" indent="0" algn="l"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tc>
                  <a:txBody>
                    <a:bodyPr/>
                    <a:lstStyle/>
                    <a:p>
                      <a:pPr marL="90488" indent="0" algn="ctr" defTabSz="914400" rtl="0" eaLnBrk="1" fontAlgn="ctr" latinLnBrk="0" hangingPunct="1"/>
                      <a:r>
                        <a:rPr lang="it-IT" sz="1400" b="0" u="none" strike="noStrike" kern="1200" dirty="0">
                          <a:solidFill>
                            <a:schemeClr val="dk1"/>
                          </a:solidFill>
                          <a:effectLst/>
                          <a:latin typeface="+mn-lt"/>
                          <a:ea typeface="+mn-ea"/>
                          <a:cs typeface="+mn-cs"/>
                        </a:rPr>
                        <a:t>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838891793"/>
                  </a:ext>
                </a:extLst>
              </a:tr>
              <a:tr h="841779">
                <a:tc rowSpan="2">
                  <a:txBody>
                    <a:bodyPr/>
                    <a:lstStyle/>
                    <a:p>
                      <a:pPr marL="182563" indent="0" algn="ctr" defTabSz="914400" rtl="0" eaLnBrk="1" fontAlgn="ctr" latinLnBrk="0" hangingPunct="1"/>
                      <a:r>
                        <a:rPr lang="it-IT" sz="1400" b="1" u="none" strike="noStrike" kern="1200" dirty="0">
                          <a:solidFill>
                            <a:schemeClr val="dk1"/>
                          </a:solidFill>
                          <a:effectLst/>
                          <a:latin typeface="+mn-lt"/>
                          <a:ea typeface="+mn-ea"/>
                          <a:cs typeface="+mn-cs"/>
                        </a:rPr>
                        <a:t>AMM.VE</a:t>
                      </a: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82563" indent="0" algn="l" defTabSz="914400" rtl="0" eaLnBrk="1" fontAlgn="ctr" latinLnBrk="0" hangingPunct="1"/>
                      <a:endParaRPr lang="it-IT" sz="1400" b="1" u="none" strike="noStrike" kern="1200" dirty="0">
                        <a:effectLst/>
                      </a:endParaRPr>
                    </a:p>
                    <a:p>
                      <a:pPr marL="182563" indent="0" algn="l" defTabSz="914400" rtl="0" eaLnBrk="1" fontAlgn="ctr" latinLnBrk="0" hangingPunct="1"/>
                      <a:r>
                        <a:rPr lang="it-IT" sz="1400" b="1" u="none" strike="noStrike" kern="1200" dirty="0">
                          <a:effectLst/>
                        </a:rPr>
                        <a:t>INADEGUATEZZE STRUTTURALI, ASSISTENZIALI, AUTORIZZATIVE</a:t>
                      </a:r>
                      <a:endParaRPr lang="it-IT" sz="1400" b="1" u="none" strike="noStrike" kern="1200" dirty="0">
                        <a:solidFill>
                          <a:schemeClr val="dk1"/>
                        </a:solidFill>
                        <a:effectLst/>
                        <a:latin typeface="+mn-lt"/>
                        <a:ea typeface="+mn-ea"/>
                        <a:cs typeface="+mn-cs"/>
                      </a:endParaRPr>
                    </a:p>
                    <a:p>
                      <a:pPr marL="182563" indent="0" algn="l"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182563" indent="0" algn="l" defTabSz="914400" rtl="0" eaLnBrk="1" fontAlgn="ctr" latinLnBrk="0" hangingPunct="1"/>
                      <a:r>
                        <a:rPr lang="it-IT" sz="1400" u="none" strike="noStrike" kern="1200" dirty="0">
                          <a:effectLst/>
                        </a:rPr>
                        <a:t>Leggi Regionali</a:t>
                      </a:r>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90488" indent="0" algn="ctr" defTabSz="914400" rtl="0" eaLnBrk="1" fontAlgn="ctr" latinLnBrk="0" hangingPunct="1"/>
                      <a:r>
                        <a:rPr lang="it-IT" sz="1400" b="0" u="none" strike="noStrike" kern="1200" dirty="0">
                          <a:solidFill>
                            <a:schemeClr val="dk1"/>
                          </a:solidFill>
                          <a:effectLst/>
                          <a:latin typeface="+mn-lt"/>
                          <a:ea typeface="+mn-ea"/>
                          <a:cs typeface="+mn-cs"/>
                        </a:rPr>
                        <a:t>44%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5"/>
                  </a:ext>
                </a:extLst>
              </a:tr>
              <a:tr h="437712">
                <a:tc vMerge="1">
                  <a:txBody>
                    <a:bodyPr/>
                    <a:lstStyle/>
                    <a:p>
                      <a:pPr marL="182563" indent="0" algn="l"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vert="vert27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marL="182563" indent="0" algn="l" defTabSz="914400" rtl="0" eaLnBrk="1" fontAlgn="ctr" latinLnBrk="0" hangingPunct="1"/>
                      <a:r>
                        <a:rPr lang="it-IT" sz="1400" b="1" u="none" strike="noStrike" kern="1200" dirty="0">
                          <a:solidFill>
                            <a:schemeClr val="dk1"/>
                          </a:solidFill>
                          <a:effectLst/>
                          <a:latin typeface="+mn-lt"/>
                          <a:ea typeface="+mn-ea"/>
                          <a:cs typeface="+mn-cs"/>
                        </a:rPr>
                        <a:t>ALTRO</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marL="182563" indent="0" algn="l" defTabSz="914400" rtl="0" eaLnBrk="1" fontAlgn="ctr" latinLnBrk="0" hangingPunct="1"/>
                      <a:endParaRPr lang="it-IT" sz="1400" b="1" u="none" strike="noStrike" kern="1200" dirty="0">
                        <a:solidFill>
                          <a:schemeClr val="dk1"/>
                        </a:solidFill>
                        <a:effectLst/>
                        <a:latin typeface="+mn-lt"/>
                        <a:ea typeface="+mn-ea"/>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90488" indent="0" algn="ctr" defTabSz="914400" rtl="0" eaLnBrk="1" fontAlgn="ctr" latinLnBrk="0" hangingPunct="1"/>
                      <a:r>
                        <a:rPr lang="it-IT" sz="1400" b="0" u="none" strike="noStrike" kern="1200" dirty="0">
                          <a:solidFill>
                            <a:schemeClr val="dk1"/>
                          </a:solidFill>
                          <a:effectLst/>
                          <a:latin typeface="+mn-lt"/>
                          <a:ea typeface="+mn-ea"/>
                          <a:cs typeface="+mn-cs"/>
                        </a:rPr>
                        <a:t>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96352441"/>
                  </a:ext>
                </a:extLst>
              </a:tr>
            </a:tbl>
          </a:graphicData>
        </a:graphic>
      </p:graphicFrame>
      <p:sp>
        <p:nvSpPr>
          <p:cNvPr id="2" name="Rettangolo 1">
            <a:extLst>
              <a:ext uri="{FF2B5EF4-FFF2-40B4-BE49-F238E27FC236}">
                <a16:creationId xmlns:a16="http://schemas.microsoft.com/office/drawing/2014/main" id="{D8EAFDD5-CB02-45E4-8EB6-ABDCF2A03678}"/>
              </a:ext>
            </a:extLst>
          </p:cNvPr>
          <p:cNvSpPr/>
          <p:nvPr/>
        </p:nvSpPr>
        <p:spPr>
          <a:xfrm>
            <a:off x="611560" y="1268760"/>
            <a:ext cx="8280920" cy="861774"/>
          </a:xfrm>
          <a:prstGeom prst="rect">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1600" b="1" i="1" dirty="0">
                <a:solidFill>
                  <a:schemeClr val="bg1"/>
                </a:solidFill>
                <a:latin typeface="Times New Roman" panose="02020603050405020304" pitchFamily="18" charset="0"/>
                <a:cs typeface="Times New Roman" panose="02020603050405020304" pitchFamily="18" charset="0"/>
              </a:rPr>
              <a:t>STRUTTURE SANITARIE PUBBLICHE E PRIVATE, CASE </a:t>
            </a:r>
            <a:r>
              <a:rPr lang="it-IT" sz="1600" b="1" i="1" dirty="0" err="1">
                <a:solidFill>
                  <a:schemeClr val="bg1"/>
                </a:solidFill>
                <a:latin typeface="Times New Roman" panose="02020603050405020304" pitchFamily="18" charset="0"/>
                <a:cs typeface="Times New Roman" panose="02020603050405020304" pitchFamily="18" charset="0"/>
              </a:rPr>
              <a:t>DI</a:t>
            </a:r>
            <a:r>
              <a:rPr lang="it-IT" sz="1600" b="1" i="1" dirty="0">
                <a:solidFill>
                  <a:schemeClr val="bg1"/>
                </a:solidFill>
                <a:latin typeface="Times New Roman" panose="02020603050405020304" pitchFamily="18" charset="0"/>
                <a:cs typeface="Times New Roman" panose="02020603050405020304" pitchFamily="18" charset="0"/>
              </a:rPr>
              <a:t> RIPOSO </a:t>
            </a:r>
          </a:p>
          <a:p>
            <a:pPr algn="ctr"/>
            <a:r>
              <a:rPr lang="it-IT" sz="1600" b="1" i="1" dirty="0">
                <a:solidFill>
                  <a:schemeClr val="bg1"/>
                </a:solidFill>
                <a:latin typeface="Times New Roman" panose="02020603050405020304" pitchFamily="18" charset="0"/>
                <a:cs typeface="Times New Roman" panose="02020603050405020304" pitchFamily="18" charset="0"/>
              </a:rPr>
              <a:t>E RSA (Residenze Sanitarie Assistite)</a:t>
            </a:r>
          </a:p>
          <a:p>
            <a:pPr algn="ctr"/>
            <a:r>
              <a:rPr lang="it-IT" sz="1600" b="1" i="1" dirty="0">
                <a:solidFill>
                  <a:schemeClr val="bg1"/>
                </a:solidFill>
                <a:latin typeface="Times New Roman" panose="02020603050405020304" pitchFamily="18" charset="0"/>
                <a:cs typeface="Times New Roman" panose="02020603050405020304" pitchFamily="18" charset="0"/>
              </a:rPr>
              <a:t>TIPOLOGIA VIOLAZIONI</a:t>
            </a:r>
          </a:p>
        </p:txBody>
      </p:sp>
      <p:sp>
        <p:nvSpPr>
          <p:cNvPr id="6" name="Rettangolo 5">
            <a:extLst>
              <a:ext uri="{FF2B5EF4-FFF2-40B4-BE49-F238E27FC236}">
                <a16:creationId xmlns:a16="http://schemas.microsoft.com/office/drawing/2014/main" id="{893184EC-5D99-4CDC-A2F4-4AF4E824F613}"/>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0" name="Gruppo 9">
            <a:extLst>
              <a:ext uri="{FF2B5EF4-FFF2-40B4-BE49-F238E27FC236}">
                <a16:creationId xmlns:a16="http://schemas.microsoft.com/office/drawing/2014/main" id="{80278E8A-DC60-4DD7-BA7F-9AF9613FD2AE}"/>
              </a:ext>
            </a:extLst>
          </p:cNvPr>
          <p:cNvGrpSpPr/>
          <p:nvPr/>
        </p:nvGrpSpPr>
        <p:grpSpPr>
          <a:xfrm>
            <a:off x="-288052" y="44624"/>
            <a:ext cx="2483788" cy="1057113"/>
            <a:chOff x="170881" y="160338"/>
            <a:chExt cx="2969589" cy="1092276"/>
          </a:xfrm>
        </p:grpSpPr>
        <p:pic>
          <p:nvPicPr>
            <p:cNvPr id="11" name="Picture 6" descr="Risultati immagini per logo repubblica italiana">
              <a:hlinkClick r:id="rId3"/>
              <a:extLst>
                <a:ext uri="{FF2B5EF4-FFF2-40B4-BE49-F238E27FC236}">
                  <a16:creationId xmlns:a16="http://schemas.microsoft.com/office/drawing/2014/main" id="{EC083DC8-8313-4CE9-9923-9039E4994B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BB891471-A0E4-4738-9039-B5B8327DEC86}"/>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9" name="Picture 5">
            <a:extLst>
              <a:ext uri="{FF2B5EF4-FFF2-40B4-BE49-F238E27FC236}">
                <a16:creationId xmlns:a16="http://schemas.microsoft.com/office/drawing/2014/main" id="{8F985282-BDB7-4B20-BE09-0F37BB557C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asellaDiTesto 12">
            <a:extLst>
              <a:ext uri="{FF2B5EF4-FFF2-40B4-BE49-F238E27FC236}">
                <a16:creationId xmlns:a16="http://schemas.microsoft.com/office/drawing/2014/main" id="{852AA08C-0BBC-413D-AAF4-7CD33D8856D6}"/>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251998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19772" y="1268760"/>
            <a:ext cx="3960440" cy="392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ma 3"/>
          <p:cNvGraphicFramePr/>
          <p:nvPr>
            <p:extLst>
              <p:ext uri="{D42A27DB-BD31-4B8C-83A1-F6EECF244321}">
                <p14:modId xmlns:p14="http://schemas.microsoft.com/office/powerpoint/2010/main" val="509509389"/>
              </p:ext>
            </p:extLst>
          </p:nvPr>
        </p:nvGraphicFramePr>
        <p:xfrm>
          <a:off x="-251541" y="1100030"/>
          <a:ext cx="5040559" cy="58326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ma 10"/>
          <p:cNvGraphicFramePr/>
          <p:nvPr>
            <p:extLst>
              <p:ext uri="{D42A27DB-BD31-4B8C-83A1-F6EECF244321}">
                <p14:modId xmlns:p14="http://schemas.microsoft.com/office/powerpoint/2010/main" val="875726845"/>
              </p:ext>
            </p:extLst>
          </p:nvPr>
        </p:nvGraphicFramePr>
        <p:xfrm>
          <a:off x="4234296" y="1172038"/>
          <a:ext cx="4910699" cy="583264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Rettangolo 13"/>
          <p:cNvSpPr/>
          <p:nvPr/>
        </p:nvSpPr>
        <p:spPr>
          <a:xfrm>
            <a:off x="2123727" y="379950"/>
            <a:ext cx="5256585" cy="58477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3200" b="1" i="1" dirty="0">
                <a:solidFill>
                  <a:schemeClr val="tx2">
                    <a:lumMod val="75000"/>
                  </a:schemeClr>
                </a:solidFill>
                <a:latin typeface="Times New Roman" panose="02020603050405020304" pitchFamily="18" charset="0"/>
                <a:cs typeface="Times New Roman" panose="02020603050405020304" pitchFamily="18" charset="0"/>
              </a:rPr>
              <a:t>OBIETTIVI</a:t>
            </a:r>
          </a:p>
        </p:txBody>
      </p:sp>
      <p:pic>
        <p:nvPicPr>
          <p:cNvPr id="10" name="Picture 5">
            <a:extLst>
              <a:ext uri="{FF2B5EF4-FFF2-40B4-BE49-F238E27FC236}">
                <a16:creationId xmlns:a16="http://schemas.microsoft.com/office/drawing/2014/main" id="{DEB727C6-BE8A-4D1C-9C17-67410EA993D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uppo 11">
            <a:extLst>
              <a:ext uri="{FF2B5EF4-FFF2-40B4-BE49-F238E27FC236}">
                <a16:creationId xmlns:a16="http://schemas.microsoft.com/office/drawing/2014/main" id="{D06AC493-B3DC-4CC1-9E8F-03C57AF44A0E}"/>
              </a:ext>
            </a:extLst>
          </p:cNvPr>
          <p:cNvGrpSpPr/>
          <p:nvPr/>
        </p:nvGrpSpPr>
        <p:grpSpPr>
          <a:xfrm>
            <a:off x="-288052" y="44624"/>
            <a:ext cx="2483788" cy="1057113"/>
            <a:chOff x="170881" y="160338"/>
            <a:chExt cx="2969589" cy="1092276"/>
          </a:xfrm>
        </p:grpSpPr>
        <p:pic>
          <p:nvPicPr>
            <p:cNvPr id="15" name="Picture 6" descr="Risultati immagini per logo repubblica italiana">
              <a:hlinkClick r:id="rId15"/>
              <a:extLst>
                <a:ext uri="{FF2B5EF4-FFF2-40B4-BE49-F238E27FC236}">
                  <a16:creationId xmlns:a16="http://schemas.microsoft.com/office/drawing/2014/main" id="{2FA89640-40A5-4795-A4CC-1E146A88D07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EBE8A156-EFDA-4B58-91D8-1143189BE8CD}"/>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sp>
        <p:nvSpPr>
          <p:cNvPr id="17" name="CasellaDiTesto 16">
            <a:extLst>
              <a:ext uri="{FF2B5EF4-FFF2-40B4-BE49-F238E27FC236}">
                <a16:creationId xmlns:a16="http://schemas.microsoft.com/office/drawing/2014/main" id="{FBBA250E-8B65-4954-809A-F77697833414}"/>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238474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38490" y="2852936"/>
            <a:ext cx="2106667" cy="1323439"/>
          </a:xfrm>
          <a:prstGeom prst="rect">
            <a:avLst/>
          </a:prstGeom>
          <a:noFill/>
        </p:spPr>
        <p:txBody>
          <a:bodyPr wrap="none" lIns="91440" tIns="45720" rIns="91440" bIns="45720">
            <a:spAutoFit/>
          </a:bodyPr>
          <a:lstStyle/>
          <a:p>
            <a:pPr algn="ctr"/>
            <a:r>
              <a:rPr lang="it-IT"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FINE</a:t>
            </a:r>
          </a:p>
        </p:txBody>
      </p:sp>
      <p:grpSp>
        <p:nvGrpSpPr>
          <p:cNvPr id="6" name="Gruppo 5">
            <a:extLst>
              <a:ext uri="{FF2B5EF4-FFF2-40B4-BE49-F238E27FC236}">
                <a16:creationId xmlns:a16="http://schemas.microsoft.com/office/drawing/2014/main" id="{80405119-5793-4169-BD1F-8A9A60F0F9B3}"/>
              </a:ext>
            </a:extLst>
          </p:cNvPr>
          <p:cNvGrpSpPr/>
          <p:nvPr/>
        </p:nvGrpSpPr>
        <p:grpSpPr>
          <a:xfrm>
            <a:off x="304801" y="139639"/>
            <a:ext cx="2539007" cy="1074884"/>
            <a:chOff x="317377" y="160338"/>
            <a:chExt cx="2667032" cy="1074884"/>
          </a:xfrm>
        </p:grpSpPr>
        <p:pic>
          <p:nvPicPr>
            <p:cNvPr id="7" name="Picture 6" descr="Risultati immagini per logo repubblica italiana">
              <a:hlinkClick r:id="rId3"/>
              <a:extLst>
                <a:ext uri="{FF2B5EF4-FFF2-40B4-BE49-F238E27FC236}">
                  <a16:creationId xmlns:a16="http://schemas.microsoft.com/office/drawing/2014/main" id="{7CF0B947-2867-4812-BF10-CAE1508C67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a:extLst>
                <a:ext uri="{FF2B5EF4-FFF2-40B4-BE49-F238E27FC236}">
                  <a16:creationId xmlns:a16="http://schemas.microsoft.com/office/drawing/2014/main" id="{8CABBC5B-8185-4C25-81AD-853FD8ABD8C3}"/>
                </a:ext>
              </a:extLst>
            </p:cNvPr>
            <p:cNvSpPr txBox="1"/>
            <p:nvPr/>
          </p:nvSpPr>
          <p:spPr>
            <a:xfrm>
              <a:off x="317377" y="865890"/>
              <a:ext cx="2667032"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9" name="Immagine 8">
            <a:extLst>
              <a:ext uri="{FF2B5EF4-FFF2-40B4-BE49-F238E27FC236}">
                <a16:creationId xmlns:a16="http://schemas.microsoft.com/office/drawing/2014/main" id="{588AF04C-20D2-464D-A71E-3817B4ADC20E}"/>
              </a:ext>
            </a:extLst>
          </p:cNvPr>
          <p:cNvPicPr>
            <a:picLocks noChangeAspect="1"/>
          </p:cNvPicPr>
          <p:nvPr/>
        </p:nvPicPr>
        <p:blipFill rotWithShape="1">
          <a:blip r:embed="rId5" cstate="print">
            <a:lum bright="70000" contrast="-70000"/>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t="31135" r="19895" b="13942"/>
          <a:stretch/>
        </p:blipFill>
        <p:spPr>
          <a:xfrm>
            <a:off x="1402011" y="908720"/>
            <a:ext cx="6979581" cy="4997590"/>
          </a:xfrm>
          <a:prstGeom prst="rect">
            <a:avLst/>
          </a:prstGeom>
          <a:effectLst>
            <a:glow rad="1333500">
              <a:srgbClr val="99CCFF">
                <a:alpha val="40000"/>
              </a:srgbClr>
            </a:glow>
            <a:softEdge rad="660400"/>
          </a:effectLst>
        </p:spPr>
      </p:pic>
      <p:pic>
        <p:nvPicPr>
          <p:cNvPr id="11" name="Immagine 10">
            <a:extLst>
              <a:ext uri="{FF2B5EF4-FFF2-40B4-BE49-F238E27FC236}">
                <a16:creationId xmlns:a16="http://schemas.microsoft.com/office/drawing/2014/main" id="{0DB42587-D750-4141-8D63-FE2292F3BAAB}"/>
              </a:ext>
            </a:extLst>
          </p:cNvPr>
          <p:cNvPicPr>
            <a:picLocks noChangeAspect="1"/>
          </p:cNvPicPr>
          <p:nvPr/>
        </p:nvPicPr>
        <p:blipFill rotWithShape="1">
          <a:blip r:embed="rId7" cstate="print">
            <a:duotone>
              <a:schemeClr val="accent5">
                <a:shade val="45000"/>
                <a:satMod val="135000"/>
              </a:schemeClr>
              <a:prstClr val="white"/>
            </a:duotone>
          </a:blip>
          <a:srcRect l="60237"/>
          <a:stretch/>
        </p:blipFill>
        <p:spPr>
          <a:xfrm>
            <a:off x="-256251" y="1846432"/>
            <a:ext cx="3006612" cy="4253287"/>
          </a:xfrm>
          <a:prstGeom prst="rect">
            <a:avLst/>
          </a:prstGeom>
          <a:effectLst>
            <a:softEdge rad="622300"/>
          </a:effectLst>
        </p:spPr>
      </p:pic>
      <p:sp>
        <p:nvSpPr>
          <p:cNvPr id="12" name="Rettangolo 11">
            <a:extLst>
              <a:ext uri="{FF2B5EF4-FFF2-40B4-BE49-F238E27FC236}">
                <a16:creationId xmlns:a16="http://schemas.microsoft.com/office/drawing/2014/main" id="{A7B428C4-B49A-41AF-BE43-CCAE4468984E}"/>
              </a:ext>
            </a:extLst>
          </p:cNvPr>
          <p:cNvSpPr/>
          <p:nvPr/>
        </p:nvSpPr>
        <p:spPr>
          <a:xfrm>
            <a:off x="2392604" y="2857522"/>
            <a:ext cx="4321241" cy="1446550"/>
          </a:xfrm>
          <a:prstGeom prst="rect">
            <a:avLst/>
          </a:prstGeom>
          <a:noFill/>
          <a:ln w="3175">
            <a:solidFill>
              <a:schemeClr val="bg1"/>
            </a:solidFill>
          </a:ln>
        </p:spPr>
        <p:txBody>
          <a:bodyPr wrap="square" lIns="91440" tIns="45720" rIns="91440" bIns="45720">
            <a:spAutoFit/>
          </a:bodyPr>
          <a:lstStyle/>
          <a:p>
            <a:pPr algn="ctr"/>
            <a:r>
              <a:rPr lang="it-IT" sz="8800" b="1" dirty="0">
                <a:ln w="12700">
                  <a:solidFill>
                    <a:schemeClr val="accent1"/>
                  </a:solidFill>
                  <a:prstDash val="solid"/>
                </a:ln>
                <a:solidFill>
                  <a:schemeClr val="tx2">
                    <a:lumMod val="75000"/>
                  </a:schemeClr>
                </a:solidFill>
                <a:effectLst>
                  <a:outerShdw blurRad="50800" dist="38100" dir="13500000" algn="br" rotWithShape="0">
                    <a:prstClr val="black">
                      <a:alpha val="40000"/>
                    </a:prstClr>
                  </a:outerShdw>
                </a:effectLst>
              </a:rPr>
              <a:t>FINE</a:t>
            </a:r>
          </a:p>
        </p:txBody>
      </p:sp>
      <p:pic>
        <p:nvPicPr>
          <p:cNvPr id="13" name="Picture 5">
            <a:extLst>
              <a:ext uri="{FF2B5EF4-FFF2-40B4-BE49-F238E27FC236}">
                <a16:creationId xmlns:a16="http://schemas.microsoft.com/office/drawing/2014/main" id="{8B4BE2E5-B795-4F7D-A2AB-2E1F6A1F4D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sellaDiTesto 13">
            <a:extLst>
              <a:ext uri="{FF2B5EF4-FFF2-40B4-BE49-F238E27FC236}">
                <a16:creationId xmlns:a16="http://schemas.microsoft.com/office/drawing/2014/main" id="{20F10FE2-BE0A-4F25-9C19-16D5A466309A}"/>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pic>
        <p:nvPicPr>
          <p:cNvPr id="15" name="Immagine 14">
            <a:extLst>
              <a:ext uri="{FF2B5EF4-FFF2-40B4-BE49-F238E27FC236}">
                <a16:creationId xmlns:a16="http://schemas.microsoft.com/office/drawing/2014/main" id="{98843D41-B972-4019-B59F-A13D456B26C1}"/>
              </a:ext>
            </a:extLst>
          </p:cNvPr>
          <p:cNvPicPr>
            <a:picLocks noChangeAspect="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l="58518"/>
          <a:stretch/>
        </p:blipFill>
        <p:spPr>
          <a:xfrm>
            <a:off x="6407358" y="2086662"/>
            <a:ext cx="2805311" cy="3810000"/>
          </a:xfrm>
          <a:prstGeom prst="rect">
            <a:avLst/>
          </a:prstGeom>
          <a:effectLst>
            <a:softEdge rad="622300"/>
          </a:effectLst>
        </p:spPr>
      </p:pic>
    </p:spTree>
    <p:extLst>
      <p:ext uri="{BB962C8B-B14F-4D97-AF65-F5344CB8AC3E}">
        <p14:creationId xmlns:p14="http://schemas.microsoft.com/office/powerpoint/2010/main" val="17349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ChangeArrowheads="1"/>
          </p:cNvSpPr>
          <p:nvPr/>
        </p:nvSpPr>
        <p:spPr bwMode="auto">
          <a:xfrm>
            <a:off x="7699495" y="4597275"/>
            <a:ext cx="1529862" cy="1871662"/>
          </a:xfrm>
          <a:prstGeom prst="rect">
            <a:avLst/>
          </a:prstGeom>
          <a:noFill/>
          <a:ln w="9525">
            <a:noFill/>
            <a:miter lim="800000"/>
            <a:headEnd/>
            <a:tailEnd/>
          </a:ln>
        </p:spPr>
        <p:txBody>
          <a:bodyPr/>
          <a:lstStyle/>
          <a:p>
            <a:pPr marL="342900" indent="-342900">
              <a:spcBef>
                <a:spcPct val="20000"/>
              </a:spcBef>
            </a:pPr>
            <a:endParaRPr lang="it-IT" sz="2800" dirty="0"/>
          </a:p>
        </p:txBody>
      </p:sp>
      <p:graphicFrame>
        <p:nvGraphicFramePr>
          <p:cNvPr id="2" name="Tabella 1"/>
          <p:cNvGraphicFramePr>
            <a:graphicFrameLocks noGrp="1"/>
          </p:cNvGraphicFramePr>
          <p:nvPr>
            <p:extLst>
              <p:ext uri="{D42A27DB-BD31-4B8C-83A1-F6EECF244321}">
                <p14:modId xmlns:p14="http://schemas.microsoft.com/office/powerpoint/2010/main" val="379442858"/>
              </p:ext>
            </p:extLst>
          </p:nvPr>
        </p:nvGraphicFramePr>
        <p:xfrm>
          <a:off x="449795" y="1966582"/>
          <a:ext cx="8191180" cy="3774440"/>
        </p:xfrm>
        <a:graphic>
          <a:graphicData uri="http://schemas.openxmlformats.org/drawingml/2006/table">
            <a:tbl>
              <a:tblPr firstRow="1" bandRow="1">
                <a:tableStyleId>{5C22544A-7EE6-4342-B048-85BDC9FD1C3A}</a:tableStyleId>
              </a:tblPr>
              <a:tblGrid>
                <a:gridCol w="3382063">
                  <a:extLst>
                    <a:ext uri="{9D8B030D-6E8A-4147-A177-3AD203B41FA5}">
                      <a16:colId xmlns:a16="http://schemas.microsoft.com/office/drawing/2014/main" val="20000"/>
                    </a:ext>
                  </a:extLst>
                </a:gridCol>
                <a:gridCol w="1261498">
                  <a:extLst>
                    <a:ext uri="{9D8B030D-6E8A-4147-A177-3AD203B41FA5}">
                      <a16:colId xmlns:a16="http://schemas.microsoft.com/office/drawing/2014/main" val="20001"/>
                    </a:ext>
                  </a:extLst>
                </a:gridCol>
                <a:gridCol w="1170714">
                  <a:extLst>
                    <a:ext uri="{9D8B030D-6E8A-4147-A177-3AD203B41FA5}">
                      <a16:colId xmlns:a16="http://schemas.microsoft.com/office/drawing/2014/main" val="20002"/>
                    </a:ext>
                  </a:extLst>
                </a:gridCol>
                <a:gridCol w="1206191">
                  <a:extLst>
                    <a:ext uri="{9D8B030D-6E8A-4147-A177-3AD203B41FA5}">
                      <a16:colId xmlns:a16="http://schemas.microsoft.com/office/drawing/2014/main" val="20003"/>
                    </a:ext>
                  </a:extLst>
                </a:gridCol>
                <a:gridCol w="1170714">
                  <a:extLst>
                    <a:ext uri="{9D8B030D-6E8A-4147-A177-3AD203B41FA5}">
                      <a16:colId xmlns:a16="http://schemas.microsoft.com/office/drawing/2014/main" val="20004"/>
                    </a:ext>
                  </a:extLst>
                </a:gridCol>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u="none" strike="noStrike" kern="1200" cap="none" normalizeH="0" baseline="0" dirty="0">
                          <a:ln>
                            <a:noFill/>
                          </a:ln>
                          <a:effectLst/>
                        </a:rPr>
                        <a:t>Obiettivo</a:t>
                      </a:r>
                      <a:endParaRPr kumimoji="0" lang="it-IT" sz="1800" b="1" i="0" u="none" strike="noStrike" kern="1200" cap="none" normalizeH="0" baseline="0" dirty="0">
                        <a:ln>
                          <a:noFill/>
                        </a:ln>
                        <a:solidFill>
                          <a:schemeClr val="bg1"/>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u="none" strike="noStrike" cap="none" normalizeH="0" baseline="0" dirty="0">
                          <a:ln>
                            <a:noFill/>
                          </a:ln>
                          <a:effectLst/>
                        </a:rPr>
                        <a:t>Giugno</a:t>
                      </a:r>
                      <a:endParaRPr kumimoji="0" lang="it-IT" sz="1800" b="1" i="0" u="none" strike="noStrike" cap="none" normalizeH="0" baseline="0" dirty="0">
                        <a:ln>
                          <a:noFill/>
                        </a:ln>
                        <a:solidFill>
                          <a:schemeClr val="bg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u="none" strike="noStrike" kern="1200" cap="none" normalizeH="0" baseline="0" dirty="0">
                          <a:ln>
                            <a:noFill/>
                          </a:ln>
                          <a:effectLst/>
                        </a:rPr>
                        <a:t>Luglio</a:t>
                      </a:r>
                      <a:endParaRPr kumimoji="0" lang="it-IT" sz="1800" b="1" i="0" u="none" strike="noStrike" kern="1200" cap="none" normalizeH="0" baseline="0" dirty="0">
                        <a:ln>
                          <a:noFill/>
                        </a:ln>
                        <a:solidFill>
                          <a:schemeClr val="bg1"/>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u="none" strike="noStrike" kern="1200" cap="none" normalizeH="0" baseline="0" dirty="0">
                          <a:ln>
                            <a:noFill/>
                          </a:ln>
                          <a:effectLst/>
                        </a:rPr>
                        <a:t>Agosto </a:t>
                      </a:r>
                      <a:endParaRPr kumimoji="0" lang="it-IT" sz="1800" b="1" i="0" u="none" strike="noStrike" kern="1200" cap="none" normalizeH="0" baseline="0" dirty="0">
                        <a:ln>
                          <a:noFill/>
                        </a:ln>
                        <a:solidFill>
                          <a:schemeClr val="bg1"/>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800" u="none" strike="noStrike" kern="1200" cap="none" normalizeH="0" baseline="0" dirty="0">
                          <a:ln>
                            <a:noFill/>
                          </a:ln>
                          <a:effectLst/>
                        </a:rPr>
                        <a:t>Settembre</a:t>
                      </a:r>
                      <a:endParaRPr kumimoji="0" lang="it-IT" sz="1800" b="1" i="0" u="none" strike="noStrike" kern="1200" cap="none" normalizeH="0" baseline="0" dirty="0">
                        <a:ln>
                          <a:noFill/>
                        </a:ln>
                        <a:solidFill>
                          <a:schemeClr val="bg1"/>
                        </a:solidFill>
                        <a:effectLst/>
                        <a:latin typeface="Times New Roman" pitchFamily="18" charset="0"/>
                        <a:ea typeface="+mn-ea"/>
                        <a:cs typeface="Times New Roman" pitchFamily="18" charset="0"/>
                      </a:endParaRPr>
                    </a:p>
                  </a:txBody>
                  <a:tcPr marL="41031" marR="41031" marT="0" marB="0" anchor="ctr" horzOverflow="overflow"/>
                </a:tc>
                <a:extLst>
                  <a:ext uri="{0D108BD9-81ED-4DB2-BD59-A6C34878D82A}">
                    <a16:rowId xmlns:a16="http://schemas.microsoft.com/office/drawing/2014/main" val="10000"/>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u="none" strike="noStrike" kern="1200" cap="none" normalizeH="0" baseline="0" dirty="0">
                          <a:ln>
                            <a:noFill/>
                          </a:ln>
                          <a:effectLst/>
                        </a:rPr>
                        <a:t>Misure contenimento diffusione COVID -19</a:t>
                      </a:r>
                      <a:endParaRPr kumimoji="0" lang="it-IT" sz="1400" b="1" i="0" u="none" strike="noStrike" kern="1200" cap="none" normalizeH="0" baseline="0" dirty="0">
                        <a:ln>
                          <a:noFill/>
                        </a:ln>
                        <a:solidFill>
                          <a:srgbClr val="000066"/>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extLst>
                  <a:ext uri="{0D108BD9-81ED-4DB2-BD59-A6C34878D82A}">
                    <a16:rowId xmlns:a16="http://schemas.microsoft.com/office/drawing/2014/main" val="2611013006"/>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u="none" strike="noStrike" kern="1200" cap="none" normalizeH="0" baseline="0" dirty="0">
                          <a:ln>
                            <a:noFill/>
                          </a:ln>
                          <a:effectLst/>
                        </a:rPr>
                        <a:t>Esercizi di ristorazione in località ad alta intensità turistica</a:t>
                      </a:r>
                      <a:endParaRPr kumimoji="0" lang="it-IT" sz="1400" b="1" i="0" u="none" strike="noStrike" kern="1200" cap="none" normalizeH="0" baseline="0" dirty="0">
                        <a:ln>
                          <a:noFill/>
                        </a:ln>
                        <a:solidFill>
                          <a:srgbClr val="000066"/>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extLst>
                  <a:ext uri="{0D108BD9-81ED-4DB2-BD59-A6C34878D82A}">
                    <a16:rowId xmlns:a16="http://schemas.microsoft.com/office/drawing/2014/main" val="3280324672"/>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u="none" strike="noStrike" kern="1200" cap="none" normalizeH="0" baseline="0" dirty="0">
                          <a:ln>
                            <a:noFill/>
                          </a:ln>
                          <a:effectLst/>
                        </a:rPr>
                        <a:t>Esercizi prodotti ittici</a:t>
                      </a:r>
                      <a:endParaRPr kumimoji="0" lang="it-IT" sz="1400" b="1" i="0" u="none" strike="noStrike" kern="1200" cap="none" normalizeH="0" baseline="0" dirty="0">
                        <a:ln>
                          <a:noFill/>
                        </a:ln>
                        <a:solidFill>
                          <a:srgbClr val="000066"/>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extLst>
                  <a:ext uri="{0D108BD9-81ED-4DB2-BD59-A6C34878D82A}">
                    <a16:rowId xmlns:a16="http://schemas.microsoft.com/office/drawing/2014/main" val="10002"/>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u="none" strike="noStrike" kern="1200" cap="none" normalizeH="0" baseline="0" dirty="0">
                          <a:ln>
                            <a:noFill/>
                          </a:ln>
                          <a:effectLst/>
                        </a:rPr>
                        <a:t>Agriturismi</a:t>
                      </a:r>
                      <a:endParaRPr kumimoji="0" lang="it-IT" sz="1400" b="1" i="0" u="none" strike="noStrike" kern="1200" cap="none" normalizeH="0" baseline="0" dirty="0">
                        <a:ln>
                          <a:noFill/>
                        </a:ln>
                        <a:solidFill>
                          <a:srgbClr val="000066"/>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extLst>
                  <a:ext uri="{0D108BD9-81ED-4DB2-BD59-A6C34878D82A}">
                    <a16:rowId xmlns:a16="http://schemas.microsoft.com/office/drawing/2014/main" val="2344535464"/>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u="none" strike="noStrike" kern="1200" cap="none" normalizeH="0" baseline="0" dirty="0">
                          <a:ln>
                            <a:noFill/>
                          </a:ln>
                          <a:effectLst/>
                        </a:rPr>
                        <a:t>Villaggi turistici campeggi, discoteche e stabilimenti balneari</a:t>
                      </a:r>
                      <a:endParaRPr kumimoji="0" lang="it-IT" sz="1400" b="1" i="0" u="none" strike="noStrike" kern="1200" cap="none" normalizeH="0" baseline="0" dirty="0">
                        <a:ln>
                          <a:noFill/>
                        </a:ln>
                        <a:solidFill>
                          <a:srgbClr val="000066"/>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extLst>
                  <a:ext uri="{0D108BD9-81ED-4DB2-BD59-A6C34878D82A}">
                    <a16:rowId xmlns:a16="http://schemas.microsoft.com/office/drawing/2014/main" val="10003"/>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sz="1400" b="1" u="none" strike="noStrike" kern="1200" cap="none" normalizeH="0" baseline="0" dirty="0">
                          <a:ln>
                            <a:noFill/>
                          </a:ln>
                          <a:effectLst/>
                        </a:rPr>
                        <a:t>Posti di ristoro vie di comunicazione,  presso stazioni ferroviarie e aereoportuali e traghetti</a:t>
                      </a:r>
                      <a:endParaRPr kumimoji="0" lang="it-IT" sz="1400" b="1" i="0" u="none" strike="noStrike" kern="1200" cap="none" normalizeH="0" baseline="0" dirty="0">
                        <a:ln>
                          <a:noFill/>
                        </a:ln>
                        <a:solidFill>
                          <a:srgbClr val="000066"/>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extLst>
                  <a:ext uri="{0D108BD9-81ED-4DB2-BD59-A6C34878D82A}">
                    <a16:rowId xmlns:a16="http://schemas.microsoft.com/office/drawing/2014/main" val="10004"/>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u="none" strike="noStrike" kern="1200" cap="none" normalizeH="0" baseline="0" dirty="0">
                          <a:ln>
                            <a:noFill/>
                          </a:ln>
                          <a:effectLst/>
                        </a:rPr>
                        <a:t>Bar e gelaterie</a:t>
                      </a:r>
                      <a:endParaRPr kumimoji="0" lang="it-IT" sz="1400" b="1" i="0" u="none" strike="noStrike" kern="1200" cap="none" normalizeH="0" baseline="0" dirty="0">
                        <a:ln>
                          <a:noFill/>
                        </a:ln>
                        <a:solidFill>
                          <a:srgbClr val="000066"/>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extLst>
                  <a:ext uri="{0D108BD9-81ED-4DB2-BD59-A6C34878D82A}">
                    <a16:rowId xmlns:a16="http://schemas.microsoft.com/office/drawing/2014/main" val="10006"/>
                  </a:ext>
                </a:extLst>
              </a:tr>
              <a:tr h="3708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400" b="1" u="none" strike="noStrike" kern="1200" cap="none" normalizeH="0" baseline="0" dirty="0">
                          <a:ln>
                            <a:noFill/>
                          </a:ln>
                          <a:effectLst/>
                        </a:rPr>
                        <a:t>Strutture ricettive per anziani e socio-sanitarie</a:t>
                      </a:r>
                      <a:endParaRPr kumimoji="0" lang="it-IT" sz="1400" b="1" i="0" u="none" strike="noStrike" kern="1200" cap="none" normalizeH="0" baseline="0" dirty="0">
                        <a:ln>
                          <a:noFill/>
                        </a:ln>
                        <a:solidFill>
                          <a:srgbClr val="000066"/>
                        </a:solidFill>
                        <a:effectLst/>
                        <a:latin typeface="Times New Roman" pitchFamily="18" charset="0"/>
                        <a:ea typeface="+mn-ea"/>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a:ln>
                          <a:noFill/>
                        </a:ln>
                        <a:solidFill>
                          <a:schemeClr val="tx1"/>
                        </a:solidFill>
                        <a:effectLst/>
                        <a:latin typeface="Times New Roman" pitchFamily="18" charset="0"/>
                        <a:cs typeface="Times New Roman" pitchFamily="18" charset="0"/>
                      </a:endParaRPr>
                    </a:p>
                  </a:txBody>
                  <a:tcPr marL="41031" marR="41031" marT="0" marB="0" anchor="ctr" horzOverflow="overflow"/>
                </a:tc>
                <a:extLst>
                  <a:ext uri="{0D108BD9-81ED-4DB2-BD59-A6C34878D82A}">
                    <a16:rowId xmlns:a16="http://schemas.microsoft.com/office/drawing/2014/main" val="10010"/>
                  </a:ext>
                </a:extLst>
              </a:tr>
            </a:tbl>
          </a:graphicData>
        </a:graphic>
      </p:graphicFrame>
      <p:sp>
        <p:nvSpPr>
          <p:cNvPr id="22" name="Rettangolo 21"/>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sp>
        <p:nvSpPr>
          <p:cNvPr id="23" name="Rettangolo 22"/>
          <p:cNvSpPr/>
          <p:nvPr/>
        </p:nvSpPr>
        <p:spPr>
          <a:xfrm>
            <a:off x="487114" y="1461960"/>
            <a:ext cx="2736304" cy="338554"/>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1600" b="1" i="1" dirty="0">
                <a:solidFill>
                  <a:schemeClr val="bg1"/>
                </a:solidFill>
                <a:latin typeface="Times New Roman" panose="02020603050405020304" pitchFamily="18" charset="0"/>
                <a:cs typeface="Times New Roman" panose="02020603050405020304" pitchFamily="18" charset="0"/>
              </a:rPr>
              <a:t>CRONOPROGRAMMA</a:t>
            </a:r>
          </a:p>
        </p:txBody>
      </p:sp>
      <p:sp>
        <p:nvSpPr>
          <p:cNvPr id="37" name="Gallone 36"/>
          <p:cNvSpPr/>
          <p:nvPr/>
        </p:nvSpPr>
        <p:spPr>
          <a:xfrm>
            <a:off x="4211960" y="3185245"/>
            <a:ext cx="1549087" cy="254094"/>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15     -    17</a:t>
            </a:r>
          </a:p>
        </p:txBody>
      </p:sp>
      <p:sp>
        <p:nvSpPr>
          <p:cNvPr id="38" name="Gallone 37"/>
          <p:cNvSpPr/>
          <p:nvPr/>
        </p:nvSpPr>
        <p:spPr>
          <a:xfrm>
            <a:off x="6957412" y="3185245"/>
            <a:ext cx="1359004" cy="243755"/>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20     -    21</a:t>
            </a:r>
          </a:p>
        </p:txBody>
      </p:sp>
      <p:sp>
        <p:nvSpPr>
          <p:cNvPr id="45" name="Gallone 44"/>
          <p:cNvSpPr/>
          <p:nvPr/>
        </p:nvSpPr>
        <p:spPr>
          <a:xfrm>
            <a:off x="5796136" y="3976911"/>
            <a:ext cx="1152128" cy="243755"/>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20  -    21</a:t>
            </a:r>
          </a:p>
        </p:txBody>
      </p:sp>
      <p:sp>
        <p:nvSpPr>
          <p:cNvPr id="49" name="Gallone 48"/>
          <p:cNvSpPr/>
          <p:nvPr/>
        </p:nvSpPr>
        <p:spPr>
          <a:xfrm>
            <a:off x="5761046" y="4509120"/>
            <a:ext cx="2051313" cy="243755"/>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20                -                4</a:t>
            </a:r>
          </a:p>
        </p:txBody>
      </p:sp>
      <p:sp>
        <p:nvSpPr>
          <p:cNvPr id="52" name="Gallone 51"/>
          <p:cNvSpPr/>
          <p:nvPr/>
        </p:nvSpPr>
        <p:spPr>
          <a:xfrm>
            <a:off x="5940152" y="5360319"/>
            <a:ext cx="1368152" cy="251179"/>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27  -    21</a:t>
            </a:r>
          </a:p>
        </p:txBody>
      </p:sp>
      <p:sp>
        <p:nvSpPr>
          <p:cNvPr id="24" name="Gallone 33">
            <a:extLst>
              <a:ext uri="{FF2B5EF4-FFF2-40B4-BE49-F238E27FC236}">
                <a16:creationId xmlns:a16="http://schemas.microsoft.com/office/drawing/2014/main" id="{EE1BC9DA-5570-4B90-A99A-0617E3ED1383}"/>
              </a:ext>
            </a:extLst>
          </p:cNvPr>
          <p:cNvSpPr/>
          <p:nvPr/>
        </p:nvSpPr>
        <p:spPr>
          <a:xfrm>
            <a:off x="449795" y="5996890"/>
            <a:ext cx="484486" cy="203843"/>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chemeClr val="tx1"/>
              </a:solidFill>
            </a:endParaRPr>
          </a:p>
        </p:txBody>
      </p:sp>
      <p:sp>
        <p:nvSpPr>
          <p:cNvPr id="3" name="CasellaDiTesto 2">
            <a:extLst>
              <a:ext uri="{FF2B5EF4-FFF2-40B4-BE49-F238E27FC236}">
                <a16:creationId xmlns:a16="http://schemas.microsoft.com/office/drawing/2014/main" id="{B65E11A0-75C3-4F05-937C-6DDAA0235321}"/>
              </a:ext>
            </a:extLst>
          </p:cNvPr>
          <p:cNvSpPr txBox="1"/>
          <p:nvPr/>
        </p:nvSpPr>
        <p:spPr>
          <a:xfrm>
            <a:off x="915908" y="5960313"/>
            <a:ext cx="2524160" cy="276999"/>
          </a:xfrm>
          <a:prstGeom prst="rect">
            <a:avLst/>
          </a:prstGeom>
          <a:noFill/>
        </p:spPr>
        <p:txBody>
          <a:bodyPr wrap="square" rtlCol="0">
            <a:spAutoFit/>
          </a:bodyPr>
          <a:lstStyle/>
          <a:p>
            <a:r>
              <a:rPr lang="it-IT" sz="1200" dirty="0">
                <a:latin typeface="Times New Roman" panose="02020603050405020304" pitchFamily="18" charset="0"/>
                <a:cs typeface="Times New Roman" panose="02020603050405020304" pitchFamily="18" charset="0"/>
              </a:rPr>
              <a:t>Incremento della densità dei controlli</a:t>
            </a:r>
          </a:p>
        </p:txBody>
      </p:sp>
      <p:sp>
        <p:nvSpPr>
          <p:cNvPr id="25" name="Gallone 51">
            <a:extLst>
              <a:ext uri="{FF2B5EF4-FFF2-40B4-BE49-F238E27FC236}">
                <a16:creationId xmlns:a16="http://schemas.microsoft.com/office/drawing/2014/main" id="{E89B8873-189C-40D8-96E0-5D98E00708F5}"/>
              </a:ext>
            </a:extLst>
          </p:cNvPr>
          <p:cNvSpPr/>
          <p:nvPr/>
        </p:nvSpPr>
        <p:spPr>
          <a:xfrm>
            <a:off x="3920048" y="2383643"/>
            <a:ext cx="4720927" cy="235895"/>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b="1" dirty="0">
              <a:solidFill>
                <a:schemeClr val="tx1"/>
              </a:solidFill>
            </a:endParaRPr>
          </a:p>
        </p:txBody>
      </p:sp>
      <p:grpSp>
        <p:nvGrpSpPr>
          <p:cNvPr id="27" name="Gruppo 26">
            <a:extLst>
              <a:ext uri="{FF2B5EF4-FFF2-40B4-BE49-F238E27FC236}">
                <a16:creationId xmlns:a16="http://schemas.microsoft.com/office/drawing/2014/main" id="{5BADA4AE-1FCB-4041-B813-E7CDC7BBAD7C}"/>
              </a:ext>
            </a:extLst>
          </p:cNvPr>
          <p:cNvGrpSpPr/>
          <p:nvPr/>
        </p:nvGrpSpPr>
        <p:grpSpPr>
          <a:xfrm>
            <a:off x="-288052" y="44624"/>
            <a:ext cx="2483788" cy="1057113"/>
            <a:chOff x="170881" y="160338"/>
            <a:chExt cx="2969589" cy="1092276"/>
          </a:xfrm>
        </p:grpSpPr>
        <p:pic>
          <p:nvPicPr>
            <p:cNvPr id="28" name="Picture 6" descr="Risultati immagini per logo repubblica italiana">
              <a:hlinkClick r:id="rId3"/>
              <a:extLst>
                <a:ext uri="{FF2B5EF4-FFF2-40B4-BE49-F238E27FC236}">
                  <a16:creationId xmlns:a16="http://schemas.microsoft.com/office/drawing/2014/main" id="{A40ABFEF-555E-4D5A-952B-4D76ABF2C7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29" name="CasellaDiTesto 28">
              <a:extLst>
                <a:ext uri="{FF2B5EF4-FFF2-40B4-BE49-F238E27FC236}">
                  <a16:creationId xmlns:a16="http://schemas.microsoft.com/office/drawing/2014/main" id="{4808A6CC-E254-4E4E-915D-C4728F8DC0AB}"/>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sp>
        <p:nvSpPr>
          <p:cNvPr id="30" name="Gallone 47">
            <a:extLst>
              <a:ext uri="{FF2B5EF4-FFF2-40B4-BE49-F238E27FC236}">
                <a16:creationId xmlns:a16="http://schemas.microsoft.com/office/drawing/2014/main" id="{A70F96FE-14ED-47B4-AF6C-75FC72AD7A1C}"/>
              </a:ext>
            </a:extLst>
          </p:cNvPr>
          <p:cNvSpPr/>
          <p:nvPr/>
        </p:nvSpPr>
        <p:spPr>
          <a:xfrm>
            <a:off x="4211960" y="2792740"/>
            <a:ext cx="860216" cy="254094"/>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15-26</a:t>
            </a:r>
          </a:p>
        </p:txBody>
      </p:sp>
      <p:sp>
        <p:nvSpPr>
          <p:cNvPr id="31" name="Gallone 48">
            <a:extLst>
              <a:ext uri="{FF2B5EF4-FFF2-40B4-BE49-F238E27FC236}">
                <a16:creationId xmlns:a16="http://schemas.microsoft.com/office/drawing/2014/main" id="{5021701A-0490-4385-9B2E-944026D51976}"/>
              </a:ext>
            </a:extLst>
          </p:cNvPr>
          <p:cNvSpPr/>
          <p:nvPr/>
        </p:nvSpPr>
        <p:spPr>
          <a:xfrm>
            <a:off x="5796136" y="2780928"/>
            <a:ext cx="1152128" cy="243755"/>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20   -    21</a:t>
            </a:r>
          </a:p>
        </p:txBody>
      </p:sp>
      <p:sp>
        <p:nvSpPr>
          <p:cNvPr id="33" name="Gallone 49">
            <a:extLst>
              <a:ext uri="{FF2B5EF4-FFF2-40B4-BE49-F238E27FC236}">
                <a16:creationId xmlns:a16="http://schemas.microsoft.com/office/drawing/2014/main" id="{67A0FF38-B7E9-45CA-93D8-B9B212465D14}"/>
              </a:ext>
            </a:extLst>
          </p:cNvPr>
          <p:cNvSpPr/>
          <p:nvPr/>
        </p:nvSpPr>
        <p:spPr>
          <a:xfrm>
            <a:off x="4583332" y="3534947"/>
            <a:ext cx="1133855" cy="254093"/>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29   -    10</a:t>
            </a:r>
          </a:p>
        </p:txBody>
      </p:sp>
      <p:sp>
        <p:nvSpPr>
          <p:cNvPr id="36" name="Gallone 50">
            <a:extLst>
              <a:ext uri="{FF2B5EF4-FFF2-40B4-BE49-F238E27FC236}">
                <a16:creationId xmlns:a16="http://schemas.microsoft.com/office/drawing/2014/main" id="{33CFBE1D-E719-4494-B17F-C4081F9C7D84}"/>
              </a:ext>
            </a:extLst>
          </p:cNvPr>
          <p:cNvSpPr/>
          <p:nvPr/>
        </p:nvSpPr>
        <p:spPr>
          <a:xfrm>
            <a:off x="6300192" y="3534947"/>
            <a:ext cx="1601870" cy="254093"/>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3         -              4</a:t>
            </a:r>
          </a:p>
        </p:txBody>
      </p:sp>
      <p:sp>
        <p:nvSpPr>
          <p:cNvPr id="43" name="Gallone 44">
            <a:extLst>
              <a:ext uri="{FF2B5EF4-FFF2-40B4-BE49-F238E27FC236}">
                <a16:creationId xmlns:a16="http://schemas.microsoft.com/office/drawing/2014/main" id="{FD6C4FFA-2AB8-4ABA-AB4E-CB3891A6CDA2}"/>
              </a:ext>
            </a:extLst>
          </p:cNvPr>
          <p:cNvSpPr/>
          <p:nvPr/>
        </p:nvSpPr>
        <p:spPr>
          <a:xfrm>
            <a:off x="5796136" y="4985023"/>
            <a:ext cx="1152128" cy="243755"/>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20  -    21</a:t>
            </a:r>
          </a:p>
        </p:txBody>
      </p:sp>
      <p:sp>
        <p:nvSpPr>
          <p:cNvPr id="44" name="Gallone 47">
            <a:extLst>
              <a:ext uri="{FF2B5EF4-FFF2-40B4-BE49-F238E27FC236}">
                <a16:creationId xmlns:a16="http://schemas.microsoft.com/office/drawing/2014/main" id="{4FB6188D-4BA9-4306-A689-87AC00216B23}"/>
              </a:ext>
            </a:extLst>
          </p:cNvPr>
          <p:cNvSpPr/>
          <p:nvPr/>
        </p:nvSpPr>
        <p:spPr>
          <a:xfrm>
            <a:off x="4215840" y="3966994"/>
            <a:ext cx="860216" cy="254094"/>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15-26</a:t>
            </a:r>
          </a:p>
        </p:txBody>
      </p:sp>
      <p:sp>
        <p:nvSpPr>
          <p:cNvPr id="46" name="Gallone 47">
            <a:extLst>
              <a:ext uri="{FF2B5EF4-FFF2-40B4-BE49-F238E27FC236}">
                <a16:creationId xmlns:a16="http://schemas.microsoft.com/office/drawing/2014/main" id="{843030C5-D1B4-4D7A-8C61-3F9ACC35F6ED}"/>
              </a:ext>
            </a:extLst>
          </p:cNvPr>
          <p:cNvSpPr/>
          <p:nvPr/>
        </p:nvSpPr>
        <p:spPr>
          <a:xfrm>
            <a:off x="4211960" y="4471050"/>
            <a:ext cx="860216" cy="254094"/>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15-26</a:t>
            </a:r>
          </a:p>
        </p:txBody>
      </p:sp>
      <p:sp>
        <p:nvSpPr>
          <p:cNvPr id="47" name="Gallone 47">
            <a:extLst>
              <a:ext uri="{FF2B5EF4-FFF2-40B4-BE49-F238E27FC236}">
                <a16:creationId xmlns:a16="http://schemas.microsoft.com/office/drawing/2014/main" id="{4F703A52-F6D4-40F4-94B9-4FAC2DD213F2}"/>
              </a:ext>
            </a:extLst>
          </p:cNvPr>
          <p:cNvSpPr/>
          <p:nvPr/>
        </p:nvSpPr>
        <p:spPr>
          <a:xfrm>
            <a:off x="4211960" y="5013176"/>
            <a:ext cx="860216" cy="254094"/>
          </a:xfrm>
          <a:prstGeom prst="chevron">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tx1"/>
                </a:solidFill>
              </a:rPr>
              <a:t>15-26</a:t>
            </a:r>
          </a:p>
        </p:txBody>
      </p:sp>
      <p:pic>
        <p:nvPicPr>
          <p:cNvPr id="35" name="Picture 5">
            <a:extLst>
              <a:ext uri="{FF2B5EF4-FFF2-40B4-BE49-F238E27FC236}">
                <a16:creationId xmlns:a16="http://schemas.microsoft.com/office/drawing/2014/main" id="{265AD1A9-80D6-4F58-8F85-1E36C15E82C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CasellaDiTesto 38">
            <a:extLst>
              <a:ext uri="{FF2B5EF4-FFF2-40B4-BE49-F238E27FC236}">
                <a16:creationId xmlns:a16="http://schemas.microsoft.com/office/drawing/2014/main" id="{546AB0C5-11C7-460A-8743-08F4F1335DC2}"/>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267695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hlinkClick r:id="rId3" action="ppaction://hlinksldjump"/>
            <a:extLst>
              <a:ext uri="{FF2B5EF4-FFF2-40B4-BE49-F238E27FC236}">
                <a16:creationId xmlns:a16="http://schemas.microsoft.com/office/drawing/2014/main" id="{DC3F897A-8FD9-497C-A12A-E43FBE77DA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5129" y="3033088"/>
            <a:ext cx="3220852" cy="3311325"/>
          </a:xfrm>
          <a:prstGeom prst="rect">
            <a:avLst/>
          </a:prstGeom>
          <a:effectLst>
            <a:softEdge rad="139700"/>
          </a:effectLst>
        </p:spPr>
      </p:pic>
      <p:pic>
        <p:nvPicPr>
          <p:cNvPr id="37" name="Immagine 36">
            <a:extLst>
              <a:ext uri="{FF2B5EF4-FFF2-40B4-BE49-F238E27FC236}">
                <a16:creationId xmlns:a16="http://schemas.microsoft.com/office/drawing/2014/main" id="{8C439C2C-6068-44BC-8905-20AE3F3924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06" y="2854548"/>
            <a:ext cx="2639927" cy="3598788"/>
          </a:xfrm>
          <a:prstGeom prst="ellipse">
            <a:avLst/>
          </a:prstGeom>
          <a:effectLst>
            <a:softEdge rad="317500"/>
          </a:effectLst>
        </p:spPr>
      </p:pic>
      <p:sp>
        <p:nvSpPr>
          <p:cNvPr id="41" name="Rettangolo 40">
            <a:extLst>
              <a:ext uri="{FF2B5EF4-FFF2-40B4-BE49-F238E27FC236}">
                <a16:creationId xmlns:a16="http://schemas.microsoft.com/office/drawing/2014/main" id="{655D9FF3-06CA-47B5-B10B-9DB4711EFD3F}"/>
              </a:ext>
            </a:extLst>
          </p:cNvPr>
          <p:cNvSpPr/>
          <p:nvPr/>
        </p:nvSpPr>
        <p:spPr>
          <a:xfrm>
            <a:off x="2051720" y="4437112"/>
            <a:ext cx="4321241" cy="769441"/>
          </a:xfrm>
          <a:prstGeom prst="rect">
            <a:avLst/>
          </a:prstGeom>
          <a:noFill/>
          <a:ln w="3175">
            <a:solidFill>
              <a:schemeClr val="bg1"/>
            </a:solidFill>
          </a:ln>
        </p:spPr>
        <p:txBody>
          <a:bodyPr wrap="square" lIns="91440" tIns="45720" rIns="91440" bIns="45720">
            <a:spAutoFit/>
          </a:bodyPr>
          <a:lstStyle/>
          <a:p>
            <a:pPr algn="ctr"/>
            <a:r>
              <a:rPr lang="it-IT" sz="4400" b="1" dirty="0">
                <a:ln w="12700">
                  <a:solidFill>
                    <a:schemeClr val="accent1"/>
                  </a:solidFill>
                  <a:prstDash val="solid"/>
                </a:ln>
                <a:solidFill>
                  <a:srgbClr val="FF5050"/>
                </a:solidFill>
                <a:effectLst>
                  <a:outerShdw blurRad="50800" dist="38100" dir="13500000" algn="br" rotWithShape="0">
                    <a:prstClr val="black">
                      <a:alpha val="40000"/>
                    </a:prstClr>
                  </a:outerShdw>
                </a:effectLst>
              </a:rPr>
              <a:t>ATTIVITÀ DEI NAS</a:t>
            </a:r>
          </a:p>
        </p:txBody>
      </p:sp>
      <p:sp>
        <p:nvSpPr>
          <p:cNvPr id="40" name="Rettangolo 39">
            <a:extLst>
              <a:ext uri="{FF2B5EF4-FFF2-40B4-BE49-F238E27FC236}">
                <a16:creationId xmlns:a16="http://schemas.microsoft.com/office/drawing/2014/main" id="{FF08A5AA-5774-4CE7-8EF7-786AD3E93DBE}"/>
              </a:ext>
            </a:extLst>
          </p:cNvPr>
          <p:cNvSpPr/>
          <p:nvPr/>
        </p:nvSpPr>
        <p:spPr>
          <a:xfrm>
            <a:off x="205704" y="2132856"/>
            <a:ext cx="8712968" cy="1200329"/>
          </a:xfrm>
          <a:prstGeom prst="rect">
            <a:avLst/>
          </a:prstGeom>
          <a:noFill/>
          <a:ln w="3175">
            <a:solidFill>
              <a:schemeClr val="bg1"/>
            </a:solidFill>
          </a:ln>
        </p:spPr>
        <p:txBody>
          <a:bodyPr wrap="square" lIns="91440" tIns="45720" rIns="91440" bIns="45720">
            <a:spAutoFit/>
          </a:bodyPr>
          <a:lstStyle/>
          <a:p>
            <a:pPr algn="ctr"/>
            <a:r>
              <a:rPr lang="it-IT"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MISURE DI </a:t>
            </a:r>
            <a:r>
              <a:rPr lang="it-IT"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CONTENIMENTO </a:t>
            </a:r>
            <a:r>
              <a:rPr lang="it-IT"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DIFFUSIONE  COVID-19</a:t>
            </a:r>
            <a:endParaRPr lang="it-IT" sz="3600" b="1" cap="none" spc="0" dirty="0">
              <a:ln w="10541" cmpd="sng">
                <a:solidFill>
                  <a:schemeClr val="accent1">
                    <a:shade val="88000"/>
                    <a:satMod val="110000"/>
                  </a:schemeClr>
                </a:solidFill>
                <a:prstDash val="solid"/>
              </a:ln>
              <a:solidFill>
                <a:schemeClr val="accent2">
                  <a:lumMod val="75000"/>
                </a:schemeClr>
              </a:solidFill>
              <a:effectLst/>
            </a:endParaRPr>
          </a:p>
        </p:txBody>
      </p:sp>
      <p:grpSp>
        <p:nvGrpSpPr>
          <p:cNvPr id="10" name="Gruppo 9">
            <a:extLst>
              <a:ext uri="{FF2B5EF4-FFF2-40B4-BE49-F238E27FC236}">
                <a16:creationId xmlns:a16="http://schemas.microsoft.com/office/drawing/2014/main" id="{BE149AE3-8502-4C08-B75A-FCB9194A2655}"/>
              </a:ext>
            </a:extLst>
          </p:cNvPr>
          <p:cNvGrpSpPr/>
          <p:nvPr/>
        </p:nvGrpSpPr>
        <p:grpSpPr>
          <a:xfrm>
            <a:off x="-288052" y="44624"/>
            <a:ext cx="2483788" cy="1057113"/>
            <a:chOff x="170881" y="160338"/>
            <a:chExt cx="2969589" cy="1092276"/>
          </a:xfrm>
        </p:grpSpPr>
        <p:pic>
          <p:nvPicPr>
            <p:cNvPr id="11" name="Picture 6" descr="Risultati immagini per logo repubblica italiana">
              <a:hlinkClick r:id="rId6"/>
              <a:extLst>
                <a:ext uri="{FF2B5EF4-FFF2-40B4-BE49-F238E27FC236}">
                  <a16:creationId xmlns:a16="http://schemas.microsoft.com/office/drawing/2014/main" id="{D5CC1604-D17F-4C76-9800-E1CB85FFF88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893AC0E2-996D-4A43-8BE2-CB7E7AC79728}"/>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13" name="Picture 5">
            <a:extLst>
              <a:ext uri="{FF2B5EF4-FFF2-40B4-BE49-F238E27FC236}">
                <a16:creationId xmlns:a16="http://schemas.microsoft.com/office/drawing/2014/main" id="{7B2904FE-5801-4D1B-886C-45139218F2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asellaDiTesto 13">
            <a:extLst>
              <a:ext uri="{FF2B5EF4-FFF2-40B4-BE49-F238E27FC236}">
                <a16:creationId xmlns:a16="http://schemas.microsoft.com/office/drawing/2014/main" id="{6D1B88D8-E876-465C-9102-EAB67371641F}"/>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
        <p:nvSpPr>
          <p:cNvPr id="15" name="Rettangolo 14">
            <a:extLst>
              <a:ext uri="{FF2B5EF4-FFF2-40B4-BE49-F238E27FC236}">
                <a16:creationId xmlns:a16="http://schemas.microsoft.com/office/drawing/2014/main" id="{724297A6-C0A7-4DFF-AB31-1731162BE66F}"/>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spTree>
    <p:extLst>
      <p:ext uri="{BB962C8B-B14F-4D97-AF65-F5344CB8AC3E}">
        <p14:creationId xmlns:p14="http://schemas.microsoft.com/office/powerpoint/2010/main" val="51096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83995E0-DBC0-46A7-8424-91F74C555C0A}"/>
              </a:ext>
            </a:extLst>
          </p:cNvPr>
          <p:cNvPicPr>
            <a:picLocks noChangeAspect="1"/>
          </p:cNvPicPr>
          <p:nvPr/>
        </p:nvPicPr>
        <p:blipFill rotWithShape="1">
          <a:blip r:embed="rId3" cstate="print"/>
          <a:srcRect l="36398" t="13435" r="36613" b="6385"/>
          <a:stretch/>
        </p:blipFill>
        <p:spPr>
          <a:xfrm>
            <a:off x="7174860" y="3780148"/>
            <a:ext cx="1151755" cy="1853447"/>
          </a:xfrm>
          <a:prstGeom prst="rect">
            <a:avLst/>
          </a:prstGeom>
        </p:spPr>
      </p:pic>
      <p:sp>
        <p:nvSpPr>
          <p:cNvPr id="3" name="Rettangolo 2"/>
          <p:cNvSpPr/>
          <p:nvPr/>
        </p:nvSpPr>
        <p:spPr>
          <a:xfrm>
            <a:off x="227383" y="1504209"/>
            <a:ext cx="8712968" cy="40011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000" b="1" i="1" dirty="0">
                <a:solidFill>
                  <a:schemeClr val="bg1"/>
                </a:solidFill>
                <a:latin typeface="Times New Roman" panose="02020603050405020304" pitchFamily="18" charset="0"/>
                <a:cs typeface="Times New Roman" panose="02020603050405020304" pitchFamily="18" charset="0"/>
              </a:rPr>
              <a:t>MISURE DI CONTENIMENTO DIFFUSIONE  COVID-19</a:t>
            </a:r>
          </a:p>
        </p:txBody>
      </p:sp>
      <p:sp>
        <p:nvSpPr>
          <p:cNvPr id="39" name="Rettangolo 38">
            <a:extLst>
              <a:ext uri="{FF2B5EF4-FFF2-40B4-BE49-F238E27FC236}">
                <a16:creationId xmlns:a16="http://schemas.microsoft.com/office/drawing/2014/main" id="{CA39998C-4C6A-491C-83FD-66CA817E4FE2}"/>
              </a:ext>
            </a:extLst>
          </p:cNvPr>
          <p:cNvSpPr/>
          <p:nvPr/>
        </p:nvSpPr>
        <p:spPr>
          <a:xfrm>
            <a:off x="596168" y="2175997"/>
            <a:ext cx="5847940" cy="584775"/>
          </a:xfrm>
          <a:prstGeom prst="rect">
            <a:avLst/>
          </a:prstGeom>
          <a:solidFill>
            <a:srgbClr val="FFFFFF">
              <a:alpha val="73000"/>
            </a:srgb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it-IT" sz="1600"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Verifiche sull’osservanza degli obblighi imposti dai DPCM presso esercizi commerciali</a:t>
            </a:r>
          </a:p>
        </p:txBody>
      </p:sp>
      <p:sp>
        <p:nvSpPr>
          <p:cNvPr id="40" name="Rettangolo 39">
            <a:extLst>
              <a:ext uri="{FF2B5EF4-FFF2-40B4-BE49-F238E27FC236}">
                <a16:creationId xmlns:a16="http://schemas.microsoft.com/office/drawing/2014/main" id="{C4A94968-DDE5-4C68-9AC0-4B530B9A5AF5}"/>
              </a:ext>
            </a:extLst>
          </p:cNvPr>
          <p:cNvSpPr/>
          <p:nvPr/>
        </p:nvSpPr>
        <p:spPr>
          <a:xfrm>
            <a:off x="609124" y="3179672"/>
            <a:ext cx="5847938" cy="830997"/>
          </a:xfrm>
          <a:prstGeom prst="rect">
            <a:avLst/>
          </a:prstGeom>
          <a:solidFill>
            <a:srgbClr val="FFFFFF">
              <a:alpha val="73000"/>
            </a:srgb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it-IT" sz="1600"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Controlli presso farmacie ed altre attività commerciali sulla regolarità della vendita di mascherine, dispositivi medici e dispositivi di protezione individuale (D.P.I.)</a:t>
            </a:r>
          </a:p>
        </p:txBody>
      </p:sp>
      <p:sp>
        <p:nvSpPr>
          <p:cNvPr id="42" name="Rettangolo 41">
            <a:extLst>
              <a:ext uri="{FF2B5EF4-FFF2-40B4-BE49-F238E27FC236}">
                <a16:creationId xmlns:a16="http://schemas.microsoft.com/office/drawing/2014/main" id="{5BE5A886-0D0C-4269-A850-1B2FE7C614B1}"/>
              </a:ext>
            </a:extLst>
          </p:cNvPr>
          <p:cNvSpPr/>
          <p:nvPr/>
        </p:nvSpPr>
        <p:spPr>
          <a:xfrm>
            <a:off x="609124" y="4470211"/>
            <a:ext cx="5866554" cy="830997"/>
          </a:xfrm>
          <a:prstGeom prst="rect">
            <a:avLst/>
          </a:prstGeom>
          <a:solidFill>
            <a:srgbClr val="FFFFFF">
              <a:alpha val="42000"/>
            </a:srgb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it-IT" sz="1600"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Verifiche sul mercato on-line finalizzate all’accertamento di pratiche illegali che promuovono cure del “coronavirus”  e l’acquisto di farmaci per i quali è obbligatoria la ricetta medica</a:t>
            </a:r>
          </a:p>
        </p:txBody>
      </p:sp>
      <p:sp>
        <p:nvSpPr>
          <p:cNvPr id="43" name="Rettangolo 42">
            <a:extLst>
              <a:ext uri="{FF2B5EF4-FFF2-40B4-BE49-F238E27FC236}">
                <a16:creationId xmlns:a16="http://schemas.microsoft.com/office/drawing/2014/main" id="{31F40799-7123-4D3A-8BA9-2FE658AE1332}"/>
              </a:ext>
            </a:extLst>
          </p:cNvPr>
          <p:cNvSpPr/>
          <p:nvPr/>
        </p:nvSpPr>
        <p:spPr>
          <a:xfrm>
            <a:off x="596168" y="5739743"/>
            <a:ext cx="8092387" cy="830997"/>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it-IT" sz="1600"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Verifiche, anche delegate dall’A.G., sull’attuazione delle misure di contenimento covid-19 presso residenze sanitarie per anziani e disabili, comprese  altre attività assistenziali quali case di riposo, comunità alloggio e case albergo e famiglia</a:t>
            </a:r>
          </a:p>
        </p:txBody>
      </p:sp>
      <p:cxnSp>
        <p:nvCxnSpPr>
          <p:cNvPr id="44" name="Connettore 1 13">
            <a:extLst>
              <a:ext uri="{FF2B5EF4-FFF2-40B4-BE49-F238E27FC236}">
                <a16:creationId xmlns:a16="http://schemas.microsoft.com/office/drawing/2014/main" id="{3CFCA430-4CC0-49A1-865A-342593AE5005}"/>
              </a:ext>
            </a:extLst>
          </p:cNvPr>
          <p:cNvCxnSpPr>
            <a:cxnSpLocks/>
            <a:endCxn id="18" idx="0"/>
          </p:cNvCxnSpPr>
          <p:nvPr/>
        </p:nvCxnSpPr>
        <p:spPr bwMode="auto">
          <a:xfrm>
            <a:off x="227786" y="1916832"/>
            <a:ext cx="23734" cy="4104456"/>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45" name="Line 26">
            <a:extLst>
              <a:ext uri="{FF2B5EF4-FFF2-40B4-BE49-F238E27FC236}">
                <a16:creationId xmlns:a16="http://schemas.microsoft.com/office/drawing/2014/main" id="{0B7A8D67-17F1-4FC6-B4EF-D0F600D70748}"/>
              </a:ext>
            </a:extLst>
          </p:cNvPr>
          <p:cNvSpPr>
            <a:spLocks noChangeShapeType="1"/>
          </p:cNvSpPr>
          <p:nvPr/>
        </p:nvSpPr>
        <p:spPr bwMode="auto">
          <a:xfrm>
            <a:off x="256260" y="2420888"/>
            <a:ext cx="283292" cy="0"/>
          </a:xfrm>
          <a:prstGeom prst="line">
            <a:avLst/>
          </a:prstGeom>
          <a:noFill/>
          <a:ln w="9525">
            <a:solidFill>
              <a:srgbClr val="FF1D1D"/>
            </a:solidFill>
            <a:round/>
            <a:headEnd type="oval" w="med" len="med"/>
            <a:tailEnd type="triangle" w="med" len="med"/>
          </a:ln>
        </p:spPr>
        <p:txBody>
          <a:bodyPr wrap="square">
            <a:spAutoFit/>
          </a:bodyPr>
          <a:lstStyle/>
          <a:p>
            <a:pPr algn="l"/>
            <a:endParaRPr lang="it-IT" sz="1662" dirty="0"/>
          </a:p>
        </p:txBody>
      </p:sp>
      <p:sp>
        <p:nvSpPr>
          <p:cNvPr id="16" name="Line 26">
            <a:extLst>
              <a:ext uri="{FF2B5EF4-FFF2-40B4-BE49-F238E27FC236}">
                <a16:creationId xmlns:a16="http://schemas.microsoft.com/office/drawing/2014/main" id="{0A6F7B9F-31B9-42DD-94E6-059A2FDE808A}"/>
              </a:ext>
            </a:extLst>
          </p:cNvPr>
          <p:cNvSpPr>
            <a:spLocks noChangeShapeType="1"/>
          </p:cNvSpPr>
          <p:nvPr/>
        </p:nvSpPr>
        <p:spPr bwMode="auto">
          <a:xfrm>
            <a:off x="256260" y="3573016"/>
            <a:ext cx="283292" cy="0"/>
          </a:xfrm>
          <a:prstGeom prst="line">
            <a:avLst/>
          </a:prstGeom>
          <a:noFill/>
          <a:ln w="9525">
            <a:solidFill>
              <a:srgbClr val="FF1D1D"/>
            </a:solidFill>
            <a:round/>
            <a:headEnd type="oval" w="med" len="med"/>
            <a:tailEnd type="triangle" w="med" len="med"/>
          </a:ln>
        </p:spPr>
        <p:txBody>
          <a:bodyPr wrap="square">
            <a:spAutoFit/>
          </a:bodyPr>
          <a:lstStyle/>
          <a:p>
            <a:pPr algn="l"/>
            <a:endParaRPr lang="it-IT" sz="1662" dirty="0"/>
          </a:p>
        </p:txBody>
      </p:sp>
      <p:sp>
        <p:nvSpPr>
          <p:cNvPr id="17" name="Line 26">
            <a:extLst>
              <a:ext uri="{FF2B5EF4-FFF2-40B4-BE49-F238E27FC236}">
                <a16:creationId xmlns:a16="http://schemas.microsoft.com/office/drawing/2014/main" id="{8E609543-5E16-4432-9407-8B3D8E03376C}"/>
              </a:ext>
            </a:extLst>
          </p:cNvPr>
          <p:cNvSpPr>
            <a:spLocks noChangeShapeType="1"/>
          </p:cNvSpPr>
          <p:nvPr/>
        </p:nvSpPr>
        <p:spPr bwMode="auto">
          <a:xfrm>
            <a:off x="256260" y="4869160"/>
            <a:ext cx="283292" cy="0"/>
          </a:xfrm>
          <a:prstGeom prst="line">
            <a:avLst/>
          </a:prstGeom>
          <a:noFill/>
          <a:ln w="9525">
            <a:solidFill>
              <a:srgbClr val="FF1D1D"/>
            </a:solidFill>
            <a:round/>
            <a:headEnd type="oval" w="med" len="med"/>
            <a:tailEnd type="triangle" w="med" len="med"/>
          </a:ln>
        </p:spPr>
        <p:txBody>
          <a:bodyPr wrap="square">
            <a:spAutoFit/>
          </a:bodyPr>
          <a:lstStyle/>
          <a:p>
            <a:pPr algn="l"/>
            <a:endParaRPr lang="it-IT" sz="1662" dirty="0"/>
          </a:p>
        </p:txBody>
      </p:sp>
      <p:sp>
        <p:nvSpPr>
          <p:cNvPr id="18" name="Line 26">
            <a:extLst>
              <a:ext uri="{FF2B5EF4-FFF2-40B4-BE49-F238E27FC236}">
                <a16:creationId xmlns:a16="http://schemas.microsoft.com/office/drawing/2014/main" id="{D44BF80E-38CA-4833-9A55-3C1DBA19ABDE}"/>
              </a:ext>
            </a:extLst>
          </p:cNvPr>
          <p:cNvSpPr>
            <a:spLocks noChangeShapeType="1"/>
          </p:cNvSpPr>
          <p:nvPr/>
        </p:nvSpPr>
        <p:spPr bwMode="auto">
          <a:xfrm>
            <a:off x="251520" y="6021288"/>
            <a:ext cx="283292" cy="0"/>
          </a:xfrm>
          <a:prstGeom prst="line">
            <a:avLst/>
          </a:prstGeom>
          <a:noFill/>
          <a:ln w="9525">
            <a:solidFill>
              <a:srgbClr val="FF1D1D"/>
            </a:solidFill>
            <a:round/>
            <a:headEnd type="oval" w="med" len="med"/>
            <a:tailEnd type="triangle" w="med" len="med"/>
          </a:ln>
        </p:spPr>
        <p:txBody>
          <a:bodyPr wrap="square">
            <a:spAutoFit/>
          </a:bodyPr>
          <a:lstStyle/>
          <a:p>
            <a:pPr algn="l"/>
            <a:endParaRPr lang="it-IT" sz="1662" dirty="0"/>
          </a:p>
        </p:txBody>
      </p:sp>
      <p:pic>
        <p:nvPicPr>
          <p:cNvPr id="6" name="Immagine 5">
            <a:extLst>
              <a:ext uri="{FF2B5EF4-FFF2-40B4-BE49-F238E27FC236}">
                <a16:creationId xmlns:a16="http://schemas.microsoft.com/office/drawing/2014/main" id="{A682DB5F-ADA3-42FA-AFE3-C73A9883B1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276" y="2461207"/>
            <a:ext cx="2308996" cy="1306979"/>
          </a:xfrm>
          <a:prstGeom prst="rect">
            <a:avLst/>
          </a:prstGeom>
        </p:spPr>
      </p:pic>
      <p:grpSp>
        <p:nvGrpSpPr>
          <p:cNvPr id="21" name="Gruppo 20">
            <a:extLst>
              <a:ext uri="{FF2B5EF4-FFF2-40B4-BE49-F238E27FC236}">
                <a16:creationId xmlns:a16="http://schemas.microsoft.com/office/drawing/2014/main" id="{1538C25B-6ABE-4F43-A9DB-9072A600B62F}"/>
              </a:ext>
            </a:extLst>
          </p:cNvPr>
          <p:cNvGrpSpPr/>
          <p:nvPr/>
        </p:nvGrpSpPr>
        <p:grpSpPr>
          <a:xfrm>
            <a:off x="-288052" y="44624"/>
            <a:ext cx="2483788" cy="1057113"/>
            <a:chOff x="170881" y="160338"/>
            <a:chExt cx="2969589" cy="1092276"/>
          </a:xfrm>
        </p:grpSpPr>
        <p:pic>
          <p:nvPicPr>
            <p:cNvPr id="22" name="Picture 6" descr="Risultati immagini per logo repubblica italiana">
              <a:hlinkClick r:id="rId5"/>
              <a:extLst>
                <a:ext uri="{FF2B5EF4-FFF2-40B4-BE49-F238E27FC236}">
                  <a16:creationId xmlns:a16="http://schemas.microsoft.com/office/drawing/2014/main" id="{E6648866-F809-474D-AD07-88758568F4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23" name="CasellaDiTesto 22">
              <a:extLst>
                <a:ext uri="{FF2B5EF4-FFF2-40B4-BE49-F238E27FC236}">
                  <a16:creationId xmlns:a16="http://schemas.microsoft.com/office/drawing/2014/main" id="{E06FAED6-5122-4ACF-8260-07E7E1C0F1A0}"/>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24" name="Picture 5">
            <a:extLst>
              <a:ext uri="{FF2B5EF4-FFF2-40B4-BE49-F238E27FC236}">
                <a16:creationId xmlns:a16="http://schemas.microsoft.com/office/drawing/2014/main" id="{DF786ACD-2002-45F0-8E9A-E41F18A9A4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CasellaDiTesto 24">
            <a:extLst>
              <a:ext uri="{FF2B5EF4-FFF2-40B4-BE49-F238E27FC236}">
                <a16:creationId xmlns:a16="http://schemas.microsoft.com/office/drawing/2014/main" id="{3E7ED9B7-5946-4FF5-B8F1-B3E0F7383B22}"/>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
        <p:nvSpPr>
          <p:cNvPr id="20" name="Rettangolo 19">
            <a:extLst>
              <a:ext uri="{FF2B5EF4-FFF2-40B4-BE49-F238E27FC236}">
                <a16:creationId xmlns:a16="http://schemas.microsoft.com/office/drawing/2014/main" id="{73C30D04-AC58-4234-99DB-C25B0587BEFC}"/>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spTree>
    <p:extLst>
      <p:ext uri="{BB962C8B-B14F-4D97-AF65-F5344CB8AC3E}">
        <p14:creationId xmlns:p14="http://schemas.microsoft.com/office/powerpoint/2010/main" val="203365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11A008B-63CF-4184-A93A-B339D527070E}"/>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9235" r="16521"/>
          <a:stretch/>
        </p:blipFill>
        <p:spPr>
          <a:xfrm>
            <a:off x="5265736" y="1063375"/>
            <a:ext cx="4045712" cy="5143500"/>
          </a:xfrm>
          <a:prstGeom prst="rect">
            <a:avLst/>
          </a:prstGeom>
          <a:effectLst>
            <a:softEdge rad="635000"/>
          </a:effectLst>
        </p:spPr>
      </p:pic>
      <p:cxnSp>
        <p:nvCxnSpPr>
          <p:cNvPr id="16" name="Connettore 1 15"/>
          <p:cNvCxnSpPr>
            <a:cxnSpLocks/>
          </p:cNvCxnSpPr>
          <p:nvPr/>
        </p:nvCxnSpPr>
        <p:spPr bwMode="auto">
          <a:xfrm flipH="1">
            <a:off x="323528" y="1780597"/>
            <a:ext cx="16589" cy="1504387"/>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29" name="Rettangolo 28">
            <a:extLst>
              <a:ext uri="{FF2B5EF4-FFF2-40B4-BE49-F238E27FC236}">
                <a16:creationId xmlns:a16="http://schemas.microsoft.com/office/drawing/2014/main" id="{27D7271D-36C7-4F62-BBE1-161BFE5B395D}"/>
              </a:ext>
            </a:extLst>
          </p:cNvPr>
          <p:cNvSpPr/>
          <p:nvPr/>
        </p:nvSpPr>
        <p:spPr>
          <a:xfrm>
            <a:off x="323127" y="1370672"/>
            <a:ext cx="8712968" cy="40011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000" b="1" i="1" dirty="0">
                <a:solidFill>
                  <a:schemeClr val="bg1"/>
                </a:solidFill>
                <a:latin typeface="Times New Roman" panose="02020603050405020304" pitchFamily="18" charset="0"/>
                <a:cs typeface="Times New Roman" panose="02020603050405020304" pitchFamily="18" charset="0"/>
              </a:rPr>
              <a:t>MISURE DI CONTENIMENTO DIFFUSIONE  COVID-19</a:t>
            </a:r>
          </a:p>
        </p:txBody>
      </p:sp>
      <p:grpSp>
        <p:nvGrpSpPr>
          <p:cNvPr id="36" name="Gruppo 35">
            <a:extLst>
              <a:ext uri="{FF2B5EF4-FFF2-40B4-BE49-F238E27FC236}">
                <a16:creationId xmlns:a16="http://schemas.microsoft.com/office/drawing/2014/main" id="{F24277EF-64D0-4424-B400-E6238FAFB65B}"/>
              </a:ext>
            </a:extLst>
          </p:cNvPr>
          <p:cNvGrpSpPr/>
          <p:nvPr/>
        </p:nvGrpSpPr>
        <p:grpSpPr>
          <a:xfrm>
            <a:off x="-288052" y="44624"/>
            <a:ext cx="2483788" cy="1057113"/>
            <a:chOff x="170881" y="160338"/>
            <a:chExt cx="2969589" cy="1092276"/>
          </a:xfrm>
        </p:grpSpPr>
        <p:pic>
          <p:nvPicPr>
            <p:cNvPr id="37" name="Picture 6" descr="Risultati immagini per logo repubblica italiana">
              <a:hlinkClick r:id="rId4"/>
              <a:extLst>
                <a:ext uri="{FF2B5EF4-FFF2-40B4-BE49-F238E27FC236}">
                  <a16:creationId xmlns:a16="http://schemas.microsoft.com/office/drawing/2014/main" id="{6E88EE9F-1684-4BE5-B4EA-78FEB3DE9A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a:extLst>
                <a:ext uri="{FF2B5EF4-FFF2-40B4-BE49-F238E27FC236}">
                  <a16:creationId xmlns:a16="http://schemas.microsoft.com/office/drawing/2014/main" id="{E9EBC3FD-CF2B-429C-8A22-6ADD3DC6A7A0}"/>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sp>
        <p:nvSpPr>
          <p:cNvPr id="41" name="Rectangle 7">
            <a:extLst>
              <a:ext uri="{FF2B5EF4-FFF2-40B4-BE49-F238E27FC236}">
                <a16:creationId xmlns:a16="http://schemas.microsoft.com/office/drawing/2014/main" id="{322C51C7-53E8-43E6-9790-4044FAA4F1A5}"/>
              </a:ext>
            </a:extLst>
          </p:cNvPr>
          <p:cNvSpPr>
            <a:spLocks noChangeArrowheads="1"/>
          </p:cNvSpPr>
          <p:nvPr/>
        </p:nvSpPr>
        <p:spPr bwMode="auto">
          <a:xfrm>
            <a:off x="866940" y="1925358"/>
            <a:ext cx="7218875" cy="369332"/>
          </a:xfrm>
          <a:prstGeom prst="rect">
            <a:avLst/>
          </a:prstGeom>
          <a:solidFill>
            <a:srgbClr val="FFFFFF">
              <a:alpha val="77000"/>
            </a:srgb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buClr>
                <a:srgbClr val="1F497D"/>
              </a:buClr>
              <a:tabLst>
                <a:tab pos="182563" algn="l"/>
              </a:tabLst>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14.272 </a:t>
            </a: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attività commerciali controllate</a:t>
            </a:r>
          </a:p>
        </p:txBody>
      </p:sp>
      <p:sp>
        <p:nvSpPr>
          <p:cNvPr id="42" name="Rectangle 7">
            <a:extLst>
              <a:ext uri="{FF2B5EF4-FFF2-40B4-BE49-F238E27FC236}">
                <a16:creationId xmlns:a16="http://schemas.microsoft.com/office/drawing/2014/main" id="{4097FED7-E05D-4EED-A6EC-BFAB3275BD07}"/>
              </a:ext>
            </a:extLst>
          </p:cNvPr>
          <p:cNvSpPr>
            <a:spLocks noChangeArrowheads="1"/>
          </p:cNvSpPr>
          <p:nvPr/>
        </p:nvSpPr>
        <p:spPr bwMode="auto">
          <a:xfrm>
            <a:off x="866940" y="2466093"/>
            <a:ext cx="7234034" cy="369332"/>
          </a:xfrm>
          <a:prstGeom prst="rect">
            <a:avLst/>
          </a:prstGeom>
          <a:solidFill>
            <a:srgbClr val="FFFFFF">
              <a:alpha val="77000"/>
            </a:srgb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hangingPunct="0">
              <a:spcBef>
                <a:spcPct val="50000"/>
              </a:spcBef>
              <a:tabLst>
                <a:tab pos="180975" algn="l"/>
              </a:tabLst>
              <a:defRPr/>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21.914  </a:t>
            </a: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militari impiegati</a:t>
            </a:r>
          </a:p>
        </p:txBody>
      </p:sp>
      <p:sp>
        <p:nvSpPr>
          <p:cNvPr id="43" name="Rectangle 7">
            <a:extLst>
              <a:ext uri="{FF2B5EF4-FFF2-40B4-BE49-F238E27FC236}">
                <a16:creationId xmlns:a16="http://schemas.microsoft.com/office/drawing/2014/main" id="{17FF9DB8-E365-4602-A8D6-AF6A2F553B0A}"/>
              </a:ext>
            </a:extLst>
          </p:cNvPr>
          <p:cNvSpPr>
            <a:spLocks noChangeArrowheads="1"/>
          </p:cNvSpPr>
          <p:nvPr/>
        </p:nvSpPr>
        <p:spPr bwMode="auto">
          <a:xfrm>
            <a:off x="827584" y="2996952"/>
            <a:ext cx="7234034" cy="3693319"/>
          </a:xfrm>
          <a:prstGeom prst="rect">
            <a:avLst/>
          </a:prstGeom>
          <a:solidFill>
            <a:srgbClr val="FFFFFF">
              <a:alpha val="77000"/>
            </a:srgb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800100" lvl="1" indent="-800100" eaLnBrk="0" hangingPunct="0">
              <a:spcBef>
                <a:spcPct val="50000"/>
              </a:spcBef>
              <a:defRPr/>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380</a:t>
            </a: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violazioni contestate per inosservanza DPCM:</a:t>
            </a:r>
          </a:p>
          <a:p>
            <a:pPr marL="342900" indent="-342900" algn="just" eaLnBrk="0" hangingPunct="0">
              <a:spcBef>
                <a:spcPct val="50000"/>
              </a:spcBef>
              <a:buFont typeface="Arial" pitchFamily="34" charset="0"/>
              <a:buChar char="•"/>
              <a:defRPr/>
            </a:pP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mancato/non corretto utilizzo mascherine protettive;</a:t>
            </a:r>
          </a:p>
          <a:p>
            <a:pPr marL="342900" indent="-342900" algn="just" eaLnBrk="0" hangingPunct="0">
              <a:spcBef>
                <a:spcPct val="50000"/>
              </a:spcBef>
              <a:buFont typeface="Arial" pitchFamily="34" charset="0"/>
              <a:buChar char="•"/>
              <a:defRPr/>
            </a:pP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mancata disinfezione locali;</a:t>
            </a:r>
          </a:p>
          <a:p>
            <a:pPr marL="342900" indent="-342900" algn="just" eaLnBrk="0" hangingPunct="0">
              <a:spcBef>
                <a:spcPct val="50000"/>
              </a:spcBef>
              <a:buFont typeface="Arial" pitchFamily="34" charset="0"/>
              <a:buChar char="•"/>
              <a:defRPr/>
            </a:pP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distanza interpersonale insufficiente;</a:t>
            </a:r>
          </a:p>
          <a:p>
            <a:pPr marL="342900" indent="-342900" algn="just" eaLnBrk="0" hangingPunct="0">
              <a:spcBef>
                <a:spcPct val="50000"/>
              </a:spcBef>
              <a:buFont typeface="Arial" pitchFamily="34" charset="0"/>
              <a:buChar char="•"/>
              <a:defRPr/>
            </a:pP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omessa o incompleta tenuta elenco avventori;</a:t>
            </a:r>
          </a:p>
          <a:p>
            <a:pPr marL="342900" indent="-342900" algn="just" eaLnBrk="0" hangingPunct="0">
              <a:spcBef>
                <a:spcPct val="50000"/>
              </a:spcBef>
              <a:buFont typeface="Arial" pitchFamily="34" charset="0"/>
              <a:buChar char="•"/>
              <a:defRPr/>
            </a:pP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assenza di dispensatori igienizzanti;</a:t>
            </a:r>
          </a:p>
          <a:p>
            <a:pPr marL="342900" indent="-342900" algn="just" eaLnBrk="0" hangingPunct="0">
              <a:spcBef>
                <a:spcPct val="50000"/>
              </a:spcBef>
              <a:buFont typeface="Arial" pitchFamily="34" charset="0"/>
              <a:buChar char="•"/>
              <a:defRPr/>
            </a:pP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assenza cartellonistica di prevenzione;</a:t>
            </a:r>
          </a:p>
          <a:p>
            <a:pPr marL="342900" indent="-342900" algn="just" eaLnBrk="0" hangingPunct="0">
              <a:spcBef>
                <a:spcPct val="50000"/>
              </a:spcBef>
              <a:buFont typeface="Arial" pitchFamily="34" charset="0"/>
              <a:buChar char="•"/>
              <a:defRPr/>
            </a:pP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distanziamento tavoli non sufficiente;</a:t>
            </a:r>
          </a:p>
          <a:p>
            <a:pPr marL="342900" indent="-342900" algn="just" eaLnBrk="0" hangingPunct="0">
              <a:spcBef>
                <a:spcPct val="50000"/>
              </a:spcBef>
              <a:buFont typeface="Arial" pitchFamily="34" charset="0"/>
              <a:buChar char="•"/>
              <a:defRPr/>
            </a:pP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assenza segnaletica orizzontale sui percorsi da seguire.</a:t>
            </a:r>
          </a:p>
        </p:txBody>
      </p:sp>
      <p:sp>
        <p:nvSpPr>
          <p:cNvPr id="45" name="Line 26">
            <a:extLst>
              <a:ext uri="{FF2B5EF4-FFF2-40B4-BE49-F238E27FC236}">
                <a16:creationId xmlns:a16="http://schemas.microsoft.com/office/drawing/2014/main" id="{336F20BA-0C0D-44F3-8C4A-0430E4C87FA3}"/>
              </a:ext>
            </a:extLst>
          </p:cNvPr>
          <p:cNvSpPr>
            <a:spLocks noChangeShapeType="1"/>
          </p:cNvSpPr>
          <p:nvPr/>
        </p:nvSpPr>
        <p:spPr bwMode="auto">
          <a:xfrm>
            <a:off x="350593" y="2650759"/>
            <a:ext cx="388584" cy="0"/>
          </a:xfrm>
          <a:prstGeom prst="line">
            <a:avLst/>
          </a:prstGeom>
          <a:noFill/>
          <a:ln w="9525">
            <a:solidFill>
              <a:srgbClr val="FF1D1D"/>
            </a:solidFill>
            <a:round/>
            <a:headEnd type="oval" w="med" len="med"/>
            <a:tailEnd type="triangle" w="med" len="med"/>
          </a:ln>
        </p:spPr>
        <p:txBody>
          <a:bodyPr wrap="square">
            <a:spAutoFit/>
          </a:bodyPr>
          <a:lstStyle/>
          <a:p>
            <a:endParaRPr lang="it-IT" sz="1662" dirty="0">
              <a:latin typeface="Times New Roman" panose="02020603050405020304" pitchFamily="18" charset="0"/>
              <a:cs typeface="Times New Roman" panose="02020603050405020304" pitchFamily="18" charset="0"/>
            </a:endParaRPr>
          </a:p>
        </p:txBody>
      </p:sp>
      <p:sp>
        <p:nvSpPr>
          <p:cNvPr id="46" name="Line 26">
            <a:extLst>
              <a:ext uri="{FF2B5EF4-FFF2-40B4-BE49-F238E27FC236}">
                <a16:creationId xmlns:a16="http://schemas.microsoft.com/office/drawing/2014/main" id="{FADC11D0-9547-481C-98F7-A757E9E6161E}"/>
              </a:ext>
            </a:extLst>
          </p:cNvPr>
          <p:cNvSpPr>
            <a:spLocks noChangeShapeType="1"/>
          </p:cNvSpPr>
          <p:nvPr/>
        </p:nvSpPr>
        <p:spPr bwMode="auto">
          <a:xfrm>
            <a:off x="362600" y="3230794"/>
            <a:ext cx="385342" cy="0"/>
          </a:xfrm>
          <a:prstGeom prst="line">
            <a:avLst/>
          </a:prstGeom>
          <a:noFill/>
          <a:ln w="9525">
            <a:solidFill>
              <a:srgbClr val="FF1D1D"/>
            </a:solidFill>
            <a:round/>
            <a:headEnd type="oval" w="med" len="med"/>
            <a:tailEnd type="triangle" w="med" len="med"/>
          </a:ln>
        </p:spPr>
        <p:txBody>
          <a:bodyPr wrap="square">
            <a:spAutoFit/>
          </a:bodyPr>
          <a:lstStyle/>
          <a:p>
            <a:endParaRPr lang="it-IT" sz="1662" dirty="0">
              <a:latin typeface="Times New Roman" panose="02020603050405020304" pitchFamily="18" charset="0"/>
              <a:cs typeface="Times New Roman" panose="02020603050405020304" pitchFamily="18" charset="0"/>
            </a:endParaRPr>
          </a:p>
        </p:txBody>
      </p:sp>
      <p:sp>
        <p:nvSpPr>
          <p:cNvPr id="47" name="Line 26">
            <a:extLst>
              <a:ext uri="{FF2B5EF4-FFF2-40B4-BE49-F238E27FC236}">
                <a16:creationId xmlns:a16="http://schemas.microsoft.com/office/drawing/2014/main" id="{B55EAD70-7CAC-499F-A4C5-926A873B51CB}"/>
              </a:ext>
            </a:extLst>
          </p:cNvPr>
          <p:cNvSpPr>
            <a:spLocks noChangeShapeType="1"/>
          </p:cNvSpPr>
          <p:nvPr/>
        </p:nvSpPr>
        <p:spPr bwMode="auto">
          <a:xfrm>
            <a:off x="371366" y="2078666"/>
            <a:ext cx="367811" cy="0"/>
          </a:xfrm>
          <a:prstGeom prst="line">
            <a:avLst/>
          </a:prstGeom>
          <a:noFill/>
          <a:ln w="9525">
            <a:solidFill>
              <a:srgbClr val="FF1D1D"/>
            </a:solidFill>
            <a:round/>
            <a:headEnd type="oval" w="med" len="med"/>
            <a:tailEnd type="triangle" w="med" len="med"/>
          </a:ln>
        </p:spPr>
        <p:txBody>
          <a:bodyPr>
            <a:spAutoFit/>
          </a:bodyPr>
          <a:lstStyle/>
          <a:p>
            <a:endParaRPr lang="it-IT" sz="1662" dirty="0">
              <a:latin typeface="Times New Roman" panose="02020603050405020304" pitchFamily="18" charset="0"/>
              <a:cs typeface="Times New Roman" panose="02020603050405020304" pitchFamily="18" charset="0"/>
            </a:endParaRPr>
          </a:p>
        </p:txBody>
      </p:sp>
      <p:pic>
        <p:nvPicPr>
          <p:cNvPr id="31" name="Picture 5">
            <a:extLst>
              <a:ext uri="{FF2B5EF4-FFF2-40B4-BE49-F238E27FC236}">
                <a16:creationId xmlns:a16="http://schemas.microsoft.com/office/drawing/2014/main" id="{1F1F3EDB-665A-46E8-BDF4-E822327461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CasellaDiTesto 32">
            <a:extLst>
              <a:ext uri="{FF2B5EF4-FFF2-40B4-BE49-F238E27FC236}">
                <a16:creationId xmlns:a16="http://schemas.microsoft.com/office/drawing/2014/main" id="{BF9EFADA-BA8D-4B2B-A9F7-1DAD30564EE9}"/>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
        <p:nvSpPr>
          <p:cNvPr id="34" name="Rettangolo 33">
            <a:extLst>
              <a:ext uri="{FF2B5EF4-FFF2-40B4-BE49-F238E27FC236}">
                <a16:creationId xmlns:a16="http://schemas.microsoft.com/office/drawing/2014/main" id="{3A652B46-E284-4DBF-81E3-5FEAFF2F9663}"/>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spTree>
    <p:extLst>
      <p:ext uri="{BB962C8B-B14F-4D97-AF65-F5344CB8AC3E}">
        <p14:creationId xmlns:p14="http://schemas.microsoft.com/office/powerpoint/2010/main" val="44479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311A008B-63CF-4184-A93A-B339D527070E}"/>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9235" r="16521"/>
          <a:stretch/>
        </p:blipFill>
        <p:spPr>
          <a:xfrm>
            <a:off x="5265736" y="1063375"/>
            <a:ext cx="4045712" cy="5143500"/>
          </a:xfrm>
          <a:prstGeom prst="rect">
            <a:avLst/>
          </a:prstGeom>
          <a:effectLst>
            <a:softEdge rad="635000"/>
          </a:effectLst>
        </p:spPr>
      </p:pic>
      <p:sp>
        <p:nvSpPr>
          <p:cNvPr id="15" name="Rectangle 7"/>
          <p:cNvSpPr>
            <a:spLocks noChangeArrowheads="1"/>
          </p:cNvSpPr>
          <p:nvPr/>
        </p:nvSpPr>
        <p:spPr bwMode="auto">
          <a:xfrm>
            <a:off x="1415379" y="4571091"/>
            <a:ext cx="5715522"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defTabSz="182563" eaLnBrk="0" hangingPunct="0">
              <a:spcBef>
                <a:spcPct val="50000"/>
              </a:spcBef>
              <a:tabLst>
                <a:tab pos="182563" algn="l"/>
              </a:tabLst>
              <a:defRPr/>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46.418  </a:t>
            </a: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confezioni di igienizzanti irregolari</a:t>
            </a:r>
          </a:p>
        </p:txBody>
      </p:sp>
      <p:cxnSp>
        <p:nvCxnSpPr>
          <p:cNvPr id="16" name="Connettore 1 15"/>
          <p:cNvCxnSpPr>
            <a:cxnSpLocks/>
          </p:cNvCxnSpPr>
          <p:nvPr/>
        </p:nvCxnSpPr>
        <p:spPr bwMode="auto">
          <a:xfrm>
            <a:off x="395536" y="1772816"/>
            <a:ext cx="0" cy="2016224"/>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29" name="Rettangolo 28">
            <a:extLst>
              <a:ext uri="{FF2B5EF4-FFF2-40B4-BE49-F238E27FC236}">
                <a16:creationId xmlns:a16="http://schemas.microsoft.com/office/drawing/2014/main" id="{27D7271D-36C7-4F62-BBE1-161BFE5B395D}"/>
              </a:ext>
            </a:extLst>
          </p:cNvPr>
          <p:cNvSpPr/>
          <p:nvPr/>
        </p:nvSpPr>
        <p:spPr>
          <a:xfrm>
            <a:off x="323127" y="1370672"/>
            <a:ext cx="8712968" cy="400110"/>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000" b="1" i="1" dirty="0">
                <a:solidFill>
                  <a:schemeClr val="bg1"/>
                </a:solidFill>
                <a:latin typeface="Times New Roman" panose="02020603050405020304" pitchFamily="18" charset="0"/>
                <a:cs typeface="Times New Roman" panose="02020603050405020304" pitchFamily="18" charset="0"/>
              </a:rPr>
              <a:t>MISURE DI CONTENIMENTO DIFFUSIONE  COVID-19</a:t>
            </a:r>
          </a:p>
        </p:txBody>
      </p:sp>
      <p:sp>
        <p:nvSpPr>
          <p:cNvPr id="30" name="Rectangle 7">
            <a:extLst>
              <a:ext uri="{FF2B5EF4-FFF2-40B4-BE49-F238E27FC236}">
                <a16:creationId xmlns:a16="http://schemas.microsoft.com/office/drawing/2014/main" id="{DDEC625B-1347-4DCB-8692-49D161EA0878}"/>
              </a:ext>
            </a:extLst>
          </p:cNvPr>
          <p:cNvSpPr>
            <a:spLocks noChangeArrowheads="1"/>
          </p:cNvSpPr>
          <p:nvPr/>
        </p:nvSpPr>
        <p:spPr bwMode="auto">
          <a:xfrm>
            <a:off x="1408700" y="5130082"/>
            <a:ext cx="5748909"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defTabSz="182563" eaLnBrk="0" hangingPunct="0">
              <a:spcBef>
                <a:spcPct val="50000"/>
              </a:spcBef>
              <a:tabLst>
                <a:tab pos="182563" algn="l"/>
              </a:tabLst>
              <a:defRPr/>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194 </a:t>
            </a: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dispositivi medici (Kit </a:t>
            </a:r>
            <a:r>
              <a:rPr lang="it-IT" dirty="0" err="1">
                <a:solidFill>
                  <a:srgbClr val="002060"/>
                </a:solidFill>
                <a:latin typeface="Times New Roman" panose="02020603050405020304" pitchFamily="18" charset="0"/>
                <a:ea typeface="Verdana" panose="020B0604030504040204" pitchFamily="34" charset="0"/>
                <a:cs typeface="Times New Roman" panose="02020603050405020304" pitchFamily="18" charset="0"/>
              </a:rPr>
              <a:t>autodiagnostici</a:t>
            </a: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 test covid-19) </a:t>
            </a:r>
          </a:p>
        </p:txBody>
      </p:sp>
      <p:cxnSp>
        <p:nvCxnSpPr>
          <p:cNvPr id="32" name="Connettore 1 15">
            <a:extLst>
              <a:ext uri="{FF2B5EF4-FFF2-40B4-BE49-F238E27FC236}">
                <a16:creationId xmlns:a16="http://schemas.microsoft.com/office/drawing/2014/main" id="{433F5F4D-3841-46A4-A163-B00535CA7028}"/>
              </a:ext>
            </a:extLst>
          </p:cNvPr>
          <p:cNvCxnSpPr>
            <a:cxnSpLocks/>
            <a:endCxn id="35" idx="0"/>
          </p:cNvCxnSpPr>
          <p:nvPr/>
        </p:nvCxnSpPr>
        <p:spPr bwMode="auto">
          <a:xfrm>
            <a:off x="949422" y="3851011"/>
            <a:ext cx="14407" cy="1506492"/>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35" name="Line 26">
            <a:extLst>
              <a:ext uri="{FF2B5EF4-FFF2-40B4-BE49-F238E27FC236}">
                <a16:creationId xmlns:a16="http://schemas.microsoft.com/office/drawing/2014/main" id="{92B878CA-5754-48E1-9263-6307B08573AD}"/>
              </a:ext>
            </a:extLst>
          </p:cNvPr>
          <p:cNvSpPr>
            <a:spLocks noChangeShapeType="1"/>
          </p:cNvSpPr>
          <p:nvPr/>
        </p:nvSpPr>
        <p:spPr bwMode="auto">
          <a:xfrm>
            <a:off x="963829" y="5357503"/>
            <a:ext cx="367811" cy="0"/>
          </a:xfrm>
          <a:prstGeom prst="line">
            <a:avLst/>
          </a:prstGeom>
          <a:noFill/>
          <a:ln w="9525">
            <a:solidFill>
              <a:srgbClr val="FF1D1D"/>
            </a:solidFill>
            <a:round/>
            <a:headEnd type="oval" w="med" len="med"/>
            <a:tailEnd type="triangle" w="med" len="med"/>
          </a:ln>
        </p:spPr>
        <p:txBody>
          <a:bodyPr>
            <a:spAutoFit/>
          </a:bodyPr>
          <a:lstStyle/>
          <a:p>
            <a:endParaRPr lang="it-IT" sz="1662">
              <a:latin typeface="Times New Roman" panose="02020603050405020304" pitchFamily="18" charset="0"/>
              <a:cs typeface="Times New Roman" panose="02020603050405020304" pitchFamily="18" charset="0"/>
            </a:endParaRPr>
          </a:p>
        </p:txBody>
      </p:sp>
      <p:grpSp>
        <p:nvGrpSpPr>
          <p:cNvPr id="2" name="Gruppo 35">
            <a:extLst>
              <a:ext uri="{FF2B5EF4-FFF2-40B4-BE49-F238E27FC236}">
                <a16:creationId xmlns:a16="http://schemas.microsoft.com/office/drawing/2014/main" id="{F24277EF-64D0-4424-B400-E6238FAFB65B}"/>
              </a:ext>
            </a:extLst>
          </p:cNvPr>
          <p:cNvGrpSpPr/>
          <p:nvPr/>
        </p:nvGrpSpPr>
        <p:grpSpPr>
          <a:xfrm>
            <a:off x="-288052" y="44624"/>
            <a:ext cx="2483788" cy="1057113"/>
            <a:chOff x="170881" y="160338"/>
            <a:chExt cx="2969589" cy="1092276"/>
          </a:xfrm>
        </p:grpSpPr>
        <p:pic>
          <p:nvPicPr>
            <p:cNvPr id="37" name="Picture 6" descr="Risultati immagini per logo repubblica italiana">
              <a:hlinkClick r:id="rId4"/>
              <a:extLst>
                <a:ext uri="{FF2B5EF4-FFF2-40B4-BE49-F238E27FC236}">
                  <a16:creationId xmlns:a16="http://schemas.microsoft.com/office/drawing/2014/main" id="{6E88EE9F-1684-4BE5-B4EA-78FEB3DE9A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40" name="CasellaDiTesto 39">
              <a:extLst>
                <a:ext uri="{FF2B5EF4-FFF2-40B4-BE49-F238E27FC236}">
                  <a16:creationId xmlns:a16="http://schemas.microsoft.com/office/drawing/2014/main" id="{E9EBC3FD-CF2B-429C-8A22-6ADD3DC6A7A0}"/>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sp>
        <p:nvSpPr>
          <p:cNvPr id="44" name="Rectangle 7">
            <a:extLst>
              <a:ext uri="{FF2B5EF4-FFF2-40B4-BE49-F238E27FC236}">
                <a16:creationId xmlns:a16="http://schemas.microsoft.com/office/drawing/2014/main" id="{EDB621CA-2CE7-44DF-BD5F-143767A4DEE7}"/>
              </a:ext>
            </a:extLst>
          </p:cNvPr>
          <p:cNvSpPr>
            <a:spLocks noChangeArrowheads="1"/>
          </p:cNvSpPr>
          <p:nvPr/>
        </p:nvSpPr>
        <p:spPr bwMode="auto">
          <a:xfrm>
            <a:off x="1424473" y="4078290"/>
            <a:ext cx="5715522"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hangingPunct="0">
              <a:spcBef>
                <a:spcPct val="50000"/>
              </a:spcBef>
              <a:defRPr/>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1.024.000 </a:t>
            </a: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dispositivi di protezioni individuali irregolari</a:t>
            </a:r>
          </a:p>
        </p:txBody>
      </p:sp>
      <p:sp>
        <p:nvSpPr>
          <p:cNvPr id="45" name="Line 26">
            <a:extLst>
              <a:ext uri="{FF2B5EF4-FFF2-40B4-BE49-F238E27FC236}">
                <a16:creationId xmlns:a16="http://schemas.microsoft.com/office/drawing/2014/main" id="{336F20BA-0C0D-44F3-8C4A-0430E4C87FA3}"/>
              </a:ext>
            </a:extLst>
          </p:cNvPr>
          <p:cNvSpPr>
            <a:spLocks noChangeShapeType="1"/>
          </p:cNvSpPr>
          <p:nvPr/>
        </p:nvSpPr>
        <p:spPr bwMode="auto">
          <a:xfrm>
            <a:off x="395536" y="2650759"/>
            <a:ext cx="388584" cy="0"/>
          </a:xfrm>
          <a:prstGeom prst="line">
            <a:avLst/>
          </a:prstGeom>
          <a:noFill/>
          <a:ln w="9525">
            <a:solidFill>
              <a:srgbClr val="FF1D1D"/>
            </a:solidFill>
            <a:round/>
            <a:headEnd type="oval" w="med" len="med"/>
            <a:tailEnd type="triangle" w="med" len="med"/>
          </a:ln>
        </p:spPr>
        <p:txBody>
          <a:bodyPr wrap="square">
            <a:spAutoFit/>
          </a:bodyPr>
          <a:lstStyle/>
          <a:p>
            <a:endParaRPr lang="it-IT" sz="1662">
              <a:latin typeface="Times New Roman" panose="02020603050405020304" pitchFamily="18" charset="0"/>
              <a:cs typeface="Times New Roman" panose="02020603050405020304" pitchFamily="18" charset="0"/>
            </a:endParaRPr>
          </a:p>
        </p:txBody>
      </p:sp>
      <p:sp>
        <p:nvSpPr>
          <p:cNvPr id="49" name="Rectangle 7">
            <a:extLst>
              <a:ext uri="{FF2B5EF4-FFF2-40B4-BE49-F238E27FC236}">
                <a16:creationId xmlns:a16="http://schemas.microsoft.com/office/drawing/2014/main" id="{C42CF7CD-666F-4CE5-B895-42A5487CAD60}"/>
              </a:ext>
            </a:extLst>
          </p:cNvPr>
          <p:cNvSpPr>
            <a:spLocks noChangeArrowheads="1"/>
          </p:cNvSpPr>
          <p:nvPr/>
        </p:nvSpPr>
        <p:spPr bwMode="auto">
          <a:xfrm>
            <a:off x="866940" y="3497392"/>
            <a:ext cx="1169321"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defTabSz="182563" eaLnBrk="0" hangingPunct="0">
              <a:spcBef>
                <a:spcPct val="50000"/>
              </a:spcBef>
              <a:tabLst>
                <a:tab pos="182563" algn="l"/>
              </a:tabLst>
              <a:defRPr/>
            </a:pPr>
            <a:r>
              <a:rPr lang="it-IT" b="1" dirty="0">
                <a:solidFill>
                  <a:schemeClr val="tx2">
                    <a:lumMod val="75000"/>
                  </a:schemeClr>
                </a:solidFill>
                <a:latin typeface="Times New Roman" panose="02020603050405020304" pitchFamily="18" charset="0"/>
                <a:ea typeface="Verdana" panose="020B0604030504040204" pitchFamily="34" charset="0"/>
                <a:cs typeface="Times New Roman" panose="02020603050405020304" pitchFamily="18" charset="0"/>
              </a:rPr>
              <a:t> Sequestri</a:t>
            </a:r>
          </a:p>
        </p:txBody>
      </p:sp>
      <p:sp>
        <p:nvSpPr>
          <p:cNvPr id="50" name="Line 26">
            <a:extLst>
              <a:ext uri="{FF2B5EF4-FFF2-40B4-BE49-F238E27FC236}">
                <a16:creationId xmlns:a16="http://schemas.microsoft.com/office/drawing/2014/main" id="{79C2F5EF-47C5-48D3-940F-E88742A3B88B}"/>
              </a:ext>
            </a:extLst>
          </p:cNvPr>
          <p:cNvSpPr>
            <a:spLocks noChangeShapeType="1"/>
          </p:cNvSpPr>
          <p:nvPr/>
        </p:nvSpPr>
        <p:spPr bwMode="auto">
          <a:xfrm>
            <a:off x="979601" y="4215412"/>
            <a:ext cx="367811" cy="0"/>
          </a:xfrm>
          <a:prstGeom prst="line">
            <a:avLst/>
          </a:prstGeom>
          <a:noFill/>
          <a:ln w="9525">
            <a:solidFill>
              <a:srgbClr val="FF1D1D"/>
            </a:solidFill>
            <a:round/>
            <a:headEnd type="oval" w="med" len="med"/>
            <a:tailEnd type="triangle" w="med" len="med"/>
          </a:ln>
        </p:spPr>
        <p:txBody>
          <a:bodyPr>
            <a:spAutoFit/>
          </a:bodyPr>
          <a:lstStyle/>
          <a:p>
            <a:endParaRPr lang="it-IT" sz="1662">
              <a:latin typeface="Times New Roman" panose="02020603050405020304" pitchFamily="18" charset="0"/>
              <a:cs typeface="Times New Roman" panose="02020603050405020304" pitchFamily="18" charset="0"/>
            </a:endParaRPr>
          </a:p>
        </p:txBody>
      </p:sp>
      <p:sp>
        <p:nvSpPr>
          <p:cNvPr id="51" name="Line 26">
            <a:extLst>
              <a:ext uri="{FF2B5EF4-FFF2-40B4-BE49-F238E27FC236}">
                <a16:creationId xmlns:a16="http://schemas.microsoft.com/office/drawing/2014/main" id="{6EDAC903-0452-4075-9DB2-D745C7F7C79A}"/>
              </a:ext>
            </a:extLst>
          </p:cNvPr>
          <p:cNvSpPr>
            <a:spLocks noChangeShapeType="1"/>
          </p:cNvSpPr>
          <p:nvPr/>
        </p:nvSpPr>
        <p:spPr bwMode="auto">
          <a:xfrm>
            <a:off x="979601" y="4791476"/>
            <a:ext cx="367811" cy="0"/>
          </a:xfrm>
          <a:prstGeom prst="line">
            <a:avLst/>
          </a:prstGeom>
          <a:noFill/>
          <a:ln w="9525">
            <a:solidFill>
              <a:srgbClr val="FF1D1D"/>
            </a:solidFill>
            <a:round/>
            <a:headEnd type="oval" w="med" len="med"/>
            <a:tailEnd type="triangle" w="med" len="med"/>
          </a:ln>
        </p:spPr>
        <p:txBody>
          <a:bodyPr>
            <a:spAutoFit/>
          </a:bodyPr>
          <a:lstStyle/>
          <a:p>
            <a:endParaRPr lang="it-IT" sz="1662">
              <a:latin typeface="Times New Roman" panose="02020603050405020304" pitchFamily="18" charset="0"/>
              <a:cs typeface="Times New Roman" panose="02020603050405020304" pitchFamily="18" charset="0"/>
            </a:endParaRPr>
          </a:p>
        </p:txBody>
      </p:sp>
      <p:sp>
        <p:nvSpPr>
          <p:cNvPr id="52" name="Rectangle 7">
            <a:extLst>
              <a:ext uri="{FF2B5EF4-FFF2-40B4-BE49-F238E27FC236}">
                <a16:creationId xmlns:a16="http://schemas.microsoft.com/office/drawing/2014/main" id="{3E8852EA-37AF-4C82-AC1E-D1C31F8B55A7}"/>
              </a:ext>
            </a:extLst>
          </p:cNvPr>
          <p:cNvSpPr>
            <a:spLocks noChangeArrowheads="1"/>
          </p:cNvSpPr>
          <p:nvPr/>
        </p:nvSpPr>
        <p:spPr bwMode="auto">
          <a:xfrm>
            <a:off x="866941" y="2492896"/>
            <a:ext cx="7233316" cy="646331"/>
          </a:xfrm>
          <a:prstGeom prst="rect">
            <a:avLst/>
          </a:prstGeom>
          <a:solidFill>
            <a:srgbClr val="FFFFFF">
              <a:alpha val="77000"/>
            </a:srgb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hangingPunct="0">
              <a:spcBef>
                <a:spcPct val="50000"/>
              </a:spcBef>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60 siti web </a:t>
            </a:r>
            <a:r>
              <a:rPr lang="it-IT" dirty="0">
                <a:solidFill>
                  <a:srgbClr val="002060"/>
                </a:solidFill>
                <a:latin typeface="Times New Roman" panose="02020603050405020304" pitchFamily="18" charset="0"/>
                <a:ea typeface="Verdana" panose="020B0604030504040204" pitchFamily="34" charset="0"/>
                <a:cs typeface="Times New Roman" panose="02020603050405020304" pitchFamily="18" charset="0"/>
              </a:rPr>
              <a:t>oscurati per vendita illecita di farmaci e prodotti sanitari vietati o vantanti false qualità preventive/curative anti-COVID</a:t>
            </a:r>
          </a:p>
        </p:txBody>
      </p:sp>
      <p:sp>
        <p:nvSpPr>
          <p:cNvPr id="53" name="Line 26">
            <a:extLst>
              <a:ext uri="{FF2B5EF4-FFF2-40B4-BE49-F238E27FC236}">
                <a16:creationId xmlns:a16="http://schemas.microsoft.com/office/drawing/2014/main" id="{37D7D743-B3BB-4F63-B22B-68991D5E8AAC}"/>
              </a:ext>
            </a:extLst>
          </p:cNvPr>
          <p:cNvSpPr>
            <a:spLocks noChangeShapeType="1"/>
          </p:cNvSpPr>
          <p:nvPr/>
        </p:nvSpPr>
        <p:spPr bwMode="auto">
          <a:xfrm flipV="1">
            <a:off x="395536" y="3789039"/>
            <a:ext cx="367811" cy="1"/>
          </a:xfrm>
          <a:prstGeom prst="line">
            <a:avLst/>
          </a:prstGeom>
          <a:noFill/>
          <a:ln w="9525">
            <a:solidFill>
              <a:srgbClr val="FF1D1D"/>
            </a:solidFill>
            <a:round/>
            <a:headEnd type="oval" w="med" len="med"/>
            <a:tailEnd type="triangle" w="med" len="med"/>
          </a:ln>
        </p:spPr>
        <p:txBody>
          <a:bodyPr wrap="square">
            <a:spAutoFit/>
          </a:bodyPr>
          <a:lstStyle/>
          <a:p>
            <a:endParaRPr lang="it-IT" sz="1662">
              <a:latin typeface="Times New Roman" panose="02020603050405020304" pitchFamily="18" charset="0"/>
              <a:cs typeface="Times New Roman" panose="02020603050405020304" pitchFamily="18" charset="0"/>
            </a:endParaRPr>
          </a:p>
        </p:txBody>
      </p:sp>
      <p:sp>
        <p:nvSpPr>
          <p:cNvPr id="4" name="Ovale 3"/>
          <p:cNvSpPr/>
          <p:nvPr/>
        </p:nvSpPr>
        <p:spPr>
          <a:xfrm>
            <a:off x="6732239" y="4077072"/>
            <a:ext cx="2303855" cy="1417013"/>
          </a:xfrm>
          <a:prstGeom prst="ellipse">
            <a:avLst/>
          </a:prstGeom>
          <a:solidFill>
            <a:srgbClr val="FFFFFF">
              <a:alpha val="56000"/>
            </a:srgb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oAutofit/>
          </a:bodyPr>
          <a:lstStyle/>
          <a:p>
            <a:pPr algn="ctr" eaLnBrk="0" hangingPunct="0">
              <a:spcBef>
                <a:spcPct val="50000"/>
              </a:spcBef>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VALORE </a:t>
            </a:r>
          </a:p>
          <a:p>
            <a:pPr algn="ctr" eaLnBrk="0" hangingPunct="0">
              <a:spcBef>
                <a:spcPct val="50000"/>
              </a:spcBef>
            </a:pPr>
            <a:r>
              <a:rPr lang="it-IT" b="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€ 5.252.000</a:t>
            </a:r>
          </a:p>
        </p:txBody>
      </p:sp>
      <p:pic>
        <p:nvPicPr>
          <p:cNvPr id="31" name="Picture 5">
            <a:extLst>
              <a:ext uri="{FF2B5EF4-FFF2-40B4-BE49-F238E27FC236}">
                <a16:creationId xmlns:a16="http://schemas.microsoft.com/office/drawing/2014/main" id="{1F1F3EDB-665A-46E8-BDF4-E822327461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CasellaDiTesto 32">
            <a:extLst>
              <a:ext uri="{FF2B5EF4-FFF2-40B4-BE49-F238E27FC236}">
                <a16:creationId xmlns:a16="http://schemas.microsoft.com/office/drawing/2014/main" id="{BF9EFADA-BA8D-4B2B-A9F7-1DAD30564EE9}"/>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
        <p:nvSpPr>
          <p:cNvPr id="34" name="Rettangolo 33">
            <a:extLst>
              <a:ext uri="{FF2B5EF4-FFF2-40B4-BE49-F238E27FC236}">
                <a16:creationId xmlns:a16="http://schemas.microsoft.com/office/drawing/2014/main" id="{3A652B46-E284-4DBF-81E3-5FEAFF2F9663}"/>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spTree>
    <p:extLst>
      <p:ext uri="{BB962C8B-B14F-4D97-AF65-F5344CB8AC3E}">
        <p14:creationId xmlns:p14="http://schemas.microsoft.com/office/powerpoint/2010/main" val="44479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5FE1217-E749-4753-9B08-DB3BE296F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7" y="1302442"/>
            <a:ext cx="2592287" cy="1622502"/>
          </a:xfrm>
          <a:prstGeom prst="rect">
            <a:avLst/>
          </a:prstGeom>
        </p:spPr>
      </p:pic>
      <p:sp>
        <p:nvSpPr>
          <p:cNvPr id="21" name="Rectangle 7"/>
          <p:cNvSpPr>
            <a:spLocks noChangeArrowheads="1"/>
          </p:cNvSpPr>
          <p:nvPr/>
        </p:nvSpPr>
        <p:spPr bwMode="auto">
          <a:xfrm>
            <a:off x="395536" y="2988820"/>
            <a:ext cx="5969074"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it-IT"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IGIENICO STRUTTURALI ED AUTORIZZATIVE</a:t>
            </a:r>
          </a:p>
        </p:txBody>
      </p:sp>
      <p:sp>
        <p:nvSpPr>
          <p:cNvPr id="18" name="Rectangle 7"/>
          <p:cNvSpPr>
            <a:spLocks noChangeArrowheads="1"/>
          </p:cNvSpPr>
          <p:nvPr/>
        </p:nvSpPr>
        <p:spPr bwMode="auto">
          <a:xfrm>
            <a:off x="411791" y="3523654"/>
            <a:ext cx="8316343"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it-IT"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STOCCAGGIO, CONSERVAZIONE E SOMMINISTRAZIONE ALIMENTI</a:t>
            </a:r>
          </a:p>
        </p:txBody>
      </p:sp>
      <p:sp>
        <p:nvSpPr>
          <p:cNvPr id="19" name="Rectangle 7"/>
          <p:cNvSpPr>
            <a:spLocks noChangeArrowheads="1"/>
          </p:cNvSpPr>
          <p:nvPr/>
        </p:nvSpPr>
        <p:spPr bwMode="auto">
          <a:xfrm>
            <a:off x="395536" y="4068940"/>
            <a:ext cx="8316343"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it-IT"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FRODI COMMERCIALI</a:t>
            </a:r>
          </a:p>
        </p:txBody>
      </p:sp>
      <p:sp>
        <p:nvSpPr>
          <p:cNvPr id="27" name="Rectangle 7"/>
          <p:cNvSpPr>
            <a:spLocks noChangeArrowheads="1"/>
          </p:cNvSpPr>
          <p:nvPr/>
        </p:nvSpPr>
        <p:spPr bwMode="auto">
          <a:xfrm>
            <a:off x="395536" y="4625840"/>
            <a:ext cx="8316343" cy="615553"/>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it-IT"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QUALITA' EROGAZIONE SERVIZI SANITARI ASSISTENZIALI (</a:t>
            </a:r>
            <a:r>
              <a:rPr lang="it-IT" sz="1600" b="1" i="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prevenzione assenteismo, diminuzione assistenza medico-infermieristica, controllo qualità dei servizi erogati)</a:t>
            </a:r>
            <a:endParaRPr lang="it-IT"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9" name="Rectangle 7"/>
          <p:cNvSpPr>
            <a:spLocks noChangeArrowheads="1"/>
          </p:cNvSpPr>
          <p:nvPr/>
        </p:nvSpPr>
        <p:spPr bwMode="auto">
          <a:xfrm>
            <a:off x="395536" y="5445224"/>
            <a:ext cx="8316343"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it-IT"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PROFESSIONI SANITARIE (</a:t>
            </a:r>
            <a:r>
              <a:rPr lang="it-IT" sz="1600" b="1" i="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contrasto abusivismo</a:t>
            </a:r>
            <a:r>
              <a:rPr lang="it-IT"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a:t>
            </a:r>
          </a:p>
        </p:txBody>
      </p:sp>
      <p:sp>
        <p:nvSpPr>
          <p:cNvPr id="31" name="Rectangle 7"/>
          <p:cNvSpPr>
            <a:spLocks noChangeArrowheads="1"/>
          </p:cNvSpPr>
          <p:nvPr/>
        </p:nvSpPr>
        <p:spPr bwMode="auto">
          <a:xfrm>
            <a:off x="395536" y="5989350"/>
            <a:ext cx="8316343"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it-IT" b="1" dirty="0">
                <a:solidFill>
                  <a:srgbClr val="1F497D"/>
                </a:solidFill>
                <a:latin typeface="Times New Roman" panose="02020603050405020304" pitchFamily="18" charset="0"/>
                <a:ea typeface="Verdana" panose="020B0604030504040204" pitchFamily="34" charset="0"/>
                <a:cs typeface="Times New Roman" panose="02020603050405020304" pitchFamily="18" charset="0"/>
              </a:rPr>
              <a:t>CONSERVAZIONE E  SOMMINISTRAZIONE MEDICINALI</a:t>
            </a:r>
          </a:p>
        </p:txBody>
      </p:sp>
      <p:sp>
        <p:nvSpPr>
          <p:cNvPr id="32" name="Rectangle 7"/>
          <p:cNvSpPr>
            <a:spLocks noChangeArrowheads="1"/>
          </p:cNvSpPr>
          <p:nvPr/>
        </p:nvSpPr>
        <p:spPr bwMode="auto">
          <a:xfrm>
            <a:off x="395536" y="1916832"/>
            <a:ext cx="5436023"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it-IT" sz="2000" b="1" i="1" dirty="0">
                <a:solidFill>
                  <a:schemeClr val="bg1"/>
                </a:solidFill>
                <a:latin typeface="Times New Roman" panose="02020603050405020304" pitchFamily="18" charset="0"/>
                <a:cs typeface="Times New Roman" panose="02020603050405020304" pitchFamily="18" charset="0"/>
              </a:rPr>
              <a:t>TIPOLOGIA DELLE VERIFICHE:</a:t>
            </a:r>
          </a:p>
        </p:txBody>
      </p:sp>
      <p:sp>
        <p:nvSpPr>
          <p:cNvPr id="15" name="Rettangolo 14">
            <a:extLst>
              <a:ext uri="{FF2B5EF4-FFF2-40B4-BE49-F238E27FC236}">
                <a16:creationId xmlns:a16="http://schemas.microsoft.com/office/drawing/2014/main" id="{0C0F2EE3-8BFD-43E3-9F40-D781AA5F4A84}"/>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17" name="Gruppo 16">
            <a:extLst>
              <a:ext uri="{FF2B5EF4-FFF2-40B4-BE49-F238E27FC236}">
                <a16:creationId xmlns:a16="http://schemas.microsoft.com/office/drawing/2014/main" id="{8EAFE866-1AC0-46E1-B673-27F858983A21}"/>
              </a:ext>
            </a:extLst>
          </p:cNvPr>
          <p:cNvGrpSpPr/>
          <p:nvPr/>
        </p:nvGrpSpPr>
        <p:grpSpPr>
          <a:xfrm>
            <a:off x="-288052" y="44624"/>
            <a:ext cx="2483788" cy="1057113"/>
            <a:chOff x="170881" y="160338"/>
            <a:chExt cx="2969589" cy="1092276"/>
          </a:xfrm>
        </p:grpSpPr>
        <p:pic>
          <p:nvPicPr>
            <p:cNvPr id="20" name="Picture 6" descr="Risultati immagini per logo repubblica italiana">
              <a:hlinkClick r:id="rId4"/>
              <a:extLst>
                <a:ext uri="{FF2B5EF4-FFF2-40B4-BE49-F238E27FC236}">
                  <a16:creationId xmlns:a16="http://schemas.microsoft.com/office/drawing/2014/main" id="{9791A700-C668-42E0-9186-81AD0A68F6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a:extLst>
                <a:ext uri="{FF2B5EF4-FFF2-40B4-BE49-F238E27FC236}">
                  <a16:creationId xmlns:a16="http://schemas.microsoft.com/office/drawing/2014/main" id="{63A8B834-B032-4A36-9ACD-A74121B1CC17}"/>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23" name="Picture 5">
            <a:extLst>
              <a:ext uri="{FF2B5EF4-FFF2-40B4-BE49-F238E27FC236}">
                <a16:creationId xmlns:a16="http://schemas.microsoft.com/office/drawing/2014/main" id="{22B34F52-C23D-4428-B3EE-EA0F8F22F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CasellaDiTesto 23">
            <a:extLst>
              <a:ext uri="{FF2B5EF4-FFF2-40B4-BE49-F238E27FC236}">
                <a16:creationId xmlns:a16="http://schemas.microsoft.com/office/drawing/2014/main" id="{1FD84664-11C9-460A-9209-284AF526DF39}"/>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31024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466403" y="1444714"/>
            <a:ext cx="3744416" cy="400110"/>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000" b="1" i="1" dirty="0">
                <a:solidFill>
                  <a:schemeClr val="bg1"/>
                </a:solidFill>
                <a:latin typeface="Times New Roman" panose="02020603050405020304" pitchFamily="18" charset="0"/>
                <a:cs typeface="Times New Roman" panose="02020603050405020304" pitchFamily="18" charset="0"/>
              </a:rPr>
              <a:t>RISULTATI CONSEGUITI</a:t>
            </a:r>
          </a:p>
        </p:txBody>
      </p:sp>
      <p:sp>
        <p:nvSpPr>
          <p:cNvPr id="9" name="Rectangle 7"/>
          <p:cNvSpPr>
            <a:spLocks noChangeArrowheads="1"/>
          </p:cNvSpPr>
          <p:nvPr/>
        </p:nvSpPr>
        <p:spPr bwMode="auto">
          <a:xfrm>
            <a:off x="986464" y="2035373"/>
            <a:ext cx="2288251"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buClr>
                <a:srgbClr val="1F497D"/>
              </a:buClr>
              <a:tabLst>
                <a:tab pos="182563" algn="l"/>
              </a:tabLst>
            </a:pP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6.655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ispezioni</a:t>
            </a:r>
          </a:p>
        </p:txBody>
      </p:sp>
      <p:sp>
        <p:nvSpPr>
          <p:cNvPr id="10" name="Rectangle 7"/>
          <p:cNvSpPr>
            <a:spLocks noChangeArrowheads="1"/>
          </p:cNvSpPr>
          <p:nvPr/>
        </p:nvSpPr>
        <p:spPr bwMode="auto">
          <a:xfrm>
            <a:off x="986463" y="2602145"/>
            <a:ext cx="7273347"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hangingPunct="0">
              <a:spcBef>
                <a:spcPct val="50000"/>
              </a:spcBef>
              <a:tabLst>
                <a:tab pos="180975" algn="l"/>
              </a:tabLst>
              <a:defRPr/>
            </a:pP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1.679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persone segnalate all’Autorità Amministrativa </a:t>
            </a:r>
          </a:p>
        </p:txBody>
      </p:sp>
      <p:sp>
        <p:nvSpPr>
          <p:cNvPr id="12" name="Rectangle 7"/>
          <p:cNvSpPr>
            <a:spLocks noChangeArrowheads="1"/>
          </p:cNvSpPr>
          <p:nvPr/>
        </p:nvSpPr>
        <p:spPr bwMode="auto">
          <a:xfrm>
            <a:off x="986463" y="3178209"/>
            <a:ext cx="7273349"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hangingPunct="0">
              <a:spcBef>
                <a:spcPct val="50000"/>
              </a:spcBef>
              <a:defRPr/>
            </a:pP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285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persone segnalate all’Autorità Giudiziaria</a:t>
            </a:r>
          </a:p>
        </p:txBody>
      </p:sp>
      <p:sp>
        <p:nvSpPr>
          <p:cNvPr id="13" name="Rectangle 7"/>
          <p:cNvSpPr>
            <a:spLocks noChangeArrowheads="1"/>
          </p:cNvSpPr>
          <p:nvPr/>
        </p:nvSpPr>
        <p:spPr bwMode="auto">
          <a:xfrm>
            <a:off x="994128" y="3779748"/>
            <a:ext cx="7285047"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hangingPunct="0">
              <a:spcBef>
                <a:spcPct val="50000"/>
              </a:spcBef>
              <a:defRPr/>
            </a:pP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386</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 sanzioni penali</a:t>
            </a:r>
          </a:p>
        </p:txBody>
      </p:sp>
      <p:sp>
        <p:nvSpPr>
          <p:cNvPr id="14" name="Rectangle 7"/>
          <p:cNvSpPr>
            <a:spLocks noChangeArrowheads="1"/>
          </p:cNvSpPr>
          <p:nvPr/>
        </p:nvSpPr>
        <p:spPr bwMode="auto">
          <a:xfrm>
            <a:off x="994129" y="4346227"/>
            <a:ext cx="7273350"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hangingPunct="0">
              <a:spcBef>
                <a:spcPct val="50000"/>
              </a:spcBef>
              <a:defRPr/>
            </a:pP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2.675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sanzioni amministrative per € 2.307.000</a:t>
            </a:r>
          </a:p>
        </p:txBody>
      </p:sp>
      <p:cxnSp>
        <p:nvCxnSpPr>
          <p:cNvPr id="16" name="Connettore 1 15"/>
          <p:cNvCxnSpPr>
            <a:cxnSpLocks/>
          </p:cNvCxnSpPr>
          <p:nvPr/>
        </p:nvCxnSpPr>
        <p:spPr bwMode="auto">
          <a:xfrm>
            <a:off x="488083" y="1848966"/>
            <a:ext cx="0" cy="3452242"/>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18" name="Line 26"/>
          <p:cNvSpPr>
            <a:spLocks noChangeShapeType="1"/>
          </p:cNvSpPr>
          <p:nvPr/>
        </p:nvSpPr>
        <p:spPr bwMode="auto">
          <a:xfrm>
            <a:off x="539552" y="2780928"/>
            <a:ext cx="388584" cy="0"/>
          </a:xfrm>
          <a:prstGeom prst="line">
            <a:avLst/>
          </a:prstGeom>
          <a:noFill/>
          <a:ln w="9525">
            <a:solidFill>
              <a:srgbClr val="FF1D1D"/>
            </a:solidFill>
            <a:round/>
            <a:headEnd type="oval" w="med" len="med"/>
            <a:tailEnd type="triangle" w="med" len="med"/>
          </a:ln>
        </p:spPr>
        <p:txBody>
          <a:bodyPr wrap="square">
            <a:spAutoFit/>
          </a:bodyPr>
          <a:lstStyle/>
          <a:p>
            <a:endParaRPr lang="it-IT" sz="1662"/>
          </a:p>
        </p:txBody>
      </p:sp>
      <p:sp>
        <p:nvSpPr>
          <p:cNvPr id="19" name="Line 26"/>
          <p:cNvSpPr>
            <a:spLocks noChangeShapeType="1"/>
          </p:cNvSpPr>
          <p:nvPr/>
        </p:nvSpPr>
        <p:spPr bwMode="auto">
          <a:xfrm>
            <a:off x="539552" y="3331517"/>
            <a:ext cx="385342" cy="0"/>
          </a:xfrm>
          <a:prstGeom prst="line">
            <a:avLst/>
          </a:prstGeom>
          <a:noFill/>
          <a:ln w="9525">
            <a:solidFill>
              <a:srgbClr val="FF1D1D"/>
            </a:solidFill>
            <a:round/>
            <a:headEnd type="oval" w="med" len="med"/>
            <a:tailEnd type="triangle" w="med" len="med"/>
          </a:ln>
        </p:spPr>
        <p:txBody>
          <a:bodyPr wrap="square">
            <a:spAutoFit/>
          </a:bodyPr>
          <a:lstStyle/>
          <a:p>
            <a:endParaRPr lang="it-IT" sz="1662"/>
          </a:p>
        </p:txBody>
      </p:sp>
      <p:sp>
        <p:nvSpPr>
          <p:cNvPr id="21" name="Line 26"/>
          <p:cNvSpPr>
            <a:spLocks noChangeShapeType="1"/>
          </p:cNvSpPr>
          <p:nvPr/>
        </p:nvSpPr>
        <p:spPr bwMode="auto">
          <a:xfrm>
            <a:off x="531781" y="2204864"/>
            <a:ext cx="367811" cy="0"/>
          </a:xfrm>
          <a:prstGeom prst="line">
            <a:avLst/>
          </a:prstGeom>
          <a:noFill/>
          <a:ln w="9525">
            <a:solidFill>
              <a:srgbClr val="FF1D1D"/>
            </a:solidFill>
            <a:round/>
            <a:headEnd type="oval" w="med" len="med"/>
            <a:tailEnd type="triangle" w="med" len="med"/>
          </a:ln>
        </p:spPr>
        <p:txBody>
          <a:bodyPr>
            <a:spAutoFit/>
          </a:bodyPr>
          <a:lstStyle/>
          <a:p>
            <a:endParaRPr lang="it-IT" sz="1662"/>
          </a:p>
        </p:txBody>
      </p:sp>
      <p:sp>
        <p:nvSpPr>
          <p:cNvPr id="25" name="Line 26"/>
          <p:cNvSpPr>
            <a:spLocks noChangeShapeType="1"/>
          </p:cNvSpPr>
          <p:nvPr/>
        </p:nvSpPr>
        <p:spPr bwMode="auto">
          <a:xfrm>
            <a:off x="539552" y="3954829"/>
            <a:ext cx="367811" cy="0"/>
          </a:xfrm>
          <a:prstGeom prst="line">
            <a:avLst/>
          </a:prstGeom>
          <a:noFill/>
          <a:ln w="9525">
            <a:solidFill>
              <a:srgbClr val="FF1D1D"/>
            </a:solidFill>
            <a:round/>
            <a:headEnd type="oval" w="med" len="med"/>
            <a:tailEnd type="triangle" w="med" len="med"/>
          </a:ln>
        </p:spPr>
        <p:txBody>
          <a:bodyPr>
            <a:spAutoFit/>
          </a:bodyPr>
          <a:lstStyle/>
          <a:p>
            <a:endParaRPr lang="it-IT" sz="1662"/>
          </a:p>
        </p:txBody>
      </p:sp>
      <p:sp>
        <p:nvSpPr>
          <p:cNvPr id="26" name="Line 26"/>
          <p:cNvSpPr>
            <a:spLocks noChangeShapeType="1"/>
          </p:cNvSpPr>
          <p:nvPr/>
        </p:nvSpPr>
        <p:spPr bwMode="auto">
          <a:xfrm>
            <a:off x="539552" y="4530893"/>
            <a:ext cx="367811" cy="0"/>
          </a:xfrm>
          <a:prstGeom prst="line">
            <a:avLst/>
          </a:prstGeom>
          <a:noFill/>
          <a:ln w="9525">
            <a:solidFill>
              <a:srgbClr val="FF1D1D"/>
            </a:solidFill>
            <a:round/>
            <a:headEnd type="oval" w="med" len="med"/>
            <a:tailEnd type="triangle" w="med" len="med"/>
          </a:ln>
        </p:spPr>
        <p:txBody>
          <a:bodyPr>
            <a:spAutoFit/>
          </a:bodyPr>
          <a:lstStyle/>
          <a:p>
            <a:endParaRPr lang="it-IT" sz="1662"/>
          </a:p>
        </p:txBody>
      </p:sp>
      <p:sp>
        <p:nvSpPr>
          <p:cNvPr id="27" name="Line 26"/>
          <p:cNvSpPr>
            <a:spLocks noChangeShapeType="1"/>
          </p:cNvSpPr>
          <p:nvPr/>
        </p:nvSpPr>
        <p:spPr bwMode="auto">
          <a:xfrm>
            <a:off x="531781" y="5301208"/>
            <a:ext cx="367811" cy="0"/>
          </a:xfrm>
          <a:prstGeom prst="line">
            <a:avLst/>
          </a:prstGeom>
          <a:noFill/>
          <a:ln w="9525">
            <a:solidFill>
              <a:srgbClr val="FF1D1D"/>
            </a:solidFill>
            <a:round/>
            <a:headEnd type="oval" w="med" len="med"/>
            <a:tailEnd type="triangle" w="med" len="med"/>
          </a:ln>
        </p:spPr>
        <p:txBody>
          <a:bodyPr>
            <a:spAutoFit/>
          </a:bodyPr>
          <a:lstStyle/>
          <a:p>
            <a:endParaRPr lang="it-IT" sz="1662"/>
          </a:p>
        </p:txBody>
      </p:sp>
      <p:sp>
        <p:nvSpPr>
          <p:cNvPr id="20" name="Rectangle 7"/>
          <p:cNvSpPr>
            <a:spLocks noChangeArrowheads="1"/>
          </p:cNvSpPr>
          <p:nvPr/>
        </p:nvSpPr>
        <p:spPr bwMode="auto">
          <a:xfrm>
            <a:off x="971600" y="4941168"/>
            <a:ext cx="7272807" cy="1200329"/>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eaLnBrk="0" hangingPunct="0">
              <a:spcBef>
                <a:spcPct val="50000"/>
              </a:spcBef>
              <a:defRPr/>
            </a:pP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Sequestri</a:t>
            </a:r>
            <a:r>
              <a:rPr lang="it-IT" dirty="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43,6 tonnellate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di alimenti</a:t>
            </a:r>
          </a:p>
          <a:p>
            <a:pPr marL="1431925" algn="just" eaLnBrk="0" hangingPunct="0">
              <a:spcBef>
                <a:spcPct val="50000"/>
              </a:spcBef>
              <a:defRPr/>
            </a:pP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253 </a:t>
            </a: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strutture sottoposte a sequestro –chiusura</a:t>
            </a:r>
          </a:p>
          <a:p>
            <a:pPr marL="1431925" algn="just" eaLnBrk="0" hangingPunct="0">
              <a:spcBef>
                <a:spcPct val="50000"/>
              </a:spcBef>
              <a:defRPr/>
            </a:pPr>
            <a:r>
              <a:rPr lang="it-IT" dirty="0">
                <a:solidFill>
                  <a:srgbClr val="002060"/>
                </a:solidFill>
                <a:latin typeface="Verdana" panose="020B0604030504040204" pitchFamily="34" charset="0"/>
                <a:ea typeface="Verdana" panose="020B0604030504040204" pitchFamily="34" charset="0"/>
                <a:cs typeface="Verdana" panose="020B0604030504040204" pitchFamily="34" charset="0"/>
              </a:rPr>
              <a:t>per € 60.350.000</a:t>
            </a:r>
          </a:p>
        </p:txBody>
      </p:sp>
      <p:sp>
        <p:nvSpPr>
          <p:cNvPr id="24" name="Rectangle 7">
            <a:extLst>
              <a:ext uri="{FF2B5EF4-FFF2-40B4-BE49-F238E27FC236}">
                <a16:creationId xmlns:a16="http://schemas.microsoft.com/office/drawing/2014/main" id="{AC0FE5A7-B953-4B96-BEF3-A5B80B09C72A}"/>
              </a:ext>
            </a:extLst>
          </p:cNvPr>
          <p:cNvSpPr>
            <a:spLocks noChangeArrowheads="1"/>
          </p:cNvSpPr>
          <p:nvPr/>
        </p:nvSpPr>
        <p:spPr bwMode="auto">
          <a:xfrm>
            <a:off x="3467020" y="2032896"/>
            <a:ext cx="3810548" cy="369332"/>
          </a:xfrm>
          <a:prstGeom prst="rect">
            <a:avLst/>
          </a:prstGeom>
          <a:solidFill>
            <a:srgbClr val="FFFFFF"/>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buClr>
                <a:srgbClr val="1F497D"/>
              </a:buClr>
              <a:tabLst>
                <a:tab pos="182563" algn="l"/>
              </a:tabLst>
            </a:pP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Esiti non conformi: 28%</a:t>
            </a:r>
            <a:endParaRPr lang="it-IT"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ttangolo 21">
            <a:extLst>
              <a:ext uri="{FF2B5EF4-FFF2-40B4-BE49-F238E27FC236}">
                <a16:creationId xmlns:a16="http://schemas.microsoft.com/office/drawing/2014/main" id="{E802C168-9B6C-4686-8E7C-ECF9959FC3B5}"/>
              </a:ext>
            </a:extLst>
          </p:cNvPr>
          <p:cNvSpPr/>
          <p:nvPr/>
        </p:nvSpPr>
        <p:spPr>
          <a:xfrm>
            <a:off x="2177988" y="447055"/>
            <a:ext cx="5058308" cy="461665"/>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2400" b="1" i="1" dirty="0">
                <a:solidFill>
                  <a:schemeClr val="tx2">
                    <a:lumMod val="75000"/>
                  </a:schemeClr>
                </a:solidFill>
                <a:latin typeface="Times New Roman" panose="02020603050405020304" pitchFamily="18" charset="0"/>
                <a:cs typeface="Times New Roman" panose="02020603050405020304" pitchFamily="18" charset="0"/>
              </a:rPr>
              <a:t>ESTATE TRANQUILLA 2020</a:t>
            </a:r>
          </a:p>
        </p:txBody>
      </p:sp>
      <p:grpSp>
        <p:nvGrpSpPr>
          <p:cNvPr id="28" name="Gruppo 27">
            <a:extLst>
              <a:ext uri="{FF2B5EF4-FFF2-40B4-BE49-F238E27FC236}">
                <a16:creationId xmlns:a16="http://schemas.microsoft.com/office/drawing/2014/main" id="{49BB8561-15CB-4BC4-A3A6-2BF8308BB850}"/>
              </a:ext>
            </a:extLst>
          </p:cNvPr>
          <p:cNvGrpSpPr/>
          <p:nvPr/>
        </p:nvGrpSpPr>
        <p:grpSpPr>
          <a:xfrm>
            <a:off x="-288052" y="44624"/>
            <a:ext cx="2483788" cy="1057113"/>
            <a:chOff x="170881" y="160338"/>
            <a:chExt cx="2969589" cy="1092276"/>
          </a:xfrm>
        </p:grpSpPr>
        <p:pic>
          <p:nvPicPr>
            <p:cNvPr id="31" name="Picture 6" descr="Risultati immagini per logo repubblica italiana">
              <a:hlinkClick r:id="rId3"/>
              <a:extLst>
                <a:ext uri="{FF2B5EF4-FFF2-40B4-BE49-F238E27FC236}">
                  <a16:creationId xmlns:a16="http://schemas.microsoft.com/office/drawing/2014/main" id="{2DA82447-C570-49F9-A05E-C0F2238792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60338"/>
              <a:ext cx="792088" cy="826691"/>
            </a:xfrm>
            <a:prstGeom prst="rect">
              <a:avLst/>
            </a:prstGeom>
            <a:noFill/>
            <a:extLst>
              <a:ext uri="{909E8E84-426E-40DD-AFC4-6F175D3DCCD1}">
                <a14:hiddenFill xmlns:a14="http://schemas.microsoft.com/office/drawing/2010/main">
                  <a:solidFill>
                    <a:srgbClr val="FFFFFF"/>
                  </a:solidFill>
                </a14:hiddenFill>
              </a:ext>
            </a:extLst>
          </p:spPr>
        </p:pic>
        <p:sp>
          <p:nvSpPr>
            <p:cNvPr id="32" name="CasellaDiTesto 31">
              <a:extLst>
                <a:ext uri="{FF2B5EF4-FFF2-40B4-BE49-F238E27FC236}">
                  <a16:creationId xmlns:a16="http://schemas.microsoft.com/office/drawing/2014/main" id="{534A7BCE-C38C-4F78-AA15-9E1A16D3E678}"/>
                </a:ext>
              </a:extLst>
            </p:cNvPr>
            <p:cNvSpPr txBox="1"/>
            <p:nvPr/>
          </p:nvSpPr>
          <p:spPr>
            <a:xfrm>
              <a:off x="170881" y="883282"/>
              <a:ext cx="2969589" cy="369332"/>
            </a:xfrm>
            <a:prstGeom prst="rect">
              <a:avLst/>
            </a:prstGeom>
            <a:noFill/>
          </p:spPr>
          <p:txBody>
            <a:bodyPr wrap="square" rtlCol="0">
              <a:spAutoFit/>
            </a:bodyPr>
            <a:lstStyle/>
            <a:p>
              <a:pPr algn="ctr"/>
              <a:r>
                <a:rPr lang="it-IT" b="1" dirty="0">
                  <a:latin typeface="Kunstler Script" panose="030304020206070D0D06" pitchFamily="66" charset="0"/>
                </a:rPr>
                <a:t>Ministero della Salute</a:t>
              </a:r>
            </a:p>
          </p:txBody>
        </p:sp>
      </p:grpSp>
      <p:pic>
        <p:nvPicPr>
          <p:cNvPr id="29" name="Picture 5">
            <a:extLst>
              <a:ext uri="{FF2B5EF4-FFF2-40B4-BE49-F238E27FC236}">
                <a16:creationId xmlns:a16="http://schemas.microsoft.com/office/drawing/2014/main" id="{BE405852-6EB8-4D25-8408-45324252C6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4368" y="44624"/>
            <a:ext cx="975412" cy="102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CasellaDiTesto 29">
            <a:extLst>
              <a:ext uri="{FF2B5EF4-FFF2-40B4-BE49-F238E27FC236}">
                <a16:creationId xmlns:a16="http://schemas.microsoft.com/office/drawing/2014/main" id="{BCFD5B60-EF38-4FAD-9843-03D29AFF39B5}"/>
              </a:ext>
            </a:extLst>
          </p:cNvPr>
          <p:cNvSpPr txBox="1"/>
          <p:nvPr/>
        </p:nvSpPr>
        <p:spPr>
          <a:xfrm>
            <a:off x="7596336" y="980728"/>
            <a:ext cx="1584176" cy="276999"/>
          </a:xfrm>
          <a:prstGeom prst="rect">
            <a:avLst/>
          </a:prstGeom>
          <a:noFill/>
        </p:spPr>
        <p:txBody>
          <a:bodyPr wrap="square" rtlCol="0">
            <a:spAutoFit/>
          </a:bodyPr>
          <a:lstStyle/>
          <a:p>
            <a:pPr algn="ctr"/>
            <a:r>
              <a:rPr lang="it-IT" sz="1200" b="1" dirty="0">
                <a:latin typeface="+mj-lt"/>
              </a:rPr>
              <a:t>Carabinieri NAS</a:t>
            </a:r>
          </a:p>
        </p:txBody>
      </p:sp>
    </p:spTree>
    <p:extLst>
      <p:ext uri="{BB962C8B-B14F-4D97-AF65-F5344CB8AC3E}">
        <p14:creationId xmlns:p14="http://schemas.microsoft.com/office/powerpoint/2010/main" val="15603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9775</TotalTime>
  <Words>2128</Words>
  <Application>Microsoft Office PowerPoint</Application>
  <PresentationFormat>Presentazione su schermo (4:3)</PresentationFormat>
  <Paragraphs>343</Paragraphs>
  <Slides>20</Slides>
  <Notes>20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Kunstler Script</vt:lpstr>
      <vt:lpstr>Times New Roman</vt:lpstr>
      <vt:lpstr>Verdana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Barbieri Michele (Mar.ca.)</dc:creator>
  <cp:lastModifiedBy>De Crinito Deborah</cp:lastModifiedBy>
  <cp:revision>1134</cp:revision>
  <cp:lastPrinted>2020-10-11T07:14:23Z</cp:lastPrinted>
  <dcterms:created xsi:type="dcterms:W3CDTF">2015-07-09T08:14:00Z</dcterms:created>
  <dcterms:modified xsi:type="dcterms:W3CDTF">2020-10-12T08:40:26Z</dcterms:modified>
</cp:coreProperties>
</file>